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69537-EF98-4703-BC34-CA6D4B7197BB}"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02A62-A868-4722-AF97-4CF3B57803AB}" type="slidenum">
              <a:rPr lang="en-US" smtClean="0"/>
              <a:t>‹#›</a:t>
            </a:fld>
            <a:endParaRPr lang="en-US"/>
          </a:p>
        </p:txBody>
      </p:sp>
    </p:spTree>
    <p:extLst>
      <p:ext uri="{BB962C8B-B14F-4D97-AF65-F5344CB8AC3E}">
        <p14:creationId xmlns:p14="http://schemas.microsoft.com/office/powerpoint/2010/main" val="116968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Có rất nhiều loại hình hoạt động xã hội được tổ chức với những mục đích khác nhau nhưng đều mang những ý nghĩa riêng nhằm mục đích giúp cho con người, xã hội, cộng đồng trở nên tốt đẹp hơn.</a:t>
            </a:r>
            <a:endParaRPr lang="en-US" dirty="0"/>
          </a:p>
        </p:txBody>
      </p:sp>
      <p:sp>
        <p:nvSpPr>
          <p:cNvPr id="4" name="Slide Number Placeholder 3"/>
          <p:cNvSpPr>
            <a:spLocks noGrp="1"/>
          </p:cNvSpPr>
          <p:nvPr>
            <p:ph type="sldNum" sz="quarter" idx="5"/>
          </p:nvPr>
        </p:nvSpPr>
        <p:spPr/>
        <p:txBody>
          <a:bodyPr/>
          <a:lstStyle/>
          <a:p>
            <a:fld id="{D945DB86-8167-40E5-9C37-795C636563B7}" type="slidenum">
              <a:rPr lang="en-US" smtClean="0"/>
              <a:pPr/>
              <a:t>1</a:t>
            </a:fld>
            <a:endParaRPr lang="en-US"/>
          </a:p>
        </p:txBody>
      </p:sp>
    </p:spTree>
    <p:extLst>
      <p:ext uri="{BB962C8B-B14F-4D97-AF65-F5344CB8AC3E}">
        <p14:creationId xmlns:p14="http://schemas.microsoft.com/office/powerpoint/2010/main" val="48152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DF0C46-6274-4F0D-B2B5-ADFBCBCD9B7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16321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F0C46-6274-4F0D-B2B5-ADFBCBCD9B7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420710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F0C46-6274-4F0D-B2B5-ADFBCBCD9B7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176078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80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38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82487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771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587991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341385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F0C46-6274-4F0D-B2B5-ADFBCBCD9B7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678127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F0C46-6274-4F0D-B2B5-ADFBCBCD9B7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36956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DF0C46-6274-4F0D-B2B5-ADFBCBCD9B7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89357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DF0C46-6274-4F0D-B2B5-ADFBCBCD9B73}"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41226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DF0C46-6274-4F0D-B2B5-ADFBCBCD9B73}"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281628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F0C46-6274-4F0D-B2B5-ADFBCBCD9B73}"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187659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F0C46-6274-4F0D-B2B5-ADFBCBCD9B7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4277828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F0C46-6274-4F0D-B2B5-ADFBCBCD9B7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4CA7-AEC3-4407-A509-0427C3068283}" type="slidenum">
              <a:rPr lang="en-US" smtClean="0"/>
              <a:t>‹#›</a:t>
            </a:fld>
            <a:endParaRPr lang="en-US"/>
          </a:p>
        </p:txBody>
      </p:sp>
    </p:spTree>
    <p:extLst>
      <p:ext uri="{BB962C8B-B14F-4D97-AF65-F5344CB8AC3E}">
        <p14:creationId xmlns:p14="http://schemas.microsoft.com/office/powerpoint/2010/main" val="3265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F0C46-6274-4F0D-B2B5-ADFBCBCD9B73}" type="datetimeFigureOut">
              <a:rPr lang="en-US" smtClean="0"/>
              <a:t>3/21/2025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4CA7-AEC3-4407-A509-0427C3068283}" type="slidenum">
              <a:rPr lang="en-US" smtClean="0"/>
              <a:t>‹#›</a:t>
            </a:fld>
            <a:endParaRPr lang="en-US"/>
          </a:p>
        </p:txBody>
      </p:sp>
    </p:spTree>
    <p:extLst>
      <p:ext uri="{BB962C8B-B14F-4D97-AF65-F5344CB8AC3E}">
        <p14:creationId xmlns:p14="http://schemas.microsoft.com/office/powerpoint/2010/main" val="2388342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卡通人物&#10;&#10;低可信度描述已自动生成"/>
          <p:cNvPicPr>
            <a:picLocks noChangeAspect="1"/>
          </p:cNvPicPr>
          <p:nvPr/>
        </p:nvPicPr>
        <p:blipFill rotWithShape="1">
          <a:blip r:embed="rId3"/>
          <a:srcRect/>
          <a:stretch>
            <a:fillRect/>
          </a:stretch>
        </p:blipFill>
        <p:spPr>
          <a:xfrm>
            <a:off x="0" y="3634337"/>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22" name="图片 21" descr="卡通人物&#10;&#10;低可信度描述已自动生成"/>
          <p:cNvPicPr>
            <a:picLocks noChangeAspect="1"/>
          </p:cNvPicPr>
          <p:nvPr/>
        </p:nvPicPr>
        <p:blipFill rotWithShape="1">
          <a:blip r:embed="rId4"/>
          <a:srcRect/>
          <a:stretch>
            <a:fillRect/>
          </a:stretch>
        </p:blipFill>
        <p:spPr>
          <a:xfrm>
            <a:off x="0" y="0"/>
            <a:ext cx="12192000" cy="2338466"/>
          </a:xfrm>
          <a:prstGeom prst="rect">
            <a:avLst/>
          </a:prstGeom>
        </p:spPr>
      </p:pic>
      <p:pic>
        <p:nvPicPr>
          <p:cNvPr id="27" name="图片 26"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4579" b="10735"/>
          <a:stretch>
            <a:fillRect/>
          </a:stretch>
        </p:blipFill>
        <p:spPr>
          <a:xfrm flipH="1">
            <a:off x="340338" y="4685044"/>
            <a:ext cx="4791260" cy="2172956"/>
          </a:xfrm>
          <a:custGeom>
            <a:avLst/>
            <a:gdLst>
              <a:gd name="connsiteX0" fmla="*/ 0 w 4572000"/>
              <a:gd name="connsiteY0" fmla="*/ 0 h 3355726"/>
              <a:gd name="connsiteX1" fmla="*/ 4572000 w 4572000"/>
              <a:gd name="connsiteY1" fmla="*/ 0 h 3355726"/>
              <a:gd name="connsiteX2" fmla="*/ 4572000 w 4572000"/>
              <a:gd name="connsiteY2" fmla="*/ 3355726 h 3355726"/>
              <a:gd name="connsiteX3" fmla="*/ 0 w 4572000"/>
              <a:gd name="connsiteY3" fmla="*/ 3355726 h 3355726"/>
            </a:gdLst>
            <a:ahLst/>
            <a:cxnLst>
              <a:cxn ang="0">
                <a:pos x="connsiteX0" y="connsiteY0"/>
              </a:cxn>
              <a:cxn ang="0">
                <a:pos x="connsiteX1" y="connsiteY1"/>
              </a:cxn>
              <a:cxn ang="0">
                <a:pos x="connsiteX2" y="connsiteY2"/>
              </a:cxn>
              <a:cxn ang="0">
                <a:pos x="connsiteX3" y="connsiteY3"/>
              </a:cxn>
            </a:cxnLst>
            <a:rect l="l" t="t" r="r" b="b"/>
            <a:pathLst>
              <a:path w="4572000" h="3355726">
                <a:moveTo>
                  <a:pt x="0" y="0"/>
                </a:moveTo>
                <a:lnTo>
                  <a:pt x="4572000" y="0"/>
                </a:lnTo>
                <a:lnTo>
                  <a:pt x="4572000" y="3355726"/>
                </a:lnTo>
                <a:lnTo>
                  <a:pt x="0" y="3355726"/>
                </a:lnTo>
                <a:close/>
              </a:path>
            </a:pathLst>
          </a:custGeom>
        </p:spPr>
      </p:pic>
      <p:pic>
        <p:nvPicPr>
          <p:cNvPr id="4" name="Picture 3" descr="A cartoon of a child and chil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985" y="4129547"/>
            <a:ext cx="3919404" cy="3330873"/>
          </a:xfrm>
          <a:prstGeom prst="rect">
            <a:avLst/>
          </a:prstGeom>
        </p:spPr>
      </p:pic>
      <p:grpSp>
        <p:nvGrpSpPr>
          <p:cNvPr id="12" name="组合 11"/>
          <p:cNvGrpSpPr/>
          <p:nvPr/>
        </p:nvGrpSpPr>
        <p:grpSpPr>
          <a:xfrm>
            <a:off x="167015" y="250972"/>
            <a:ext cx="3026128" cy="3026128"/>
            <a:chOff x="8718098" y="-182640"/>
            <a:chExt cx="3600000" cy="3600000"/>
          </a:xfrm>
        </p:grpSpPr>
        <p:sp>
          <p:nvSpPr>
            <p:cNvPr id="11" name="椭圆 10"/>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等线" panose="02010600030101010101" pitchFamily="2" charset="-122"/>
                <a:cs typeface="+mn-cs"/>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7" name="Picture 6" descr="Screenshot 2024-10-12 134823"/>
          <p:cNvPicPr>
            <a:picLocks noChangeAspect="1"/>
          </p:cNvPicPr>
          <p:nvPr/>
        </p:nvPicPr>
        <p:blipFill>
          <a:blip r:embed="rId8"/>
          <a:stretch>
            <a:fillRect/>
          </a:stretch>
        </p:blipFill>
        <p:spPr>
          <a:xfrm>
            <a:off x="523875" y="6985635"/>
            <a:ext cx="13397865" cy="3480435"/>
          </a:xfrm>
          <a:prstGeom prst="flowChartAlternateProcess">
            <a:avLst/>
          </a:prstGeom>
        </p:spPr>
      </p:pic>
      <p:pic>
        <p:nvPicPr>
          <p:cNvPr id="3" name="Picture 2">
            <a:extLst>
              <a:ext uri="{FF2B5EF4-FFF2-40B4-BE49-F238E27FC236}">
                <a16:creationId xmlns:a16="http://schemas.microsoft.com/office/drawing/2014/main" xmlns="" id="{E8B7F55D-F0D3-8A48-4A6A-D910BE0B1F80}"/>
              </a:ext>
            </a:extLst>
          </p:cNvPr>
          <p:cNvPicPr>
            <a:picLocks noChangeAspect="1"/>
          </p:cNvPicPr>
          <p:nvPr/>
        </p:nvPicPr>
        <p:blipFill>
          <a:blip r:embed="rId9"/>
          <a:stretch>
            <a:fillRect/>
          </a:stretch>
        </p:blipFill>
        <p:spPr>
          <a:xfrm>
            <a:off x="685707" y="1365898"/>
            <a:ext cx="2133785" cy="969348"/>
          </a:xfrm>
          <a:prstGeom prst="rect">
            <a:avLst/>
          </a:prstGeom>
        </p:spPr>
      </p:pic>
      <p:pic>
        <p:nvPicPr>
          <p:cNvPr id="14" name="Picture 13">
            <a:extLst>
              <a:ext uri="{FF2B5EF4-FFF2-40B4-BE49-F238E27FC236}">
                <a16:creationId xmlns:a16="http://schemas.microsoft.com/office/drawing/2014/main" xmlns="" id="{61635719-A43B-7D45-5F3E-21A9FC4DEF16}"/>
              </a:ext>
            </a:extLst>
          </p:cNvPr>
          <p:cNvPicPr>
            <a:picLocks noChangeAspect="1"/>
          </p:cNvPicPr>
          <p:nvPr/>
        </p:nvPicPr>
        <p:blipFill>
          <a:blip r:embed="rId10"/>
          <a:stretch>
            <a:fillRect/>
          </a:stretch>
        </p:blipFill>
        <p:spPr>
          <a:xfrm>
            <a:off x="2077273" y="1407944"/>
            <a:ext cx="8504657" cy="3036071"/>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xmlns="" id="{EEA08BDD-5237-42CF-1D66-49E25A577F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
        <p:nvSpPr>
          <p:cNvPr id="15" name="Oval 14"/>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60158" y="783639"/>
            <a:ext cx="5955348" cy="630942"/>
          </a:xfrm>
          <a:prstGeom prst="rect">
            <a:avLst/>
          </a:prstGeom>
          <a:solidFill>
            <a:srgbClr val="FD8124"/>
          </a:solidFill>
        </p:spPr>
        <p:txBody>
          <a:bodyPr wrap="none" lIns="91440" tIns="45720" rIns="91440" bIns="45720">
            <a:spAutoFit/>
          </a:bodyPr>
          <a:lstStyle/>
          <a:p>
            <a:pPr algn="ctr"/>
            <a:r>
              <a:rPr lang="en-US" sz="3500" b="0" cap="none" spc="0" dirty="0" smtClean="0">
                <a:ln w="0"/>
                <a:solidFill>
                  <a:schemeClr val="accent1"/>
                </a:solidFill>
                <a:effectLst>
                  <a:outerShdw blurRad="38100" dist="25400" dir="5400000" algn="ctr" rotWithShape="0">
                    <a:srgbClr val="6E747A">
                      <a:alpha val="43000"/>
                    </a:srgbClr>
                  </a:outerShdw>
                </a:effectLst>
              </a:rPr>
              <a:t>HOẠT ĐỘNG TRẢI NGHIỆM</a:t>
            </a:r>
            <a:endParaRPr lang="en-US" sz="35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6817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
        <p:nvSpPr>
          <p:cNvPr id="8" name="Oval 7"/>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0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xmlns=""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xmlns=""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8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457201" y="484413"/>
            <a:ext cx="9840686" cy="5807529"/>
          </a:xfrm>
          <a:prstGeom prst="roundRect">
            <a:avLst/>
          </a:prstGeom>
          <a:solidFill>
            <a:schemeClr val="accent3">
              <a:lumMod val="20000"/>
              <a:lumOff val="80000"/>
            </a:schemeClr>
          </a:solidFill>
          <a:ln w="28575">
            <a:solidFill>
              <a:schemeClr val="accent6">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Gợi ý: </a:t>
            </a:r>
            <a:endParaRPr lang="en-US" sz="2800" b="1"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Nội dung hoạt động xã hội</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có thể là bảo vệ môi trường, tôn vinh giá trị tuyên truyền thống, bảo vệ quyền của những người yếu thế, ...</a:t>
            </a:r>
            <a:endParaRPr lang="en-US"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Hình thức hoạt động xã hội</a:t>
            </a:r>
            <a:r>
              <a:rPr lang="en-US"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rất đa dạng tạo cơ hội cho mọi người tham gia tự nguyện như lễ hội, lao động công ích, chạy hoặc đi bộ, chiến dịch, mit tinh,...</a:t>
            </a:r>
            <a:endParaRPr lang="en-US" sz="2800"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Hoạt động xã hội có ý nghĩa</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tuyên truyền nhằm nâng cao ý thức của con người về nội dung hoạt động,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a:t>
            </a:r>
            <a:endParaRPr lang="en-US" sz="2800" dirty="0">
              <a:latin typeface="Cambria" panose="02040503050406030204" pitchFamily="18" charset="0"/>
              <a:ea typeface="Cambria" panose="02040503050406030204" pitchFamily="18" charset="0"/>
            </a:endParaRPr>
          </a:p>
        </p:txBody>
      </p:sp>
      <p:sp>
        <p:nvSpPr>
          <p:cNvPr id="4" name="Freeform 4"/>
          <p:cNvSpPr/>
          <p:nvPr/>
        </p:nvSpPr>
        <p:spPr>
          <a:xfrm>
            <a:off x="9459686" y="3788228"/>
            <a:ext cx="2936256" cy="3304721"/>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 name="Picture 1" descr="A round pink label with white text and a black background&#10;&#10;Description automatically generated">
            <a:extLst>
              <a:ext uri="{FF2B5EF4-FFF2-40B4-BE49-F238E27FC236}">
                <a16:creationId xmlns:a16="http://schemas.microsoft.com/office/drawing/2014/main" xmlns="" id="{226D2776-5E40-212F-F400-FFC312DA7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
        <p:nvSpPr>
          <p:cNvPr id="5" name="Oval 4"/>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92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xmlns=""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
        <p:nvSpPr>
          <p:cNvPr id="8" name="Oval 7"/>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059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
        <p:nvSpPr>
          <p:cNvPr id="8" name="Oval 7"/>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7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xmlns=""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
        <p:nvSpPr>
          <p:cNvPr id="6" name="Oval 5"/>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3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0" y="1707059"/>
            <a:ext cx="3030479" cy="5228736"/>
          </a:xfrm>
          <a:prstGeom prst="rect">
            <a:avLst/>
          </a:prstGeom>
        </p:spPr>
      </p:pic>
      <p:sp>
        <p:nvSpPr>
          <p:cNvPr id="5" name="TextBox 4">
            <a:extLst>
              <a:ext uri="{FF2B5EF4-FFF2-40B4-BE49-F238E27FC236}">
                <a16:creationId xmlns:a16="http://schemas.microsoft.com/office/drawing/2014/main" xmlns="" id="{173141FF-90C2-4141-2915-110773B05FC0}"/>
              </a:ext>
            </a:extLst>
          </p:cNvPr>
          <p:cNvSpPr txBox="1"/>
          <p:nvPr/>
        </p:nvSpPr>
        <p:spPr>
          <a:xfrm>
            <a:off x="3102428" y="1763486"/>
            <a:ext cx="8175171" cy="4524315"/>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Hoạt động xã hội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 Vì vậy chúng ta cùng tham gia hoạt động xã hội dù đó là một hành động nhỏ như nhặt một vỏ chai bỏ đúng nơi quy định,...</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7" descr="A close up of a logo&#10;&#10;Description automatically generated">
            <a:extLst>
              <a:ext uri="{FF2B5EF4-FFF2-40B4-BE49-F238E27FC236}">
                <a16:creationId xmlns:a16="http://schemas.microsoft.com/office/drawing/2014/main" xmlns="" id="{417E357E-6F9D-3E88-CA30-3A9DF875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
        <p:nvSpPr>
          <p:cNvPr id="7" name="Oval 6"/>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909" y="6985635"/>
            <a:ext cx="14535341" cy="3716593"/>
          </a:xfrm>
          <a:prstGeom prst="rect">
            <a:avLst/>
          </a:prstGeom>
          <a:solidFill>
            <a:srgbClr val="FDFEFF"/>
          </a:solidFill>
          <a:ln>
            <a:solidFill>
              <a:srgbClr val="FD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3980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xmlns=""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xmlns="" id="{65B4A42F-422E-7208-788D-F410CC4E7120}"/>
              </a:ext>
            </a:extLst>
          </p:cNvPr>
          <p:cNvSpPr/>
          <p:nvPr/>
        </p:nvSpPr>
        <p:spPr>
          <a:xfrm>
            <a:off x="2114388" y="110828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25274201-B5CE-1571-A009-236C9A0B9244}"/>
              </a:ext>
            </a:extLst>
          </p:cNvPr>
          <p:cNvSpPr txBox="1"/>
          <p:nvPr/>
        </p:nvSpPr>
        <p:spPr>
          <a:xfrm>
            <a:off x="5519057" y="3439886"/>
            <a:ext cx="554082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dụ: dọn vệ sinh xung quanh nhà, bỏ rác đúng nơi quy định, giúp đỡ hàng xóm khi gặp khó khăn, trồng cây,...</a:t>
            </a:r>
            <a:endParaRPr lang="en-US" sz="3200" dirty="0">
              <a:solidFill>
                <a:srgbClr val="FF0000"/>
              </a:solidFill>
              <a:latin typeface="Cambria" panose="02040503050406030204" pitchFamily="18" charset="0"/>
              <a:ea typeface="Cambria" panose="02040503050406030204" pitchFamily="18" charset="0"/>
            </a:endParaRPr>
          </a:p>
        </p:txBody>
      </p:sp>
      <p:sp>
        <p:nvSpPr>
          <p:cNvPr id="5" name="Oval 4"/>
          <p:cNvSpPr/>
          <p:nvPr/>
        </p:nvSpPr>
        <p:spPr>
          <a:xfrm>
            <a:off x="-1769806" y="0"/>
            <a:ext cx="1563329" cy="1917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078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Words>
  <Application>Microsoft Office PowerPoint</Application>
  <PresentationFormat>Widescreen</PresentationFormat>
  <Paragraphs>15</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Calibri</vt:lpstr>
      <vt:lpstr>Calibri Light</vt:lpstr>
      <vt:lpstr>Cambria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2025-03-21T11:16:12Z</dcterms:created>
  <dcterms:modified xsi:type="dcterms:W3CDTF">2025-03-21T11:16:28Z</dcterms:modified>
</cp:coreProperties>
</file>