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0" r:id="rId2"/>
    <p:sldId id="264" r:id="rId3"/>
    <p:sldId id="259" r:id="rId4"/>
    <p:sldId id="258" r:id="rId5"/>
    <p:sldId id="267" r:id="rId6"/>
    <p:sldId id="301" r:id="rId7"/>
    <p:sldId id="270" r:id="rId8"/>
    <p:sldId id="271" r:id="rId9"/>
    <p:sldId id="308" r:id="rId10"/>
    <p:sldId id="296" r:id="rId11"/>
    <p:sldId id="324" r:id="rId12"/>
    <p:sldId id="263" r:id="rId13"/>
    <p:sldId id="30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66FF"/>
    <a:srgbClr val="D60093"/>
    <a:srgbClr val="9900FF"/>
    <a:srgbClr val="FF33CC"/>
    <a:srgbClr val="FFFF99"/>
    <a:srgbClr val="00CC99"/>
    <a:srgbClr val="CC0099"/>
    <a:srgbClr val="FFC41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94660"/>
  </p:normalViewPr>
  <p:slideViewPr>
    <p:cSldViewPr snapToGrid="0">
      <p:cViewPr>
        <p:scale>
          <a:sx n="33" d="100"/>
          <a:sy n="33" d="100"/>
        </p:scale>
        <p:origin x="1344"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9071931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theme" Target="../theme/theme1.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
        <p:nvSpPr>
          <p:cNvPr id="6"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rgbClr val="FFC000"/>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rPr>
              <a:t> Non</a:t>
            </a:r>
          </a:p>
        </p:txBody>
      </p:sp>
      <p:sp>
        <p:nvSpPr>
          <p:cNvPr id="2" name="TextBox 3">
            <a:extLst>
              <a:ext uri="{FF2B5EF4-FFF2-40B4-BE49-F238E27FC236}">
                <a16:creationId xmlns="" xmlns:a16="http://schemas.microsoft.com/office/drawing/2014/main" id="{48A56AD7-5FE2-854E-DE54-8175BA8E1032}"/>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 xmlns:a16="http://schemas.microsoft.com/office/drawing/2014/main" id="{2FE612A8-78C9-A35B-9060-4248DC8E395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 xmlns:a16="http://schemas.microsoft.com/office/drawing/2014/main" id="{0A9088DA-048A-D2EA-25A6-3F04CDB4F1A1}"/>
              </a:ext>
            </a:extLst>
          </p:cNvPr>
          <p:cNvPicPr>
            <a:picLocks noChangeAspect="1"/>
          </p:cNvPicPr>
          <p:nvPr userDrawn="1"/>
        </p:nvPicPr>
        <p:blipFill>
          <a:blip r:embed="rId10"/>
          <a:stretch>
            <a:fillRect/>
          </a:stretch>
        </p:blipFill>
        <p:spPr>
          <a:xfrm>
            <a:off x="-2554458" y="-541097"/>
            <a:ext cx="1804572" cy="2542252"/>
          </a:xfrm>
          <a:prstGeom prst="rect">
            <a:avLst/>
          </a:prstGeom>
        </p:spPr>
      </p:pic>
      <p:pic>
        <p:nvPicPr>
          <p:cNvPr id="5" name="Picture 4">
            <a:extLst>
              <a:ext uri="{FF2B5EF4-FFF2-40B4-BE49-F238E27FC236}">
                <a16:creationId xmlns="" xmlns:a16="http://schemas.microsoft.com/office/drawing/2014/main" id="{DEAB005C-0E10-F144-E494-E984B51C6627}"/>
              </a:ext>
            </a:extLst>
          </p:cNvPr>
          <p:cNvPicPr>
            <a:picLocks noChangeAspect="1"/>
          </p:cNvPicPr>
          <p:nvPr userDrawn="1"/>
        </p:nvPicPr>
        <p:blipFill>
          <a:blip r:embed="rId11"/>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98927722-7B33-11BC-32D4-E3DB5193A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52" descr="徽标&#10;&#10;描述已自动生成">
            <a:extLst>
              <a:ext uri="{FF2B5EF4-FFF2-40B4-BE49-F238E27FC236}">
                <a16:creationId xmlns="" xmlns:a16="http://schemas.microsoft.com/office/drawing/2014/main" id="{CB3FB022-75CB-23A7-096A-3DCBF7FA3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pic>
        <p:nvPicPr>
          <p:cNvPr id="4" name="Picture 3">
            <a:extLst>
              <a:ext uri="{FF2B5EF4-FFF2-40B4-BE49-F238E27FC236}">
                <a16:creationId xmlns="" xmlns:a16="http://schemas.microsoft.com/office/drawing/2014/main" id="{5675948B-D6B6-CA96-C3F7-D23A09A8BB54}"/>
              </a:ext>
            </a:extLst>
          </p:cNvPr>
          <p:cNvPicPr>
            <a:picLocks noChangeAspect="1"/>
          </p:cNvPicPr>
          <p:nvPr/>
        </p:nvPicPr>
        <p:blipFill rotWithShape="1">
          <a:blip r:embed="rId4"/>
          <a:srcRect t="50000"/>
          <a:stretch/>
        </p:blipFill>
        <p:spPr>
          <a:xfrm>
            <a:off x="4966041" y="1358494"/>
            <a:ext cx="7238151" cy="5542355"/>
          </a:xfrm>
          <a:prstGeom prst="rect">
            <a:avLst/>
          </a:prstGeom>
        </p:spPr>
      </p:pic>
      <p:pic>
        <p:nvPicPr>
          <p:cNvPr id="5" name="Picture 4">
            <a:extLst>
              <a:ext uri="{FF2B5EF4-FFF2-40B4-BE49-F238E27FC236}">
                <a16:creationId xmlns="" xmlns:a16="http://schemas.microsoft.com/office/drawing/2014/main" id="{55CC518F-4FB5-0F6A-2842-885EAA5DA7EB}"/>
              </a:ext>
            </a:extLst>
          </p:cNvPr>
          <p:cNvPicPr>
            <a:picLocks noChangeAspect="1"/>
          </p:cNvPicPr>
          <p:nvPr/>
        </p:nvPicPr>
        <p:blipFill rotWithShape="1">
          <a:blip r:embed="rId5"/>
          <a:srcRect l="22098" t="54905"/>
          <a:stretch/>
        </p:blipFill>
        <p:spPr>
          <a:xfrm>
            <a:off x="-20616" y="2063062"/>
            <a:ext cx="6236426" cy="4813403"/>
          </a:xfrm>
          <a:prstGeom prst="rect">
            <a:avLst/>
          </a:prstGeom>
        </p:spPr>
      </p:pic>
      <p:pic>
        <p:nvPicPr>
          <p:cNvPr id="6" name="Picture 5">
            <a:extLst>
              <a:ext uri="{FF2B5EF4-FFF2-40B4-BE49-F238E27FC236}">
                <a16:creationId xmlns="" xmlns:a16="http://schemas.microsoft.com/office/drawing/2014/main" id="{C6AB2CC5-DB92-C5B7-2FA4-97E01B5B24CA}"/>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7" name="Picture 6">
            <a:extLst>
              <a:ext uri="{FF2B5EF4-FFF2-40B4-BE49-F238E27FC236}">
                <a16:creationId xmlns="" xmlns:a16="http://schemas.microsoft.com/office/drawing/2014/main" id="{E245D5F7-5C5B-96A0-7D92-4004BAEDF365}"/>
              </a:ext>
            </a:extLst>
          </p:cNvPr>
          <p:cNvPicPr>
            <a:picLocks noChangeAspect="1"/>
          </p:cNvPicPr>
          <p:nvPr/>
        </p:nvPicPr>
        <p:blipFill rotWithShape="1">
          <a:blip r:embed="rId7"/>
          <a:srcRect b="53723"/>
          <a:stretch/>
        </p:blipFill>
        <p:spPr>
          <a:xfrm rot="182133">
            <a:off x="1952032" y="419461"/>
            <a:ext cx="7754784" cy="1847969"/>
          </a:xfrm>
          <a:prstGeom prst="rect">
            <a:avLst/>
          </a:prstGeom>
        </p:spPr>
      </p:pic>
      <p:pic>
        <p:nvPicPr>
          <p:cNvPr id="8" name="图片 47" descr="图片包含 游戏机, 食物, 房间&#10;&#10;描述已自动生成">
            <a:extLst>
              <a:ext uri="{FF2B5EF4-FFF2-40B4-BE49-F238E27FC236}">
                <a16:creationId xmlns="" xmlns:a16="http://schemas.microsoft.com/office/drawing/2014/main" id="{710281E6-65A5-CB8C-461A-8CE4AD3E01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500" t="5927" r="9643" b="55546"/>
          <a:stretch/>
        </p:blipFill>
        <p:spPr>
          <a:xfrm>
            <a:off x="9527235" y="-133694"/>
            <a:ext cx="2514640" cy="2383670"/>
          </a:xfrm>
          <a:prstGeom prst="rect">
            <a:avLst/>
          </a:prstGeom>
        </p:spPr>
      </p:pic>
      <p:pic>
        <p:nvPicPr>
          <p:cNvPr id="9" name="图片 12" descr="E:\ppt创作\新建文件夹\33.png33">
            <a:extLst>
              <a:ext uri="{FF2B5EF4-FFF2-40B4-BE49-F238E27FC236}">
                <a16:creationId xmlns="" xmlns:a16="http://schemas.microsoft.com/office/drawing/2014/main" id="{AECAFC4E-D330-4CCE-F3F2-71D330920102}"/>
              </a:ext>
            </a:extLst>
          </p:cNvPr>
          <p:cNvPicPr>
            <a:picLocks noChangeAspect="1"/>
          </p:cNvPicPr>
          <p:nvPr/>
        </p:nvPicPr>
        <p:blipFill>
          <a:blip r:embed="rId9"/>
          <a:srcRect l="4069" t="17637" r="70556" b="18696"/>
          <a:stretch>
            <a:fillRect/>
          </a:stretch>
        </p:blipFill>
        <p:spPr>
          <a:xfrm flipH="1">
            <a:off x="8982075" y="2293620"/>
            <a:ext cx="3246755" cy="4582160"/>
          </a:xfrm>
          <a:prstGeom prst="rect">
            <a:avLst/>
          </a:prstGeom>
        </p:spPr>
      </p:pic>
      <p:pic>
        <p:nvPicPr>
          <p:cNvPr id="14" name="Picture 13">
            <a:extLst>
              <a:ext uri="{FF2B5EF4-FFF2-40B4-BE49-F238E27FC236}">
                <a16:creationId xmlns="" xmlns:a16="http://schemas.microsoft.com/office/drawing/2014/main" id="{E43CFDDC-72EF-4AEE-962E-F4153856E47F}"/>
              </a:ext>
            </a:extLst>
          </p:cNvPr>
          <p:cNvPicPr>
            <a:picLocks noChangeAspect="1"/>
          </p:cNvPicPr>
          <p:nvPr/>
        </p:nvPicPr>
        <p:blipFill>
          <a:blip r:embed="rId10"/>
          <a:stretch>
            <a:fillRect/>
          </a:stretch>
        </p:blipFill>
        <p:spPr>
          <a:xfrm>
            <a:off x="519112" y="2561938"/>
            <a:ext cx="9896475" cy="3302544"/>
          </a:xfrm>
          <a:prstGeom prst="rect">
            <a:avLst/>
          </a:prstGeom>
        </p:spPr>
      </p:pic>
      <p:pic>
        <p:nvPicPr>
          <p:cNvPr id="15" name="Picture 14">
            <a:extLst>
              <a:ext uri="{FF2B5EF4-FFF2-40B4-BE49-F238E27FC236}">
                <a16:creationId xmlns="" xmlns:a16="http://schemas.microsoft.com/office/drawing/2014/main" id="{3E58B325-915C-301B-D35D-E533A288B5F8}"/>
              </a:ext>
            </a:extLst>
          </p:cNvPr>
          <p:cNvPicPr>
            <a:picLocks noChangeAspect="1"/>
          </p:cNvPicPr>
          <p:nvPr/>
        </p:nvPicPr>
        <p:blipFill>
          <a:blip r:embed="rId11"/>
          <a:stretch>
            <a:fillRect/>
          </a:stretch>
        </p:blipFill>
        <p:spPr>
          <a:xfrm>
            <a:off x="4034666" y="1375174"/>
            <a:ext cx="2865368" cy="1609483"/>
          </a:xfrm>
          <a:prstGeom prst="rect">
            <a:avLst/>
          </a:prstGeom>
        </p:spPr>
      </p:pic>
      <p:sp>
        <p:nvSpPr>
          <p:cNvPr id="12" name="Rectangle 11"/>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26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84EECD6-F509-277D-1DDE-8E230C634FA3}"/>
            </a:ext>
          </a:extLst>
        </p:cNvPr>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8FFE377A-ADCF-2B08-FA88-31C3C5D70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4C4B9F31-7C70-289A-F3F9-C0504368D113}"/>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 xmlns:a16="http://schemas.microsoft.com/office/drawing/2014/main" id="{7B436C36-3201-B0D1-D35E-297834F5D7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 xmlns:a16="http://schemas.microsoft.com/office/drawing/2014/main" id="{EF611658-1A96-EA37-7E60-FBF3F22649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 xmlns:a16="http://schemas.microsoft.com/office/drawing/2014/main" id="{83E46CEE-B892-096C-4D29-B24089E626CB}"/>
              </a:ext>
            </a:extLst>
          </p:cNvPr>
          <p:cNvGrpSpPr/>
          <p:nvPr/>
        </p:nvGrpSpPr>
        <p:grpSpPr>
          <a:xfrm>
            <a:off x="0" y="-217380"/>
            <a:ext cx="3026128" cy="3026128"/>
            <a:chOff x="8718098" y="-182640"/>
            <a:chExt cx="3600000" cy="3600000"/>
          </a:xfrm>
        </p:grpSpPr>
        <p:sp>
          <p:nvSpPr>
            <p:cNvPr id="8" name="椭圆 10">
              <a:extLst>
                <a:ext uri="{FF2B5EF4-FFF2-40B4-BE49-F238E27FC236}">
                  <a16:creationId xmlns="" xmlns:a16="http://schemas.microsoft.com/office/drawing/2014/main" id="{10DB8B31-AD63-8554-49F3-F2AA3013BA87}"/>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图片 8" descr="图片包含 游戏机&#10;&#10;描述已自动生成">
              <a:extLst>
                <a:ext uri="{FF2B5EF4-FFF2-40B4-BE49-F238E27FC236}">
                  <a16:creationId xmlns="" xmlns:a16="http://schemas.microsoft.com/office/drawing/2014/main" id="{F11EEB1F-29DB-5EAB-D165-A5E8CDFD8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5" name="Picture 4">
            <a:extLst>
              <a:ext uri="{FF2B5EF4-FFF2-40B4-BE49-F238E27FC236}">
                <a16:creationId xmlns="" xmlns:a16="http://schemas.microsoft.com/office/drawing/2014/main" id="{EEE94ADE-CABF-93EB-D3B0-C8EA8A446895}"/>
              </a:ext>
            </a:extLst>
          </p:cNvPr>
          <p:cNvPicPr>
            <a:picLocks noChangeAspect="1"/>
          </p:cNvPicPr>
          <p:nvPr/>
        </p:nvPicPr>
        <p:blipFill>
          <a:blip r:embed="rId6"/>
          <a:stretch>
            <a:fillRect/>
          </a:stretch>
        </p:blipFill>
        <p:spPr>
          <a:xfrm rot="1113901">
            <a:off x="4114746" y="1177247"/>
            <a:ext cx="3955507" cy="2652655"/>
          </a:xfrm>
          <a:prstGeom prst="rect">
            <a:avLst/>
          </a:prstGeom>
        </p:spPr>
      </p:pic>
      <p:pic>
        <p:nvPicPr>
          <p:cNvPr id="11" name="Picture 10">
            <a:extLst>
              <a:ext uri="{FF2B5EF4-FFF2-40B4-BE49-F238E27FC236}">
                <a16:creationId xmlns="" xmlns:a16="http://schemas.microsoft.com/office/drawing/2014/main" id="{DBF6E7D4-AAE3-AEC7-E05D-408E1071B7F1}"/>
              </a:ext>
            </a:extLst>
          </p:cNvPr>
          <p:cNvPicPr>
            <a:picLocks noChangeAspect="1"/>
          </p:cNvPicPr>
          <p:nvPr/>
        </p:nvPicPr>
        <p:blipFill>
          <a:blip r:embed="rId7"/>
          <a:stretch>
            <a:fillRect/>
          </a:stretch>
        </p:blipFill>
        <p:spPr>
          <a:xfrm>
            <a:off x="1148434" y="2503574"/>
            <a:ext cx="10053175" cy="3468925"/>
          </a:xfrm>
          <a:prstGeom prst="rect">
            <a:avLst/>
          </a:prstGeom>
        </p:spPr>
      </p:pic>
      <p:sp>
        <p:nvSpPr>
          <p:cNvPr id="12" name="Rectangle 11"/>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078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5127A93-36EE-46A3-EFD2-30311F2E00B3}"/>
              </a:ext>
            </a:extLst>
          </p:cNvPr>
          <p:cNvSpPr txBox="1"/>
          <p:nvPr/>
        </p:nvSpPr>
        <p:spPr>
          <a:xfrm>
            <a:off x="0" y="384008"/>
            <a:ext cx="11438199" cy="646331"/>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Xây dựng kế hoạch theo gợi ý:</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D95CF33E-3BFD-040F-7B76-33CFD76D521D}"/>
              </a:ext>
            </a:extLst>
          </p:cNvPr>
          <p:cNvPicPr>
            <a:picLocks noChangeAspect="1"/>
          </p:cNvPicPr>
          <p:nvPr/>
        </p:nvPicPr>
        <p:blipFill>
          <a:blip r:embed="rId2"/>
          <a:stretch>
            <a:fillRect/>
          </a:stretch>
        </p:blipFill>
        <p:spPr>
          <a:xfrm>
            <a:off x="642320" y="1030339"/>
            <a:ext cx="10907358" cy="5515652"/>
          </a:xfrm>
          <a:prstGeom prst="rect">
            <a:avLst/>
          </a:prstGeom>
          <a:ln>
            <a:noFill/>
          </a:ln>
          <a:effectLst>
            <a:softEdge rad="112500"/>
          </a:effectLst>
        </p:spPr>
      </p:pic>
      <p:sp>
        <p:nvSpPr>
          <p:cNvPr id="5" name="Rectangle 4"/>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38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girls standing next to a blackboard&#10;&#10;Description automatically generated">
            <a:extLst>
              <a:ext uri="{FF2B5EF4-FFF2-40B4-BE49-F238E27FC236}">
                <a16:creationId xmlns="" xmlns:a16="http://schemas.microsoft.com/office/drawing/2014/main" id="{CCE81091-4FEA-005A-9D10-9FBD59106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928" y="1122161"/>
            <a:ext cx="8644265" cy="4881648"/>
          </a:xfrm>
          <a:prstGeom prst="rect">
            <a:avLst/>
          </a:prstGeom>
        </p:spPr>
      </p:pic>
      <p:sp>
        <p:nvSpPr>
          <p:cNvPr id="3" name="Rectangle 2"/>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78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67D87BB-3183-B7E3-5B87-28EFCCA7A614}"/>
            </a:ext>
          </a:extLst>
        </p:cNvPr>
        <p:cNvGrpSpPr/>
        <p:nvPr/>
      </p:nvGrpSpPr>
      <p:grpSpPr>
        <a:xfrm>
          <a:off x="0" y="0"/>
          <a:ext cx="0" cy="0"/>
          <a:chOff x="0" y="0"/>
          <a:chExt cx="0" cy="0"/>
        </a:xfrm>
      </p:grpSpPr>
      <p:pic>
        <p:nvPicPr>
          <p:cNvPr id="2" name="Picture 1">
            <a:extLst>
              <a:ext uri="{FF2B5EF4-FFF2-40B4-BE49-F238E27FC236}">
                <a16:creationId xmlns="" xmlns:a16="http://schemas.microsoft.com/office/drawing/2014/main" id="{3516E380-0D6E-53DB-6F54-4501D0CE6CF5}"/>
              </a:ext>
            </a:extLst>
          </p:cNvPr>
          <p:cNvPicPr>
            <a:picLocks noChangeAspect="1"/>
          </p:cNvPicPr>
          <p:nvPr/>
        </p:nvPicPr>
        <p:blipFill rotWithShape="1">
          <a:blip r:embed="rId2"/>
          <a:srcRect l="21069" t="10582" r="38495" b="50757"/>
          <a:stretch/>
        </p:blipFill>
        <p:spPr>
          <a:xfrm rot="1368040">
            <a:off x="3961683" y="347499"/>
            <a:ext cx="3334351" cy="2453702"/>
          </a:xfrm>
          <a:prstGeom prst="rect">
            <a:avLst/>
          </a:prstGeom>
        </p:spPr>
      </p:pic>
      <p:sp>
        <p:nvSpPr>
          <p:cNvPr id="3" name="TextBox 2">
            <a:extLst>
              <a:ext uri="{FF2B5EF4-FFF2-40B4-BE49-F238E27FC236}">
                <a16:creationId xmlns="" xmlns:a16="http://schemas.microsoft.com/office/drawing/2014/main" id="{2D43AEAD-EBF0-9656-EE21-002C90B6076B}"/>
              </a:ext>
            </a:extLst>
          </p:cNvPr>
          <p:cNvSpPr txBox="1"/>
          <p:nvPr/>
        </p:nvSpPr>
        <p:spPr>
          <a:xfrm>
            <a:off x="590653" y="2570439"/>
            <a:ext cx="9199891" cy="1717393"/>
          </a:xfrm>
          <a:prstGeom prst="rect">
            <a:avLst/>
          </a:prstGeom>
          <a:noFill/>
        </p:spPr>
        <p:txBody>
          <a:bodyPr wrap="square" rtlCol="0">
            <a:spAutoFit/>
          </a:bodyPr>
          <a:lstStyle/>
          <a:p>
            <a:pPr lvl="0">
              <a:lnSpc>
                <a:spcPct val="110000"/>
              </a:lnSpc>
              <a:spcBef>
                <a:spcPts val="600"/>
              </a:spcBef>
            </a:pPr>
            <a:r>
              <a:rPr kumimoji="0" lang="en-US" sz="4800" b="1" i="0"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rPr>
              <a:t>    </a:t>
            </a:r>
            <a:r>
              <a:rPr lang="vi-VN" sz="4800" b="1" dirty="0">
                <a:solidFill>
                  <a:srgbClr val="D60093"/>
                </a:solidFill>
                <a:latin typeface="Cambria" panose="02040503050406030204" pitchFamily="18" charset="0"/>
                <a:ea typeface="Cambria" panose="02040503050406030204" pitchFamily="18" charset="0"/>
              </a:rPr>
              <a:t> Kế hoạch càng chi tiết, cụ thể, chúng ta càng dễ thực hiện.</a:t>
            </a:r>
            <a:endParaRPr kumimoji="0" lang="vi-VN" sz="4800" b="1" i="0"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endParaRPr>
          </a:p>
        </p:txBody>
      </p:sp>
      <p:pic>
        <p:nvPicPr>
          <p:cNvPr id="4" name="图片 1">
            <a:extLst>
              <a:ext uri="{FF2B5EF4-FFF2-40B4-BE49-F238E27FC236}">
                <a16:creationId xmlns="" xmlns:a16="http://schemas.microsoft.com/office/drawing/2014/main" id="{52428724-1ECD-62F5-324F-DDBAECD979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a:off x="9790544" y="1214231"/>
            <a:ext cx="1810803" cy="5387514"/>
          </a:xfrm>
          <a:prstGeom prst="rect">
            <a:avLst/>
          </a:prstGeom>
        </p:spPr>
      </p:pic>
      <p:sp>
        <p:nvSpPr>
          <p:cNvPr id="5" name="Rectangle 4"/>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780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7" name="Picture 6">
            <a:extLst>
              <a:ext uri="{FF2B5EF4-FFF2-40B4-BE49-F238E27FC236}">
                <a16:creationId xmlns="" xmlns:a16="http://schemas.microsoft.com/office/drawing/2014/main" id="{6BCFD44D-C842-41EE-99F7-8A7422E73854}"/>
              </a:ext>
            </a:extLst>
          </p:cNvPr>
          <p:cNvPicPr>
            <a:picLocks noChangeAspect="1"/>
          </p:cNvPicPr>
          <p:nvPr/>
        </p:nvPicPr>
        <p:blipFill>
          <a:blip r:embed="rId7"/>
          <a:stretch>
            <a:fillRect/>
          </a:stretch>
        </p:blipFill>
        <p:spPr>
          <a:xfrm>
            <a:off x="1260393" y="1872898"/>
            <a:ext cx="9671213" cy="2345213"/>
          </a:xfrm>
          <a:prstGeom prst="rect">
            <a:avLst/>
          </a:prstGeom>
        </p:spPr>
      </p:pic>
      <p:sp>
        <p:nvSpPr>
          <p:cNvPr id="8" name="Rectangle 7"/>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7" name="Picture 6">
            <a:extLst>
              <a:ext uri="{FF2B5EF4-FFF2-40B4-BE49-F238E27FC236}">
                <a16:creationId xmlns="" xmlns:a16="http://schemas.microsoft.com/office/drawing/2014/main" id="{644754A4-FC16-B104-DDCA-CE90C9F0DA50}"/>
              </a:ext>
            </a:extLst>
          </p:cNvPr>
          <p:cNvPicPr>
            <a:picLocks noChangeAspect="1"/>
          </p:cNvPicPr>
          <p:nvPr/>
        </p:nvPicPr>
        <p:blipFill>
          <a:blip r:embed="rId7"/>
          <a:stretch>
            <a:fillRect/>
          </a:stretch>
        </p:blipFill>
        <p:spPr>
          <a:xfrm>
            <a:off x="1613932" y="200670"/>
            <a:ext cx="8964133" cy="1876420"/>
          </a:xfrm>
          <a:prstGeom prst="rect">
            <a:avLst/>
          </a:prstGeom>
        </p:spPr>
      </p:pic>
      <p:sp>
        <p:nvSpPr>
          <p:cNvPr id="8" name="TextBox 7"/>
          <p:cNvSpPr txBox="1"/>
          <p:nvPr/>
        </p:nvSpPr>
        <p:spPr>
          <a:xfrm>
            <a:off x="1757449" y="2045804"/>
            <a:ext cx="8820616" cy="1938992"/>
          </a:xfrm>
          <a:prstGeom prst="rect">
            <a:avLst/>
          </a:prstGeom>
          <a:noFill/>
        </p:spPr>
        <p:txBody>
          <a:bodyPr wrap="square" rtlCol="0">
            <a:spAutoFit/>
          </a:bodyPr>
          <a:lstStyle/>
          <a:p>
            <a:pPr algn="just"/>
            <a:r>
              <a:rPr lang="vi-VN" sz="4000" dirty="0">
                <a:solidFill>
                  <a:srgbClr val="0070C0"/>
                </a:solidFill>
                <a:latin typeface="Cambria" panose="02040503050406030204" pitchFamily="18" charset="0"/>
                <a:ea typeface="Cambria" panose="02040503050406030204" pitchFamily="18" charset="0"/>
              </a:rPr>
              <a:t>- Học sinh thực hiện việc rèn luyện các đức tính cần thiết để thích ứng với môi trường học tập mới theo kế hoạch.</a:t>
            </a:r>
          </a:p>
        </p:txBody>
      </p:sp>
      <p:sp>
        <p:nvSpPr>
          <p:cNvPr id="9" name="Rectangle 8"/>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5" name="Picture 4">
            <a:extLst>
              <a:ext uri="{FF2B5EF4-FFF2-40B4-BE49-F238E27FC236}">
                <a16:creationId xmlns="" xmlns:a16="http://schemas.microsoft.com/office/drawing/2014/main" id="{66EFDCC2-BCEE-C582-AB56-8B81576DBE41}"/>
              </a:ext>
            </a:extLst>
          </p:cNvPr>
          <p:cNvPicPr>
            <a:picLocks noChangeAspect="1"/>
          </p:cNvPicPr>
          <p:nvPr/>
        </p:nvPicPr>
        <p:blipFill>
          <a:blip r:embed="rId6"/>
          <a:stretch>
            <a:fillRect/>
          </a:stretch>
        </p:blipFill>
        <p:spPr>
          <a:xfrm>
            <a:off x="1724282" y="2589438"/>
            <a:ext cx="9097656" cy="2248151"/>
          </a:xfrm>
          <a:prstGeom prst="rect">
            <a:avLst/>
          </a:prstGeom>
        </p:spPr>
      </p:pic>
      <p:sp>
        <p:nvSpPr>
          <p:cNvPr id="10" name="Rectangle 9"/>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1" name="图片 24" descr="卡通人物&#10;&#10;低可信度描述已自动生成">
            <a:extLst>
              <a:ext uri="{FF2B5EF4-FFF2-40B4-BE49-F238E27FC236}">
                <a16:creationId xmlns="" xmlns:a16="http://schemas.microsoft.com/office/drawing/2014/main" id="{650A6243-7162-05D2-6D00-BBDE6896F0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8" name="Picture 7">
            <a:extLst>
              <a:ext uri="{FF2B5EF4-FFF2-40B4-BE49-F238E27FC236}">
                <a16:creationId xmlns="" xmlns:a16="http://schemas.microsoft.com/office/drawing/2014/main" id="{0A404624-3979-81EA-BB05-53F296CDE2A5}"/>
              </a:ext>
            </a:extLst>
          </p:cNvPr>
          <p:cNvPicPr>
            <a:picLocks noChangeAspect="1"/>
          </p:cNvPicPr>
          <p:nvPr/>
        </p:nvPicPr>
        <p:blipFill>
          <a:blip r:embed="rId6"/>
          <a:stretch>
            <a:fillRect/>
          </a:stretch>
        </p:blipFill>
        <p:spPr>
          <a:xfrm>
            <a:off x="996800" y="59589"/>
            <a:ext cx="4157464" cy="1821038"/>
          </a:xfrm>
          <a:prstGeom prst="rect">
            <a:avLst/>
          </a:prstGeom>
        </p:spPr>
      </p:pic>
      <p:pic>
        <p:nvPicPr>
          <p:cNvPr id="9" name="Picture 8">
            <a:extLst>
              <a:ext uri="{FF2B5EF4-FFF2-40B4-BE49-F238E27FC236}">
                <a16:creationId xmlns="" xmlns:a16="http://schemas.microsoft.com/office/drawing/2014/main" id="{11043F99-E868-933E-B5B7-8F38B04D2B0B}"/>
              </a:ext>
            </a:extLst>
          </p:cNvPr>
          <p:cNvPicPr>
            <a:picLocks noChangeAspect="1"/>
          </p:cNvPicPr>
          <p:nvPr/>
        </p:nvPicPr>
        <p:blipFill>
          <a:blip r:embed="rId7"/>
          <a:stretch>
            <a:fillRect/>
          </a:stretch>
        </p:blipFill>
        <p:spPr>
          <a:xfrm>
            <a:off x="4707734" y="811120"/>
            <a:ext cx="6114818" cy="1926503"/>
          </a:xfrm>
          <a:prstGeom prst="rect">
            <a:avLst/>
          </a:prstGeom>
        </p:spPr>
      </p:pic>
      <p:sp>
        <p:nvSpPr>
          <p:cNvPr id="10" name="TextBox 9">
            <a:extLst>
              <a:ext uri="{FF2B5EF4-FFF2-40B4-BE49-F238E27FC236}">
                <a16:creationId xmlns="" xmlns:a16="http://schemas.microsoft.com/office/drawing/2014/main" id="{10170B82-F9C7-9D42-EFD8-C4C991D87AAC}"/>
              </a:ext>
            </a:extLst>
          </p:cNvPr>
          <p:cNvSpPr txBox="1"/>
          <p:nvPr/>
        </p:nvSpPr>
        <p:spPr>
          <a:xfrm>
            <a:off x="796842" y="2071031"/>
            <a:ext cx="10598315" cy="3754874"/>
          </a:xfrm>
          <a:prstGeom prst="rect">
            <a:avLst/>
          </a:prstGeom>
          <a:noFill/>
        </p:spPr>
        <p:txBody>
          <a:bodyPr wrap="square" rtlCol="0">
            <a:spAutoFit/>
          </a:bodyPr>
          <a:lstStyle/>
          <a:p>
            <a:pPr algn="just"/>
            <a:r>
              <a:rPr lang="vi-VN" sz="3400" dirty="0">
                <a:solidFill>
                  <a:srgbClr val="002060"/>
                </a:solidFill>
                <a:latin typeface="Cambria" panose="02040503050406030204" pitchFamily="18" charset="0"/>
                <a:ea typeface="Cambria" panose="02040503050406030204" pitchFamily="18" charset="0"/>
              </a:rPr>
              <a:t>- HS đứng thành nhóm 3. </a:t>
            </a:r>
          </a:p>
          <a:p>
            <a:pPr algn="just"/>
            <a:r>
              <a:rPr lang="vi-VN" sz="3400" dirty="0">
                <a:solidFill>
                  <a:srgbClr val="002060"/>
                </a:solidFill>
                <a:latin typeface="Cambria" panose="02040503050406030204" pitchFamily="18" charset="0"/>
                <a:ea typeface="Cambria" panose="02040503050406030204" pitchFamily="18" charset="0"/>
              </a:rPr>
              <a:t>- GV hô số lượng chân; nhóm 3 HS đó phải đặt đúng số chân chạm đất theo yêu cầu.</a:t>
            </a:r>
          </a:p>
          <a:p>
            <a:pPr algn="just"/>
            <a:r>
              <a:rPr lang="vi-VN" sz="3400" dirty="0">
                <a:solidFill>
                  <a:srgbClr val="002060"/>
                </a:solidFill>
                <a:latin typeface="Cambria" panose="02040503050406030204" pitchFamily="18" charset="0"/>
                <a:ea typeface="Cambria" panose="02040503050406030204" pitchFamily="18" charset="0"/>
              </a:rPr>
              <a:t>VD: Ba người bốn chân – HS phải chọn phương án: 2 HS co 1 chân lên hoặc 2 HS khoác vai để 1 HS co cả 2 chân lên…, sao cho trên mặt đất có đủ số chân yêu cầu, không thừa, không thiếu.</a:t>
            </a:r>
            <a:endParaRPr lang="en-US" sz="3400"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8"/>
                                        </p:tgtEl>
                                      </p:cBhvr>
                                    </p:animEffect>
                                    <p:animScale>
                                      <p:cBhvr>
                                        <p:cTn id="12" dur="60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7" name="Picture 6">
            <a:extLst>
              <a:ext uri="{FF2B5EF4-FFF2-40B4-BE49-F238E27FC236}">
                <a16:creationId xmlns="" xmlns:a16="http://schemas.microsoft.com/office/drawing/2014/main" id="{9A801432-B910-4763-1080-9F1ADE5A7802}"/>
              </a:ext>
            </a:extLst>
          </p:cNvPr>
          <p:cNvPicPr>
            <a:picLocks noChangeAspect="1"/>
          </p:cNvPicPr>
          <p:nvPr/>
        </p:nvPicPr>
        <p:blipFill>
          <a:blip r:embed="rId7"/>
          <a:stretch>
            <a:fillRect/>
          </a:stretch>
        </p:blipFill>
        <p:spPr>
          <a:xfrm>
            <a:off x="1151692" y="1911354"/>
            <a:ext cx="9888615" cy="2321807"/>
          </a:xfrm>
          <a:prstGeom prst="rect">
            <a:avLst/>
          </a:prstGeom>
        </p:spPr>
      </p:pic>
      <p:sp>
        <p:nvSpPr>
          <p:cNvPr id="8" name="Rectangle 7"/>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EB288B6-DB17-BF28-0092-C2285E09FE96}"/>
            </a:ext>
          </a:extLst>
        </p:cNvPr>
        <p:cNvGrpSpPr/>
        <p:nvPr/>
      </p:nvGrpSpPr>
      <p:grpSpPr>
        <a:xfrm>
          <a:off x="0" y="0"/>
          <a:ext cx="0" cy="0"/>
          <a:chOff x="0" y="0"/>
          <a:chExt cx="0" cy="0"/>
        </a:xfrm>
      </p:grpSpPr>
      <p:pic>
        <p:nvPicPr>
          <p:cNvPr id="2" name="图片 17" descr="图片包含 游戏机, 食物&#10;&#10;描述已自动生成">
            <a:extLst>
              <a:ext uri="{FF2B5EF4-FFF2-40B4-BE49-F238E27FC236}">
                <a16:creationId xmlns="" xmlns:a16="http://schemas.microsoft.com/office/drawing/2014/main" id="{53B843A9-ACA3-6CF5-E4F1-561AF32B3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 xmlns:a16="http://schemas.microsoft.com/office/drawing/2014/main" id="{7887DAA2-8600-96F0-D9EB-D180FBEBA23B}"/>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 xmlns:a16="http://schemas.microsoft.com/office/drawing/2014/main" id="{8DB99ADE-5052-5757-8647-A8B72A0ECC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 xmlns:a16="http://schemas.microsoft.com/office/drawing/2014/main" id="{2DF93D6E-B386-A5B3-7BD9-70427E7A30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 xmlns:a16="http://schemas.microsoft.com/office/drawing/2014/main" id="{B73313D8-C6C7-8F17-DBF4-5FF94F5C339A}"/>
              </a:ext>
            </a:extLst>
          </p:cNvPr>
          <p:cNvGrpSpPr/>
          <p:nvPr/>
        </p:nvGrpSpPr>
        <p:grpSpPr>
          <a:xfrm>
            <a:off x="0" y="-217380"/>
            <a:ext cx="3026128" cy="3026128"/>
            <a:chOff x="8718098" y="-182640"/>
            <a:chExt cx="3600000" cy="3600000"/>
          </a:xfrm>
        </p:grpSpPr>
        <p:sp>
          <p:nvSpPr>
            <p:cNvPr id="8" name="椭圆 10">
              <a:extLst>
                <a:ext uri="{FF2B5EF4-FFF2-40B4-BE49-F238E27FC236}">
                  <a16:creationId xmlns="" xmlns:a16="http://schemas.microsoft.com/office/drawing/2014/main" id="{EE27AA15-3A01-B3FB-0665-35AEE2DEA0B5}"/>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图片 8" descr="图片包含 游戏机&#10;&#10;描述已自动生成">
              <a:extLst>
                <a:ext uri="{FF2B5EF4-FFF2-40B4-BE49-F238E27FC236}">
                  <a16:creationId xmlns="" xmlns:a16="http://schemas.microsoft.com/office/drawing/2014/main" id="{3EEE718D-F0C5-1BA2-A0DB-C52A1DB06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a:extLst>
              <a:ext uri="{FF2B5EF4-FFF2-40B4-BE49-F238E27FC236}">
                <a16:creationId xmlns="" xmlns:a16="http://schemas.microsoft.com/office/drawing/2014/main" id="{3808AA63-08C2-4A67-FC52-3370AE10BDE9}"/>
              </a:ext>
            </a:extLst>
          </p:cNvPr>
          <p:cNvPicPr>
            <a:picLocks noChangeAspect="1"/>
          </p:cNvPicPr>
          <p:nvPr/>
        </p:nvPicPr>
        <p:blipFill rotWithShape="1">
          <a:blip r:embed="rId6"/>
          <a:srcRect l="14324" t="8756" r="31490" b="43689"/>
          <a:stretch/>
        </p:blipFill>
        <p:spPr>
          <a:xfrm rot="1771175">
            <a:off x="4577500" y="1131176"/>
            <a:ext cx="3330516" cy="2251821"/>
          </a:xfrm>
          <a:prstGeom prst="rect">
            <a:avLst/>
          </a:prstGeom>
        </p:spPr>
      </p:pic>
      <p:pic>
        <p:nvPicPr>
          <p:cNvPr id="12" name="Picture 11">
            <a:extLst>
              <a:ext uri="{FF2B5EF4-FFF2-40B4-BE49-F238E27FC236}">
                <a16:creationId xmlns="" xmlns:a16="http://schemas.microsoft.com/office/drawing/2014/main" id="{3066BD08-31ED-453B-3245-7258F365BF85}"/>
              </a:ext>
            </a:extLst>
          </p:cNvPr>
          <p:cNvPicPr>
            <a:picLocks noChangeAspect="1"/>
          </p:cNvPicPr>
          <p:nvPr/>
        </p:nvPicPr>
        <p:blipFill>
          <a:blip r:embed="rId7"/>
          <a:stretch>
            <a:fillRect/>
          </a:stretch>
        </p:blipFill>
        <p:spPr>
          <a:xfrm>
            <a:off x="1748245" y="2482348"/>
            <a:ext cx="9327688" cy="3584759"/>
          </a:xfrm>
          <a:prstGeom prst="rect">
            <a:avLst/>
          </a:prstGeom>
        </p:spPr>
      </p:pic>
      <p:sp>
        <p:nvSpPr>
          <p:cNvPr id="11" name="Rectangle 10"/>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086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5705" y="395531"/>
            <a:ext cx="11700587" cy="2308324"/>
          </a:xfrm>
          <a:prstGeom prst="rect">
            <a:avLst/>
          </a:prstGeom>
          <a:noFill/>
        </p:spPr>
        <p:txBody>
          <a:bodyPr wrap="square" rtlCol="0">
            <a:spAutoFit/>
          </a:bodyPr>
          <a:lstStyle/>
          <a:p>
            <a:pPr marL="457200" indent="-457200" algn="just">
              <a:buFontTx/>
              <a:buChar char="-"/>
            </a:pPr>
            <a:r>
              <a:rPr lang="vi-VN" sz="3600" dirty="0">
                <a:solidFill>
                  <a:srgbClr val="002060"/>
                </a:solidFill>
                <a:latin typeface="Cambria" panose="02040503050406030204" pitchFamily="18" charset="0"/>
                <a:ea typeface="Cambria" panose="02040503050406030204" pitchFamily="18" charset="0"/>
              </a:rPr>
              <a:t>Nhắc lại những điểm khác biệt của môi trường trung học cơ sở mà em tìm hiểu được.</a:t>
            </a:r>
          </a:p>
          <a:p>
            <a:pPr marL="457200" indent="-457200" algn="just">
              <a:buFontTx/>
              <a:buChar char="-"/>
            </a:pPr>
            <a:r>
              <a:rPr lang="vi-VN" sz="3600" dirty="0">
                <a:solidFill>
                  <a:srgbClr val="002060"/>
                </a:solidFill>
                <a:latin typeface="Cambria" panose="02040503050406030204" pitchFamily="18" charset="0"/>
                <a:ea typeface="Cambria" panose="02040503050406030204" pitchFamily="18" charset="0"/>
              </a:rPr>
              <a:t>Thảo luận, đề xuất những đức tính cần chú trọng rèn luyện để thích ứng với môi trường học tập mới.</a:t>
            </a:r>
            <a:endParaRPr lang="en-US" sz="36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EC482F1F-8546-1AC9-3E9A-71D49DBCB0DF}"/>
              </a:ext>
            </a:extLst>
          </p:cNvPr>
          <p:cNvPicPr>
            <a:picLocks noChangeAspect="1"/>
          </p:cNvPicPr>
          <p:nvPr/>
        </p:nvPicPr>
        <p:blipFill>
          <a:blip r:embed="rId2"/>
          <a:stretch>
            <a:fillRect/>
          </a:stretch>
        </p:blipFill>
        <p:spPr>
          <a:xfrm>
            <a:off x="447958" y="3330222"/>
            <a:ext cx="11296083" cy="2641089"/>
          </a:xfrm>
          <a:prstGeom prst="rect">
            <a:avLst/>
          </a:prstGeom>
          <a:ln>
            <a:noFill/>
          </a:ln>
          <a:effectLst>
            <a:softEdge rad="112500"/>
          </a:effectLst>
        </p:spPr>
      </p:pic>
      <p:sp>
        <p:nvSpPr>
          <p:cNvPr id="4" name="Rectangle 3"/>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009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
        <p:nvSpPr>
          <p:cNvPr id="4" name="Rectangle 3"/>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63895" y="82640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679290" y="-4670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BE6ED86-4FEA-A5AF-3B77-DDEDB03FBCC7}"/>
              </a:ext>
            </a:extLst>
          </p:cNvPr>
          <p:cNvPicPr>
            <a:picLocks noChangeAspect="1"/>
          </p:cNvPicPr>
          <p:nvPr/>
        </p:nvPicPr>
        <p:blipFill rotWithShape="1">
          <a:blip r:embed="rId2"/>
          <a:srcRect l="21069" t="10582" r="38495" b="50757"/>
          <a:stretch/>
        </p:blipFill>
        <p:spPr>
          <a:xfrm rot="1203949">
            <a:off x="3934018" y="349386"/>
            <a:ext cx="2925116" cy="2152552"/>
          </a:xfrm>
          <a:prstGeom prst="rect">
            <a:avLst/>
          </a:prstGeom>
        </p:spPr>
      </p:pic>
      <p:sp>
        <p:nvSpPr>
          <p:cNvPr id="3" name="TextBox 2">
            <a:extLst>
              <a:ext uri="{FF2B5EF4-FFF2-40B4-BE49-F238E27FC236}">
                <a16:creationId xmlns="" xmlns:a16="http://schemas.microsoft.com/office/drawing/2014/main" id="{76313AA5-53DA-2322-5E67-899B8D6EC424}"/>
              </a:ext>
            </a:extLst>
          </p:cNvPr>
          <p:cNvSpPr txBox="1"/>
          <p:nvPr/>
        </p:nvSpPr>
        <p:spPr>
          <a:xfrm>
            <a:off x="654957" y="2054937"/>
            <a:ext cx="10882086" cy="3209789"/>
          </a:xfrm>
          <a:prstGeom prst="rect">
            <a:avLst/>
          </a:prstGeom>
          <a:noFill/>
        </p:spPr>
        <p:txBody>
          <a:bodyPr wrap="square" rtlCol="0">
            <a:spAutoFit/>
          </a:bodyPr>
          <a:lstStyle/>
          <a:p>
            <a:pPr algn="just">
              <a:lnSpc>
                <a:spcPct val="130000"/>
              </a:lnSpc>
              <a:spcBef>
                <a:spcPts val="600"/>
              </a:spcBef>
            </a:pPr>
            <a:r>
              <a:rPr kumimoji="0" lang="en-US" sz="4000" b="1"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rPr>
              <a:t>    </a:t>
            </a:r>
            <a:r>
              <a:rPr kumimoji="0" lang="vi-VN" sz="4000" b="1"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rPr>
              <a:t> </a:t>
            </a:r>
            <a:r>
              <a:rPr lang="vi-VN" sz="4000" b="1" dirty="0">
                <a:solidFill>
                  <a:srgbClr val="D60093"/>
                </a:solidFill>
                <a:latin typeface="Cambria" panose="02040503050406030204" pitchFamily="18" charset="0"/>
                <a:ea typeface="Cambria" panose="02040503050406030204" pitchFamily="18" charset="0"/>
              </a:rPr>
              <a:t>Để thích ứng với môi trường học tập mới, việc rèn luyện các đức tính, kĩ năng là rất cần thiết. Việc rèn luyện này cần được đưa ra kế hoạch cụ thể và thực hiện bền bỉ hằng ngày. </a:t>
            </a:r>
          </a:p>
        </p:txBody>
      </p:sp>
      <p:sp>
        <p:nvSpPr>
          <p:cNvPr id="4" name="Rectangle 3"/>
          <p:cNvSpPr/>
          <p:nvPr/>
        </p:nvSpPr>
        <p:spPr>
          <a:xfrm>
            <a:off x="1211495" y="8111613"/>
            <a:ext cx="9554828" cy="238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31690" y="-619432"/>
            <a:ext cx="2389238" cy="28110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341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218</Words>
  <Application>Microsoft Office PowerPoint</Application>
  <PresentationFormat>Widescreen</PresentationFormat>
  <Paragraphs>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#9Slide07 HoneyCream</vt:lpstr>
      <vt:lpstr>Arial</vt:lpstr>
      <vt:lpstr>Cambria</vt:lpstr>
      <vt:lpstr>SVN-Newton</vt:lpstr>
      <vt:lpstr>Times New Roman</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admin</cp:lastModifiedBy>
  <cp:revision>91</cp:revision>
  <dcterms:created xsi:type="dcterms:W3CDTF">2023-11-05T16:11:19Z</dcterms:created>
  <dcterms:modified xsi:type="dcterms:W3CDTF">2025-02-20T03:57:57Z</dcterms:modified>
</cp:coreProperties>
</file>