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
  </p:notesMasterIdLst>
  <p:sldIdLst>
    <p:sldId id="263" r:id="rId3"/>
    <p:sldId id="262" r:id="rId4"/>
    <p:sldId id="260" r:id="rId5"/>
    <p:sldId id="264" r:id="rId6"/>
    <p:sldId id="294" r:id="rId7"/>
    <p:sldId id="295" r:id="rId8"/>
    <p:sldId id="296" r:id="rId9"/>
    <p:sldId id="297" r:id="rId10"/>
    <p:sldId id="298" r:id="rId11"/>
    <p:sldId id="299" r:id="rId12"/>
    <p:sldId id="300" r:id="rId13"/>
    <p:sldId id="301" r:id="rId14"/>
    <p:sldId id="302" r:id="rId15"/>
    <p:sldId id="29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6197"/>
  </p:normalViewPr>
  <p:slideViewPr>
    <p:cSldViewPr snapToGrid="0">
      <p:cViewPr>
        <p:scale>
          <a:sx n="33" d="100"/>
          <a:sy n="33" d="100"/>
        </p:scale>
        <p:origin x="1308" y="8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ọc" userId="74af6240d90ddfe1" providerId="LiveId" clId="{C87C481F-D8D7-BA47-8256-1117F1A69F25}"/>
    <pc:docChg chg="delSld">
      <pc:chgData name="Huyền Ngọc" userId="74af6240d90ddfe1" providerId="LiveId" clId="{C87C481F-D8D7-BA47-8256-1117F1A69F25}" dt="2024-12-20T08:10:58.820" v="0" actId="2696"/>
      <pc:docMkLst>
        <pc:docMk/>
      </pc:docMkLst>
      <pc:sldChg chg="del">
        <pc:chgData name="Huyền Ngọc" userId="74af6240d90ddfe1" providerId="LiveId" clId="{C87C481F-D8D7-BA47-8256-1117F1A69F25}" dt="2024-12-20T08:10:58.820" v="0" actId="2696"/>
        <pc:sldMkLst>
          <pc:docMk/>
          <pc:sldMk cId="2763879616" sldId="2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D19FEB-47EB-4597-82C4-579741AB60B8}"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8F168-06A8-4708-A5C4-BDA0E21272CE}" type="slidenum">
              <a:rPr lang="en-US" smtClean="0"/>
              <a:t>‹#›</a:t>
            </a:fld>
            <a:endParaRPr lang="en-US"/>
          </a:p>
        </p:txBody>
      </p:sp>
    </p:spTree>
    <p:extLst>
      <p:ext uri="{BB962C8B-B14F-4D97-AF65-F5344CB8AC3E}">
        <p14:creationId xmlns:p14="http://schemas.microsoft.com/office/powerpoint/2010/main" val="3501097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24/01/2025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793360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24/01/2025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401191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24/01/2025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4153627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556341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305328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1100886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300140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547714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969173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59959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775841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24/01/2025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159188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762963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531611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1/24/2025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699099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24/01/2025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13629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24/01/2025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67355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24/01/2025</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219700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24/01/2025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38544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24/01/2025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4070607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24/01/2025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25894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24/01/2025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097734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491029D6-1100-5FCD-ED91-8D9BD0C77CB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99591" y="-1"/>
            <a:ext cx="1539439" cy="1539439"/>
          </a:xfrm>
          <a:prstGeom prst="rect">
            <a:avLst/>
          </a:prstGeom>
        </p:spPr>
      </p:pic>
    </p:spTree>
    <p:extLst>
      <p:ext uri="{BB962C8B-B14F-4D97-AF65-F5344CB8AC3E}">
        <p14:creationId xmlns:p14="http://schemas.microsoft.com/office/powerpoint/2010/main" val="3127139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7277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611"/>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1690">
            <a:off x="-16175" y="-544964"/>
            <a:ext cx="3450891" cy="2463437"/>
          </a:xfrm>
          <a:prstGeom prst="rect">
            <a:avLst/>
          </a:prstGeom>
        </p:spPr>
      </p:pic>
      <p:pic>
        <p:nvPicPr>
          <p:cNvPr id="15" name="Picture 14">
            <a:extLst>
              <a:ext uri="{FF2B5EF4-FFF2-40B4-BE49-F238E27FC236}">
                <a16:creationId xmlns:a16="http://schemas.microsoft.com/office/drawing/2014/main" xmlns="" id="{E5E6D966-392A-D7D5-77E6-453C65703CBF}"/>
              </a:ext>
            </a:extLst>
          </p:cNvPr>
          <p:cNvPicPr>
            <a:picLocks noChangeAspect="1"/>
          </p:cNvPicPr>
          <p:nvPr/>
        </p:nvPicPr>
        <p:blipFill>
          <a:blip r:embed="rId4"/>
          <a:stretch>
            <a:fillRect/>
          </a:stretch>
        </p:blipFill>
        <p:spPr>
          <a:xfrm>
            <a:off x="7378700" y="2819400"/>
            <a:ext cx="2735467" cy="3576618"/>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xmlns="" id="{FB49D6D7-DAE6-DCE7-F6F6-AFC43DE69B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120" y="1112562"/>
            <a:ext cx="6566720" cy="5059878"/>
          </a:xfrm>
          <a:prstGeom prst="rect">
            <a:avLst/>
          </a:prstGeom>
        </p:spPr>
      </p:pic>
      <p:sp>
        <p:nvSpPr>
          <p:cNvPr id="2" name="Oval 1"/>
          <p:cNvSpPr/>
          <p:nvPr/>
        </p:nvSpPr>
        <p:spPr>
          <a:xfrm>
            <a:off x="-2123768" y="-653596"/>
            <a:ext cx="2031804" cy="2364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482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xmlns=""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xmlns="" id="{E1656A65-E1BC-5DDC-EB32-A300CF20A286}"/>
              </a:ext>
            </a:extLst>
          </p:cNvPr>
          <p:cNvSpPr/>
          <p:nvPr/>
        </p:nvSpPr>
        <p:spPr>
          <a:xfrm>
            <a:off x="1082567" y="124755"/>
            <a:ext cx="10611594" cy="1272143"/>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lIns="162560" tIns="81280" rIns="162560" bIns="8128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mn-ea"/>
                <a:cs typeface="Calibri" panose="020F0502020204030204" pitchFamily="34" charset="0"/>
              </a:rPr>
              <a:t>Trao đổi về cách viết mở bài gián tiếp và kết bài mở rộng cho bài văn tả người.</a:t>
            </a:r>
            <a:endParaRPr kumimoji="0" lang="en-US"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微软雅黑"/>
              <a:cs typeface="Calibri" panose="020F0502020204030204" pitchFamily="34" charset="0"/>
            </a:endParaRPr>
          </a:p>
        </p:txBody>
      </p:sp>
      <p:grpSp>
        <p:nvGrpSpPr>
          <p:cNvPr id="4" name="Group 3">
            <a:extLst>
              <a:ext uri="{FF2B5EF4-FFF2-40B4-BE49-F238E27FC236}">
                <a16:creationId xmlns:a16="http://schemas.microsoft.com/office/drawing/2014/main" xmlns="" id="{F411F411-DE98-1D0C-A475-306EFCC2A052}"/>
              </a:ext>
            </a:extLst>
          </p:cNvPr>
          <p:cNvGrpSpPr/>
          <p:nvPr/>
        </p:nvGrpSpPr>
        <p:grpSpPr>
          <a:xfrm>
            <a:off x="187595" y="141888"/>
            <a:ext cx="761648" cy="731520"/>
            <a:chOff x="330322" y="169810"/>
            <a:chExt cx="761648" cy="731520"/>
          </a:xfrm>
        </p:grpSpPr>
        <p:sp>
          <p:nvSpPr>
            <p:cNvPr id="5" name="Google Shape;418;p36">
              <a:extLst>
                <a:ext uri="{FF2B5EF4-FFF2-40B4-BE49-F238E27FC236}">
                  <a16:creationId xmlns:a16="http://schemas.microsoft.com/office/drawing/2014/main" xmlns="" id="{B2ACE474-2BBC-2FB4-1EBC-84834380AB73}"/>
                </a:ext>
              </a:extLst>
            </p:cNvPr>
            <p:cNvSpPr/>
            <p:nvPr/>
          </p:nvSpPr>
          <p:spPr>
            <a:xfrm>
              <a:off x="330322" y="169810"/>
              <a:ext cx="726460" cy="731520"/>
            </a:xfrm>
            <a:prstGeom prst="ellipse">
              <a:avLst/>
            </a:prstGeom>
            <a:solidFill>
              <a:schemeClr val="bg1">
                <a:lumMod val="95000"/>
              </a:schemeClr>
            </a:solidFill>
            <a:ln>
              <a:noFill/>
            </a:ln>
          </p:spPr>
          <p:txBody>
            <a:bodyPr spcFirstLastPara="1" wrap="square" lIns="121705" tIns="121705" rIns="121705" bIns="12170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endParaRPr>
            </a:p>
          </p:txBody>
        </p:sp>
        <p:sp>
          <p:nvSpPr>
            <p:cNvPr id="6" name="Google Shape;423;p36">
              <a:extLst>
                <a:ext uri="{FF2B5EF4-FFF2-40B4-BE49-F238E27FC236}">
                  <a16:creationId xmlns:a16="http://schemas.microsoft.com/office/drawing/2014/main" xmlns="" id="{8063DB10-2F67-4EC1-F29B-3ABF4BAD3A1D}"/>
                </a:ext>
              </a:extLst>
            </p:cNvPr>
            <p:cNvSpPr txBox="1">
              <a:spLocks/>
            </p:cNvSpPr>
            <p:nvPr/>
          </p:nvSpPr>
          <p:spPr>
            <a:xfrm>
              <a:off x="360451" y="29852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 sz="5400" b="1" i="0" u="none" strike="noStrike" kern="1200" cap="none" spc="0" normalizeH="0" baseline="0" noProof="0" dirty="0">
                  <a:ln>
                    <a:noFill/>
                  </a:ln>
                  <a:solidFill>
                    <a:srgbClr val="FF0000"/>
                  </a:solidFill>
                  <a:effectLst/>
                  <a:uLnTx/>
                  <a:uFillTx/>
                  <a:latin typeface="Arial Rounded MT Bold" pitchFamily="34" charset="0"/>
                  <a:ea typeface="Arial-Rounded" pitchFamily="34" charset="0"/>
                  <a:cs typeface="Arial-Rounded" pitchFamily="34" charset="0"/>
                  <a:sym typeface="Arial"/>
                </a:rPr>
                <a:t>3</a:t>
              </a:r>
            </a:p>
          </p:txBody>
        </p:sp>
      </p:grpSp>
      <p:sp>
        <p:nvSpPr>
          <p:cNvPr id="8" name="TextBox 7">
            <a:extLst>
              <a:ext uri="{FF2B5EF4-FFF2-40B4-BE49-F238E27FC236}">
                <a16:creationId xmlns:a16="http://schemas.microsoft.com/office/drawing/2014/main" xmlns="" id="{CB774D8C-4F46-49D7-80D1-6843259DB4D6}"/>
              </a:ext>
            </a:extLst>
          </p:cNvPr>
          <p:cNvSpPr txBox="1"/>
          <p:nvPr/>
        </p:nvSpPr>
        <p:spPr>
          <a:xfrm>
            <a:off x="538480" y="1737360"/>
            <a:ext cx="11318240" cy="954107"/>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G:</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Khi viết mở bài gián tiếp, có thể giới thiệu người được tả bằng cách nào?</a:t>
            </a:r>
          </a:p>
        </p:txBody>
      </p:sp>
      <p:pic>
        <p:nvPicPr>
          <p:cNvPr id="10" name="Picture 9">
            <a:extLst>
              <a:ext uri="{FF2B5EF4-FFF2-40B4-BE49-F238E27FC236}">
                <a16:creationId xmlns:a16="http://schemas.microsoft.com/office/drawing/2014/main" xmlns="" id="{C4189CA9-5C2E-3C47-F58A-B1F6205097AB}"/>
              </a:ext>
            </a:extLst>
          </p:cNvPr>
          <p:cNvPicPr>
            <a:picLocks noChangeAspect="1"/>
          </p:cNvPicPr>
          <p:nvPr/>
        </p:nvPicPr>
        <p:blipFill>
          <a:blip r:embed="rId3"/>
          <a:stretch>
            <a:fillRect/>
          </a:stretch>
        </p:blipFill>
        <p:spPr>
          <a:xfrm>
            <a:off x="740092" y="3218497"/>
            <a:ext cx="5591175" cy="1152525"/>
          </a:xfrm>
          <a:prstGeom prst="rect">
            <a:avLst/>
          </a:prstGeom>
        </p:spPr>
      </p:pic>
      <p:pic>
        <p:nvPicPr>
          <p:cNvPr id="12" name="Picture 11">
            <a:extLst>
              <a:ext uri="{FF2B5EF4-FFF2-40B4-BE49-F238E27FC236}">
                <a16:creationId xmlns:a16="http://schemas.microsoft.com/office/drawing/2014/main" xmlns="" id="{02A207B7-714A-1CEB-C09B-5FBE439605FB}"/>
              </a:ext>
            </a:extLst>
          </p:cNvPr>
          <p:cNvPicPr>
            <a:picLocks noChangeAspect="1"/>
          </p:cNvPicPr>
          <p:nvPr/>
        </p:nvPicPr>
        <p:blipFill>
          <a:blip r:embed="rId4"/>
          <a:stretch>
            <a:fillRect/>
          </a:stretch>
        </p:blipFill>
        <p:spPr>
          <a:xfrm>
            <a:off x="7522845" y="3117532"/>
            <a:ext cx="3790950" cy="1171575"/>
          </a:xfrm>
          <a:prstGeom prst="rect">
            <a:avLst/>
          </a:prstGeom>
        </p:spPr>
      </p:pic>
      <p:pic>
        <p:nvPicPr>
          <p:cNvPr id="14" name="Picture 13">
            <a:extLst>
              <a:ext uri="{FF2B5EF4-FFF2-40B4-BE49-F238E27FC236}">
                <a16:creationId xmlns:a16="http://schemas.microsoft.com/office/drawing/2014/main" xmlns="" id="{BAA8A8BC-4A02-5E4D-7276-95E11FCB44C2}"/>
              </a:ext>
            </a:extLst>
          </p:cNvPr>
          <p:cNvPicPr>
            <a:picLocks noChangeAspect="1"/>
          </p:cNvPicPr>
          <p:nvPr/>
        </p:nvPicPr>
        <p:blipFill>
          <a:blip r:embed="rId5"/>
          <a:stretch>
            <a:fillRect/>
          </a:stretch>
        </p:blipFill>
        <p:spPr>
          <a:xfrm>
            <a:off x="6055360" y="4721542"/>
            <a:ext cx="914400" cy="1133475"/>
          </a:xfrm>
          <a:prstGeom prst="rect">
            <a:avLst/>
          </a:prstGeom>
        </p:spPr>
      </p:pic>
      <p:sp>
        <p:nvSpPr>
          <p:cNvPr id="13" name="Oval 12"/>
          <p:cNvSpPr/>
          <p:nvPr/>
        </p:nvSpPr>
        <p:spPr>
          <a:xfrm>
            <a:off x="-2123768" y="-653596"/>
            <a:ext cx="2031804" cy="2364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921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xmlns=""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CBD05A84-0692-63A0-2659-8B9CAAC4C04B}"/>
              </a:ext>
            </a:extLst>
          </p:cNvPr>
          <p:cNvSpPr txBox="1"/>
          <p:nvPr/>
        </p:nvSpPr>
        <p:spPr>
          <a:xfrm>
            <a:off x="538480" y="548640"/>
            <a:ext cx="11318240" cy="584775"/>
          </a:xfrm>
          <a:prstGeom prst="rect">
            <a:avLst/>
          </a:prstGeom>
          <a:noFill/>
        </p:spPr>
        <p:txBody>
          <a:bodyPr wrap="square" rtlCol="0">
            <a:spAutoFit/>
          </a:bodyPr>
          <a:lstStyle/>
          <a:p>
            <a:pPr algn="ctr"/>
            <a:r>
              <a:rPr lang="vi-VN" sz="3200" b="1" dirty="0">
                <a:solidFill>
                  <a:srgbClr val="000000"/>
                </a:solidFill>
                <a:latin typeface="Cambria" panose="02040503050406030204" pitchFamily="18" charset="0"/>
                <a:ea typeface="Cambria" panose="02040503050406030204" pitchFamily="18" charset="0"/>
              </a:rPr>
              <a:t>– Khi viết kết bài mở rộng, nên mở rộng theo hướng nào?</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xmlns="" id="{33B7795F-F0AD-A93B-8737-D51AE85F4C90}"/>
              </a:ext>
            </a:extLst>
          </p:cNvPr>
          <p:cNvPicPr>
            <a:picLocks noChangeAspect="1"/>
          </p:cNvPicPr>
          <p:nvPr/>
        </p:nvPicPr>
        <p:blipFill>
          <a:blip r:embed="rId3"/>
          <a:stretch>
            <a:fillRect/>
          </a:stretch>
        </p:blipFill>
        <p:spPr>
          <a:xfrm>
            <a:off x="645160" y="1539875"/>
            <a:ext cx="4724400" cy="1543050"/>
          </a:xfrm>
          <a:prstGeom prst="rect">
            <a:avLst/>
          </a:prstGeom>
        </p:spPr>
      </p:pic>
      <p:pic>
        <p:nvPicPr>
          <p:cNvPr id="15" name="Picture 14">
            <a:extLst>
              <a:ext uri="{FF2B5EF4-FFF2-40B4-BE49-F238E27FC236}">
                <a16:creationId xmlns:a16="http://schemas.microsoft.com/office/drawing/2014/main" xmlns="" id="{B899BA50-56EF-BEB0-DBD0-90E4F1DB0840}"/>
              </a:ext>
            </a:extLst>
          </p:cNvPr>
          <p:cNvPicPr>
            <a:picLocks noChangeAspect="1"/>
          </p:cNvPicPr>
          <p:nvPr/>
        </p:nvPicPr>
        <p:blipFill>
          <a:blip r:embed="rId4"/>
          <a:stretch>
            <a:fillRect/>
          </a:stretch>
        </p:blipFill>
        <p:spPr>
          <a:xfrm>
            <a:off x="6960870" y="1563052"/>
            <a:ext cx="4305300" cy="1476375"/>
          </a:xfrm>
          <a:prstGeom prst="rect">
            <a:avLst/>
          </a:prstGeom>
        </p:spPr>
      </p:pic>
      <p:pic>
        <p:nvPicPr>
          <p:cNvPr id="17" name="Picture 16">
            <a:extLst>
              <a:ext uri="{FF2B5EF4-FFF2-40B4-BE49-F238E27FC236}">
                <a16:creationId xmlns:a16="http://schemas.microsoft.com/office/drawing/2014/main" xmlns="" id="{D48D7D38-4D66-A50A-9AF3-EDFDAC7CE77D}"/>
              </a:ext>
            </a:extLst>
          </p:cNvPr>
          <p:cNvPicPr>
            <a:picLocks noChangeAspect="1"/>
          </p:cNvPicPr>
          <p:nvPr/>
        </p:nvPicPr>
        <p:blipFill>
          <a:blip r:embed="rId5"/>
          <a:stretch>
            <a:fillRect/>
          </a:stretch>
        </p:blipFill>
        <p:spPr>
          <a:xfrm>
            <a:off x="5580062" y="3798887"/>
            <a:ext cx="1133475" cy="1495425"/>
          </a:xfrm>
          <a:prstGeom prst="rect">
            <a:avLst/>
          </a:prstGeom>
        </p:spPr>
      </p:pic>
      <p:sp>
        <p:nvSpPr>
          <p:cNvPr id="8" name="Oval 7"/>
          <p:cNvSpPr/>
          <p:nvPr/>
        </p:nvSpPr>
        <p:spPr>
          <a:xfrm>
            <a:off x="-2123768" y="-653596"/>
            <a:ext cx="2031804" cy="2364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208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xmlns=""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图片 13">
            <a:extLst>
              <a:ext uri="{FF2B5EF4-FFF2-40B4-BE49-F238E27FC236}">
                <a16:creationId xmlns:a16="http://schemas.microsoft.com/office/drawing/2014/main" xmlns="" id="{241B450F-182B-4DAF-CC2D-CF8E4D864E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4" name="图片 7">
            <a:extLst>
              <a:ext uri="{FF2B5EF4-FFF2-40B4-BE49-F238E27FC236}">
                <a16:creationId xmlns:a16="http://schemas.microsoft.com/office/drawing/2014/main" xmlns="" id="{8DE22C44-6D7A-756D-530B-7997258E62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5964"/>
          <a:stretch>
            <a:fillRect/>
          </a:stretch>
        </p:blipFill>
        <p:spPr>
          <a:xfrm>
            <a:off x="-786919" y="-941157"/>
            <a:ext cx="3793743" cy="8887366"/>
          </a:xfrm>
          <a:prstGeom prst="rect">
            <a:avLst/>
          </a:prstGeom>
        </p:spPr>
      </p:pic>
      <p:pic>
        <p:nvPicPr>
          <p:cNvPr id="6" name="图片 14">
            <a:extLst>
              <a:ext uri="{FF2B5EF4-FFF2-40B4-BE49-F238E27FC236}">
                <a16:creationId xmlns:a16="http://schemas.microsoft.com/office/drawing/2014/main" xmlns="" id="{74A549AD-4792-B965-0EC0-DD86910E03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a:extLst>
              <a:ext uri="{FF2B5EF4-FFF2-40B4-BE49-F238E27FC236}">
                <a16:creationId xmlns:a16="http://schemas.microsoft.com/office/drawing/2014/main" xmlns="" id="{7A594A1E-343B-57B0-9EC6-064AD8B53BD5}"/>
              </a:ext>
            </a:extLst>
          </p:cNvPr>
          <p:cNvSpPr/>
          <p:nvPr/>
        </p:nvSpPr>
        <p:spPr>
          <a:xfrm>
            <a:off x="5562529" y="473103"/>
            <a:ext cx="2197289" cy="545911"/>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56号-萌趣苏打饼" panose="00000500000000000000" pitchFamily="2" charset="-122"/>
              <a:ea typeface="字魂156号-萌趣苏打饼" panose="00000500000000000000" pitchFamily="2" charset="-122"/>
            </a:endParaRPr>
          </a:p>
        </p:txBody>
      </p:sp>
      <p:pic>
        <p:nvPicPr>
          <p:cNvPr id="9" name="图片 18">
            <a:extLst>
              <a:ext uri="{FF2B5EF4-FFF2-40B4-BE49-F238E27FC236}">
                <a16:creationId xmlns:a16="http://schemas.microsoft.com/office/drawing/2014/main" xmlns="" id="{0596BF37-DA74-23A0-CB82-764DEE3252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a:extLst>
              <a:ext uri="{FF2B5EF4-FFF2-40B4-BE49-F238E27FC236}">
                <a16:creationId xmlns:a16="http://schemas.microsoft.com/office/drawing/2014/main" xmlns="" id="{D33F9D8D-CC00-CC9A-C264-49EA12D21DCA}"/>
              </a:ext>
            </a:extLst>
          </p:cNvPr>
          <p:cNvSpPr txBox="1"/>
          <p:nvPr/>
        </p:nvSpPr>
        <p:spPr>
          <a:xfrm>
            <a:off x="5742476" y="477290"/>
            <a:ext cx="1817077" cy="584775"/>
          </a:xfrm>
          <a:prstGeom prst="rect">
            <a:avLst/>
          </a:prstGeom>
          <a:noFill/>
        </p:spPr>
        <p:txBody>
          <a:bodyPr wrap="square" rtlCol="0">
            <a:spAutoFit/>
          </a:bodyPr>
          <a:lstStyle/>
          <a:p>
            <a:r>
              <a:rPr lang="en-US" sz="3200" b="1" dirty="0" err="1">
                <a:latin typeface="UTM Avo" panose="02040603050506020204" pitchFamily="18" charset="0"/>
              </a:rPr>
              <a:t>Ghi</a:t>
            </a:r>
            <a:r>
              <a:rPr lang="en-US" sz="3200" b="1" dirty="0">
                <a:latin typeface="UTM Avo" panose="02040603050506020204" pitchFamily="18" charset="0"/>
              </a:rPr>
              <a:t> </a:t>
            </a:r>
            <a:r>
              <a:rPr lang="en-US" sz="3200" b="1" dirty="0" err="1">
                <a:latin typeface="UTM Avo" panose="02040603050506020204" pitchFamily="18" charset="0"/>
              </a:rPr>
              <a:t>nhớ</a:t>
            </a:r>
            <a:endParaRPr lang="en-US" sz="3200" b="1" dirty="0">
              <a:latin typeface="UTM Avo" panose="02040603050506020204" pitchFamily="18" charset="0"/>
            </a:endParaRPr>
          </a:p>
        </p:txBody>
      </p:sp>
      <p:grpSp>
        <p:nvGrpSpPr>
          <p:cNvPr id="12" name="Group 11">
            <a:extLst>
              <a:ext uri="{FF2B5EF4-FFF2-40B4-BE49-F238E27FC236}">
                <a16:creationId xmlns:a16="http://schemas.microsoft.com/office/drawing/2014/main" xmlns="" id="{DA67C174-D558-4C5F-134E-ECD1F42D8A5D}"/>
              </a:ext>
            </a:extLst>
          </p:cNvPr>
          <p:cNvGrpSpPr/>
          <p:nvPr/>
        </p:nvGrpSpPr>
        <p:grpSpPr>
          <a:xfrm>
            <a:off x="2406124" y="1395824"/>
            <a:ext cx="8377598" cy="5052338"/>
            <a:chOff x="8407682" y="1623692"/>
            <a:chExt cx="3476267" cy="2253659"/>
          </a:xfrm>
        </p:grpSpPr>
        <p:sp>
          <p:nvSpPr>
            <p:cNvPr id="13" name="Google Shape;117;p2">
              <a:extLst>
                <a:ext uri="{FF2B5EF4-FFF2-40B4-BE49-F238E27FC236}">
                  <a16:creationId xmlns:a16="http://schemas.microsoft.com/office/drawing/2014/main" xmlns="" id="{85C1F863-37B5-73F6-9126-3D8D70056F74}"/>
                </a:ext>
              </a:extLst>
            </p:cNvPr>
            <p:cNvSpPr/>
            <p:nvPr/>
          </p:nvSpPr>
          <p:spPr>
            <a:xfrm>
              <a:off x="8407682" y="1623692"/>
              <a:ext cx="3476267" cy="225365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panose="020B0604030504040204"/>
                <a:ea typeface="Tahoma" panose="020B0604030504040204"/>
                <a:cs typeface="Tahoma" panose="020B0604030504040204"/>
                <a:sym typeface="Tahoma" panose="020B0604030504040204"/>
              </a:endParaRPr>
            </a:p>
          </p:txBody>
        </p:sp>
        <p:sp>
          <p:nvSpPr>
            <p:cNvPr id="14" name="TextBox 13">
              <a:extLst>
                <a:ext uri="{FF2B5EF4-FFF2-40B4-BE49-F238E27FC236}">
                  <a16:creationId xmlns:a16="http://schemas.microsoft.com/office/drawing/2014/main" xmlns="" id="{DAC7A472-F46C-BF19-5A81-74B65B601CC5}"/>
                </a:ext>
              </a:extLst>
            </p:cNvPr>
            <p:cNvSpPr txBox="1"/>
            <p:nvPr/>
          </p:nvSpPr>
          <p:spPr>
            <a:xfrm>
              <a:off x="8505388" y="1692541"/>
              <a:ext cx="3378560" cy="2100500"/>
            </a:xfrm>
            <a:prstGeom prst="rect">
              <a:avLst/>
            </a:prstGeom>
            <a:noFill/>
          </p:spPr>
          <p:txBody>
            <a:bodyPr wrap="square" rtlCol="0">
              <a:spAutoFit/>
            </a:bodyPr>
            <a:lstStyle/>
            <a:p>
              <a:pPr marR="0" lvl="0" algn="just">
                <a:spcBef>
                  <a:spcPts val="0"/>
                </a:spcBef>
                <a:spcAft>
                  <a:spcPts val="0"/>
                </a:spcAft>
                <a:buSzPts val="1000"/>
                <a:tabLst>
                  <a:tab pos="457200" algn="l"/>
                </a:tabLst>
              </a:pPr>
              <a:r>
                <a:rPr lang="vi-VN" sz="3000" i="1" dirty="0">
                  <a:solidFill>
                    <a:srgbClr val="000000"/>
                  </a:solidFill>
                  <a:effectLst/>
                  <a:latin typeface="Cambria" panose="02040503050406030204" pitchFamily="18" charset="0"/>
                  <a:ea typeface="Cambria" panose="02040503050406030204" pitchFamily="18" charset="0"/>
                </a:rPr>
                <a:t>*</a:t>
              </a:r>
              <a:r>
                <a:rPr lang="vi-VN" sz="3000" b="1" i="1" dirty="0">
                  <a:solidFill>
                    <a:srgbClr val="000000"/>
                  </a:solidFill>
                  <a:effectLst/>
                  <a:latin typeface="Cambria" panose="02040503050406030204" pitchFamily="18" charset="0"/>
                  <a:ea typeface="Cambria" panose="02040503050406030204" pitchFamily="18" charset="0"/>
                </a:rPr>
                <a:t>Khi viết mở bài gián tiếp</a:t>
              </a:r>
              <a:r>
                <a:rPr lang="vi-VN" sz="3000" i="1" dirty="0">
                  <a:solidFill>
                    <a:srgbClr val="000000"/>
                  </a:solidFill>
                  <a:effectLst/>
                  <a:latin typeface="Cambria" panose="02040503050406030204" pitchFamily="18" charset="0"/>
                  <a:ea typeface="Cambria" panose="02040503050406030204" pitchFamily="18" charset="0"/>
                </a:rPr>
                <a:t>:</a:t>
              </a:r>
              <a:endParaRPr lang="en-US" sz="30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3000" i="1" dirty="0">
                  <a:solidFill>
                    <a:srgbClr val="000000"/>
                  </a:solidFill>
                  <a:effectLst/>
                  <a:latin typeface="Cambria" panose="02040503050406030204" pitchFamily="18" charset="0"/>
                  <a:ea typeface="Cambria" panose="02040503050406030204" pitchFamily="18" charset="0"/>
                </a:rPr>
                <a:t>+ Nêu suy nghĩ về sự việc, hoạt động, ... có liên quan đến người được tả.</a:t>
              </a:r>
              <a:endParaRPr lang="en-US" sz="30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3000" i="1" dirty="0">
                  <a:solidFill>
                    <a:srgbClr val="000000"/>
                  </a:solidFill>
                  <a:effectLst/>
                  <a:latin typeface="Cambria" panose="02040503050406030204" pitchFamily="18" charset="0"/>
                  <a:ea typeface="Cambria" panose="02040503050406030204" pitchFamily="18" charset="0"/>
                </a:rPr>
                <a:t>+ Nhắc lại kỉ niệm chung nào đó với người được tả.</a:t>
              </a:r>
              <a:endParaRPr lang="en-US" sz="3000" dirty="0">
                <a:effectLst/>
                <a:latin typeface="Cambria" panose="02040503050406030204" pitchFamily="18" charset="0"/>
                <a:ea typeface="Cambria" panose="02040503050406030204" pitchFamily="18" charset="0"/>
              </a:endParaRPr>
            </a:p>
            <a:p>
              <a:pPr marR="0" lvl="0" algn="just">
                <a:spcBef>
                  <a:spcPts val="0"/>
                </a:spcBef>
                <a:spcAft>
                  <a:spcPts val="0"/>
                </a:spcAft>
                <a:buSzPts val="1000"/>
                <a:tabLst>
                  <a:tab pos="457200" algn="l"/>
                </a:tabLst>
              </a:pPr>
              <a:r>
                <a:rPr lang="vi-VN" sz="3000" i="1" dirty="0">
                  <a:solidFill>
                    <a:srgbClr val="000000"/>
                  </a:solidFill>
                  <a:effectLst/>
                  <a:latin typeface="Cambria" panose="02040503050406030204" pitchFamily="18" charset="0"/>
                  <a:ea typeface="Cambria" panose="02040503050406030204" pitchFamily="18" charset="0"/>
                </a:rPr>
                <a:t>*</a:t>
              </a:r>
              <a:r>
                <a:rPr lang="vi-VN" sz="3000" b="1" i="1" dirty="0">
                  <a:solidFill>
                    <a:srgbClr val="000000"/>
                  </a:solidFill>
                  <a:effectLst/>
                  <a:latin typeface="Cambria" panose="02040503050406030204" pitchFamily="18" charset="0"/>
                  <a:ea typeface="Cambria" panose="02040503050406030204" pitchFamily="18" charset="0"/>
                </a:rPr>
                <a:t>Khi viết kết bài mở rộng</a:t>
              </a:r>
              <a:endParaRPr lang="en-US" sz="30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3000" i="1" dirty="0">
                  <a:solidFill>
                    <a:srgbClr val="000000"/>
                  </a:solidFill>
                  <a:effectLst/>
                  <a:latin typeface="Cambria" panose="02040503050406030204" pitchFamily="18" charset="0"/>
                  <a:ea typeface="Cambria" panose="02040503050406030204" pitchFamily="18" charset="0"/>
                </a:rPr>
                <a:t>+ Nêu cảm nghĩ về người được tả, những điều tốt đẹp mà người đó để lại trong lòng mọi người.</a:t>
              </a:r>
              <a:endParaRPr lang="en-US" sz="3000" dirty="0">
                <a:effectLst/>
                <a:latin typeface="Cambria" panose="02040503050406030204" pitchFamily="18" charset="0"/>
                <a:ea typeface="Cambria" panose="02040503050406030204" pitchFamily="18" charset="0"/>
              </a:endParaRPr>
            </a:p>
            <a:p>
              <a:r>
                <a:rPr lang="vi-VN" sz="3000" i="1" dirty="0">
                  <a:solidFill>
                    <a:srgbClr val="000000"/>
                  </a:solidFill>
                  <a:effectLst/>
                  <a:latin typeface="Cambria" panose="02040503050406030204" pitchFamily="18" charset="0"/>
                  <a:ea typeface="Cambria" panose="02040503050406030204" pitchFamily="18" charset="0"/>
                </a:rPr>
                <a:t>+ Bày tỏ những mong muốn về một tương lai tốt đẹp đến với người được tả.</a:t>
              </a:r>
              <a:endParaRPr lang="vi-VN" sz="3000" b="1" dirty="0">
                <a:solidFill>
                  <a:srgbClr val="C00000"/>
                </a:solidFill>
                <a:latin typeface="Cambria" panose="02040503050406030204" pitchFamily="18" charset="0"/>
                <a:ea typeface="Cambria" panose="02040503050406030204" pitchFamily="18" charset="0"/>
              </a:endParaRPr>
            </a:p>
          </p:txBody>
        </p:sp>
      </p:grpSp>
      <p:sp>
        <p:nvSpPr>
          <p:cNvPr id="15" name="Oval 14"/>
          <p:cNvSpPr/>
          <p:nvPr/>
        </p:nvSpPr>
        <p:spPr>
          <a:xfrm>
            <a:off x="-2123768" y="-653596"/>
            <a:ext cx="2031804" cy="2364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38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xmlns=""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图片 18">
            <a:extLst>
              <a:ext uri="{FF2B5EF4-FFF2-40B4-BE49-F238E27FC236}">
                <a16:creationId xmlns:a16="http://schemas.microsoft.com/office/drawing/2014/main" xmlns="" id="{0596BF37-DA74-23A0-CB82-764DEE3252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7" name="Rounded Rectangle 5">
            <a:extLst>
              <a:ext uri="{FF2B5EF4-FFF2-40B4-BE49-F238E27FC236}">
                <a16:creationId xmlns:a16="http://schemas.microsoft.com/office/drawing/2014/main" xmlns="" id="{2525ABBB-CF3E-0F9A-DA81-4F4A4455165D}"/>
              </a:ext>
            </a:extLst>
          </p:cNvPr>
          <p:cNvSpPr/>
          <p:nvPr/>
        </p:nvSpPr>
        <p:spPr>
          <a:xfrm>
            <a:off x="1031631" y="399987"/>
            <a:ext cx="10527324" cy="127643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V</a:t>
            </a:r>
            <a:r>
              <a:rPr lang="vi-VN" sz="3200" b="1" dirty="0">
                <a:solidFill>
                  <a:srgbClr val="002060"/>
                </a:solidFill>
                <a:latin typeface="Cambria" panose="02040503050406030204" pitchFamily="18" charset="0"/>
                <a:ea typeface="Cambria" panose="02040503050406030204" pitchFamily="18" charset="0"/>
              </a:rPr>
              <a:t>ề nhà: </a:t>
            </a:r>
            <a:r>
              <a:rPr lang="vi-VN" sz="3200" dirty="0">
                <a:solidFill>
                  <a:srgbClr val="002060"/>
                </a:solidFill>
                <a:latin typeface="Cambria" panose="02040503050406030204" pitchFamily="18" charset="0"/>
                <a:ea typeface="Cambria" panose="02040503050406030204" pitchFamily="18" charset="0"/>
              </a:rPr>
              <a:t>Tìm đọc các đoạn văn, bài văn tả người trong sách, báo hoặc trong SGK Tiếng Việt đã học ở các lớp.</a:t>
            </a:r>
            <a:endParaRPr lang="en-US" sz="3200" dirty="0">
              <a:solidFill>
                <a:srgbClr val="002060"/>
              </a:solidFill>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xmlns="" id="{FC93BD6E-C0E3-A7C2-1B08-2892A3FF0D8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2918106" y="1747520"/>
            <a:ext cx="6903833" cy="4874580"/>
          </a:xfrm>
          <a:prstGeom prst="rect">
            <a:avLst/>
          </a:prstGeom>
        </p:spPr>
      </p:pic>
      <p:sp>
        <p:nvSpPr>
          <p:cNvPr id="8" name="Oval 7"/>
          <p:cNvSpPr/>
          <p:nvPr/>
        </p:nvSpPr>
        <p:spPr>
          <a:xfrm>
            <a:off x="-2123768" y="-653596"/>
            <a:ext cx="2031804" cy="2364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9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29101">
            <a:off x="7423327" y="2755120"/>
            <a:ext cx="4544670" cy="4544670"/>
          </a:xfrm>
          <a:prstGeom prst="rect">
            <a:avLst/>
          </a:prstGeom>
        </p:spPr>
      </p:pic>
      <p:pic>
        <p:nvPicPr>
          <p:cNvPr id="2" name="Picture 1">
            <a:extLst>
              <a:ext uri="{FF2B5EF4-FFF2-40B4-BE49-F238E27FC236}">
                <a16:creationId xmlns:a16="http://schemas.microsoft.com/office/drawing/2014/main" xmlns="" id="{54D4D218-81AB-B61B-A9D0-539D878ACA91}"/>
              </a:ext>
            </a:extLst>
          </p:cNvPr>
          <p:cNvPicPr>
            <a:picLocks noChangeAspect="1"/>
          </p:cNvPicPr>
          <p:nvPr/>
        </p:nvPicPr>
        <p:blipFill>
          <a:blip r:embed="rId6"/>
          <a:stretch>
            <a:fillRect/>
          </a:stretch>
        </p:blipFill>
        <p:spPr>
          <a:xfrm>
            <a:off x="642655" y="1834377"/>
            <a:ext cx="10906689" cy="2822693"/>
          </a:xfrm>
          <a:prstGeom prst="rect">
            <a:avLst/>
          </a:prstGeom>
        </p:spPr>
      </p:pic>
      <p:sp>
        <p:nvSpPr>
          <p:cNvPr id="7" name="Oval 6"/>
          <p:cNvSpPr/>
          <p:nvPr/>
        </p:nvSpPr>
        <p:spPr>
          <a:xfrm>
            <a:off x="-2123768" y="-653596"/>
            <a:ext cx="2031804" cy="2364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54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2443" b="25741"/>
          <a:stretch/>
        </p:blipFill>
        <p:spPr>
          <a:xfrm>
            <a:off x="0" y="1930400"/>
            <a:ext cx="12192000" cy="49276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48443"/>
          <a:stretch/>
        </p:blipFill>
        <p:spPr>
          <a:xfrm>
            <a:off x="9639300" y="2663587"/>
            <a:ext cx="2552700" cy="419441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1557"/>
          <a:stretch/>
        </p:blipFill>
        <p:spPr>
          <a:xfrm>
            <a:off x="0" y="2390775"/>
            <a:ext cx="2565400" cy="4467225"/>
          </a:xfrm>
          <a:prstGeom prst="rect">
            <a:avLst/>
          </a:prstGeom>
        </p:spPr>
      </p:pic>
      <p:sp>
        <p:nvSpPr>
          <p:cNvPr id="13" name="Hộp Văn bản 11">
            <a:extLst>
              <a:ext uri="{FF2B5EF4-FFF2-40B4-BE49-F238E27FC236}">
                <a16:creationId xmlns:a16="http://schemas.microsoft.com/office/drawing/2014/main" xmlns="" id="{008AF084-4877-9BF3-B81E-314A9172DFFE}"/>
              </a:ext>
            </a:extLst>
          </p:cNvPr>
          <p:cNvSpPr txBox="1"/>
          <p:nvPr/>
        </p:nvSpPr>
        <p:spPr>
          <a:xfrm>
            <a:off x="2164080" y="1036405"/>
            <a:ext cx="7691120" cy="1938992"/>
          </a:xfrm>
          <a:custGeom>
            <a:avLst/>
            <a:gdLst>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1120" h="1938992" fill="none" extrusionOk="0">
                <a:moveTo>
                  <a:pt x="0" y="323172"/>
                </a:moveTo>
                <a:cubicBezTo>
                  <a:pt x="-1774" y="202230"/>
                  <a:pt x="178001" y="-44873"/>
                  <a:pt x="346944" y="0"/>
                </a:cubicBezTo>
                <a:cubicBezTo>
                  <a:pt x="2741766" y="119023"/>
                  <a:pt x="3888245" y="-426939"/>
                  <a:pt x="7344175" y="0"/>
                </a:cubicBezTo>
                <a:cubicBezTo>
                  <a:pt x="7613526" y="28399"/>
                  <a:pt x="7658541" y="186452"/>
                  <a:pt x="7691120" y="323172"/>
                </a:cubicBezTo>
                <a:cubicBezTo>
                  <a:pt x="7687759" y="547921"/>
                  <a:pt x="7731902" y="1068894"/>
                  <a:pt x="7691120" y="1615820"/>
                </a:cubicBezTo>
                <a:cubicBezTo>
                  <a:pt x="7756709" y="1829130"/>
                  <a:pt x="7594682" y="1990996"/>
                  <a:pt x="7344175" y="1938992"/>
                </a:cubicBezTo>
                <a:cubicBezTo>
                  <a:pt x="4523422" y="1920560"/>
                  <a:pt x="1347560" y="1729649"/>
                  <a:pt x="346944" y="1938992"/>
                </a:cubicBezTo>
                <a:cubicBezTo>
                  <a:pt x="126554" y="1995946"/>
                  <a:pt x="-49681" y="1874890"/>
                  <a:pt x="0" y="1615820"/>
                </a:cubicBezTo>
                <a:cubicBezTo>
                  <a:pt x="68256" y="1464932"/>
                  <a:pt x="152646" y="460095"/>
                  <a:pt x="0" y="323172"/>
                </a:cubicBezTo>
                <a:close/>
              </a:path>
              <a:path w="7691120" h="1938992" stroke="0" extrusionOk="0">
                <a:moveTo>
                  <a:pt x="0" y="323172"/>
                </a:moveTo>
                <a:cubicBezTo>
                  <a:pt x="5531" y="165558"/>
                  <a:pt x="206079" y="-2826"/>
                  <a:pt x="346944" y="0"/>
                </a:cubicBezTo>
                <a:cubicBezTo>
                  <a:pt x="1904044" y="-149534"/>
                  <a:pt x="5936626" y="-287049"/>
                  <a:pt x="7344175" y="0"/>
                </a:cubicBezTo>
                <a:cubicBezTo>
                  <a:pt x="7479645" y="46529"/>
                  <a:pt x="7695316" y="121020"/>
                  <a:pt x="7691120" y="323172"/>
                </a:cubicBezTo>
                <a:cubicBezTo>
                  <a:pt x="7722582" y="910865"/>
                  <a:pt x="7768441" y="983634"/>
                  <a:pt x="7691120" y="1615820"/>
                </a:cubicBezTo>
                <a:cubicBezTo>
                  <a:pt x="7689888" y="1784083"/>
                  <a:pt x="7515731" y="1969386"/>
                  <a:pt x="7344175" y="1938992"/>
                </a:cubicBezTo>
                <a:cubicBezTo>
                  <a:pt x="5028970" y="2173572"/>
                  <a:pt x="3800404" y="2431539"/>
                  <a:pt x="346944" y="1938992"/>
                </a:cubicBezTo>
                <a:cubicBezTo>
                  <a:pt x="186583" y="1912829"/>
                  <a:pt x="-23309" y="1755491"/>
                  <a:pt x="0" y="1615820"/>
                </a:cubicBezTo>
                <a:cubicBezTo>
                  <a:pt x="-47092" y="1296396"/>
                  <a:pt x="105674" y="857506"/>
                  <a:pt x="0" y="323172"/>
                </a:cubicBezTo>
                <a:close/>
              </a:path>
              <a:path w="7691120" h="1938992" fill="none" stroke="0" extrusionOk="0">
                <a:moveTo>
                  <a:pt x="0" y="323172"/>
                </a:moveTo>
                <a:cubicBezTo>
                  <a:pt x="768" y="172920"/>
                  <a:pt x="163236" y="-16542"/>
                  <a:pt x="346944" y="0"/>
                </a:cubicBezTo>
                <a:cubicBezTo>
                  <a:pt x="2602459" y="-33439"/>
                  <a:pt x="3788417" y="-316183"/>
                  <a:pt x="7344175" y="0"/>
                </a:cubicBezTo>
                <a:cubicBezTo>
                  <a:pt x="7534020" y="-5656"/>
                  <a:pt x="7713121" y="132430"/>
                  <a:pt x="7691120" y="323172"/>
                </a:cubicBezTo>
                <a:cubicBezTo>
                  <a:pt x="7647447" y="670749"/>
                  <a:pt x="7623643" y="1158584"/>
                  <a:pt x="7691120" y="1615820"/>
                </a:cubicBezTo>
                <a:cubicBezTo>
                  <a:pt x="7686412" y="1796587"/>
                  <a:pt x="7527012" y="1974751"/>
                  <a:pt x="7344175" y="1938992"/>
                </a:cubicBezTo>
                <a:cubicBezTo>
                  <a:pt x="6618380" y="1871106"/>
                  <a:pt x="2465779" y="2099911"/>
                  <a:pt x="346944" y="1938992"/>
                </a:cubicBezTo>
                <a:cubicBezTo>
                  <a:pt x="161530" y="1899029"/>
                  <a:pt x="-5848" y="1829066"/>
                  <a:pt x="0" y="1615820"/>
                </a:cubicBezTo>
                <a:cubicBezTo>
                  <a:pt x="56671" y="1429010"/>
                  <a:pt x="148428" y="494943"/>
                  <a:pt x="0" y="323172"/>
                </a:cubicBezTo>
                <a:close/>
              </a:path>
              <a:path w="7691120" h="1938992" fill="none" stroke="0" extrusionOk="0">
                <a:moveTo>
                  <a:pt x="0" y="323172"/>
                </a:moveTo>
                <a:cubicBezTo>
                  <a:pt x="-14349" y="195017"/>
                  <a:pt x="195201" y="-28390"/>
                  <a:pt x="346944" y="0"/>
                </a:cubicBezTo>
                <a:cubicBezTo>
                  <a:pt x="2650073" y="22811"/>
                  <a:pt x="3842214" y="-340549"/>
                  <a:pt x="7344175" y="0"/>
                </a:cubicBezTo>
                <a:cubicBezTo>
                  <a:pt x="7572008" y="16816"/>
                  <a:pt x="7672979" y="166034"/>
                  <a:pt x="7691120" y="323172"/>
                </a:cubicBezTo>
                <a:cubicBezTo>
                  <a:pt x="7686205" y="559389"/>
                  <a:pt x="7631618" y="1116711"/>
                  <a:pt x="7691120" y="1615820"/>
                </a:cubicBezTo>
                <a:cubicBezTo>
                  <a:pt x="7715711" y="1843160"/>
                  <a:pt x="7538197" y="1970929"/>
                  <a:pt x="7344175" y="1938992"/>
                </a:cubicBezTo>
                <a:cubicBezTo>
                  <a:pt x="4463321" y="1935792"/>
                  <a:pt x="1309473" y="1937762"/>
                  <a:pt x="346944" y="1938992"/>
                </a:cubicBezTo>
                <a:cubicBezTo>
                  <a:pt x="150610" y="1929880"/>
                  <a:pt x="-25012" y="1876484"/>
                  <a:pt x="0" y="1615820"/>
                </a:cubicBezTo>
                <a:cubicBezTo>
                  <a:pt x="80964" y="1432089"/>
                  <a:pt x="143400" y="458643"/>
                  <a:pt x="0" y="323172"/>
                </a:cubicBezTo>
                <a:close/>
              </a:path>
            </a:pathLst>
          </a:custGeom>
          <a:ln w="28575">
            <a:extLst>
              <a:ext uri="{C807C97D-BFC1-408E-A445-0C87EB9F89A2}">
                <ask:lineSketchStyleProps xmlns:ask="http://schemas.microsoft.com/office/drawing/2018/sketchyshapes" xmlns="" sd="2173784308">
                  <a:custGeom>
                    <a:avLst/>
                    <a:gdLst>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1120" h="1938992" fill="none" extrusionOk="0">
                        <a:moveTo>
                          <a:pt x="0" y="323172"/>
                        </a:moveTo>
                        <a:cubicBezTo>
                          <a:pt x="-852" y="172043"/>
                          <a:pt x="175190" y="-39202"/>
                          <a:pt x="346944" y="0"/>
                        </a:cubicBezTo>
                        <a:cubicBezTo>
                          <a:pt x="2753068" y="60484"/>
                          <a:pt x="3869899" y="-210303"/>
                          <a:pt x="7344175" y="0"/>
                        </a:cubicBezTo>
                        <a:cubicBezTo>
                          <a:pt x="7586366" y="18167"/>
                          <a:pt x="7670368" y="171104"/>
                          <a:pt x="7691120" y="323172"/>
                        </a:cubicBezTo>
                        <a:cubicBezTo>
                          <a:pt x="7638529" y="594722"/>
                          <a:pt x="7695039" y="1152514"/>
                          <a:pt x="7691120" y="1615820"/>
                        </a:cubicBezTo>
                        <a:cubicBezTo>
                          <a:pt x="7718603" y="1808623"/>
                          <a:pt x="7571842" y="1970434"/>
                          <a:pt x="7344175" y="1938992"/>
                        </a:cubicBezTo>
                        <a:cubicBezTo>
                          <a:pt x="4504036" y="1949753"/>
                          <a:pt x="1381390" y="1799248"/>
                          <a:pt x="346944" y="1938992"/>
                        </a:cubicBezTo>
                        <a:cubicBezTo>
                          <a:pt x="142433" y="1964307"/>
                          <a:pt x="-39661" y="1858189"/>
                          <a:pt x="0" y="1615820"/>
                        </a:cubicBezTo>
                        <a:cubicBezTo>
                          <a:pt x="54328" y="1454986"/>
                          <a:pt x="126295" y="471766"/>
                          <a:pt x="0" y="323172"/>
                        </a:cubicBezTo>
                        <a:close/>
                      </a:path>
                      <a:path w="7691120" h="1938992" stroke="0" extrusionOk="0">
                        <a:moveTo>
                          <a:pt x="0" y="323172"/>
                        </a:moveTo>
                        <a:cubicBezTo>
                          <a:pt x="1571" y="158007"/>
                          <a:pt x="183243" y="4361"/>
                          <a:pt x="346944" y="0"/>
                        </a:cubicBezTo>
                        <a:cubicBezTo>
                          <a:pt x="1700207" y="-109255"/>
                          <a:pt x="5654244" y="-184379"/>
                          <a:pt x="7344175" y="0"/>
                        </a:cubicBezTo>
                        <a:cubicBezTo>
                          <a:pt x="7490660" y="24690"/>
                          <a:pt x="7698680" y="126265"/>
                          <a:pt x="7691120" y="323172"/>
                        </a:cubicBezTo>
                        <a:cubicBezTo>
                          <a:pt x="7716800" y="924747"/>
                          <a:pt x="7776849" y="983199"/>
                          <a:pt x="7691120" y="1615820"/>
                        </a:cubicBezTo>
                        <a:cubicBezTo>
                          <a:pt x="7689685" y="1791335"/>
                          <a:pt x="7522280" y="1952359"/>
                          <a:pt x="7344175" y="1938992"/>
                        </a:cubicBezTo>
                        <a:cubicBezTo>
                          <a:pt x="5084233" y="2081072"/>
                          <a:pt x="3668890" y="2264486"/>
                          <a:pt x="346944" y="1938992"/>
                        </a:cubicBezTo>
                        <a:cubicBezTo>
                          <a:pt x="179898" y="1917220"/>
                          <a:pt x="-15152" y="1768789"/>
                          <a:pt x="0" y="1615820"/>
                        </a:cubicBezTo>
                        <a:cubicBezTo>
                          <a:pt x="-44246" y="1288504"/>
                          <a:pt x="87930" y="867192"/>
                          <a:pt x="0" y="323172"/>
                        </a:cubicBezTo>
                        <a:close/>
                      </a:path>
                      <a:path w="7691120" h="1938992" fill="none" stroke="0" extrusionOk="0">
                        <a:moveTo>
                          <a:pt x="0" y="323172"/>
                        </a:moveTo>
                        <a:cubicBezTo>
                          <a:pt x="-4539" y="159324"/>
                          <a:pt x="172631" y="-5767"/>
                          <a:pt x="346944" y="0"/>
                        </a:cubicBezTo>
                        <a:cubicBezTo>
                          <a:pt x="2578776" y="-36458"/>
                          <a:pt x="3817418" y="-157214"/>
                          <a:pt x="7344175" y="0"/>
                        </a:cubicBezTo>
                        <a:cubicBezTo>
                          <a:pt x="7538389" y="9061"/>
                          <a:pt x="7696308" y="130388"/>
                          <a:pt x="7691120" y="323172"/>
                        </a:cubicBezTo>
                        <a:cubicBezTo>
                          <a:pt x="7649171" y="595621"/>
                          <a:pt x="7624412" y="1178387"/>
                          <a:pt x="7691120" y="1615820"/>
                        </a:cubicBezTo>
                        <a:cubicBezTo>
                          <a:pt x="7701879" y="1824660"/>
                          <a:pt x="7548493" y="1952853"/>
                          <a:pt x="7344175" y="1938992"/>
                        </a:cubicBezTo>
                        <a:cubicBezTo>
                          <a:pt x="4465182" y="1965118"/>
                          <a:pt x="1296968" y="1994669"/>
                          <a:pt x="346944" y="1938992"/>
                        </a:cubicBezTo>
                        <a:cubicBezTo>
                          <a:pt x="162173" y="1903529"/>
                          <a:pt x="-3965" y="1843731"/>
                          <a:pt x="0" y="1615820"/>
                        </a:cubicBezTo>
                        <a:cubicBezTo>
                          <a:pt x="53658" y="1450592"/>
                          <a:pt x="133567" y="463004"/>
                          <a:pt x="0" y="323172"/>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defRPr/>
            </a:pPr>
            <a:r>
              <a:rPr lang="en-US" sz="4000" dirty="0" err="1">
                <a:solidFill>
                  <a:prstClr val="black"/>
                </a:solidFill>
              </a:rPr>
              <a:t>Nêu</a:t>
            </a:r>
            <a:r>
              <a:rPr lang="en-US" sz="4000" dirty="0">
                <a:solidFill>
                  <a:prstClr val="black"/>
                </a:solidFill>
              </a:rPr>
              <a:t> </a:t>
            </a:r>
            <a:r>
              <a:rPr lang="en-US" sz="4000" dirty="0" err="1">
                <a:solidFill>
                  <a:prstClr val="black"/>
                </a:solidFill>
              </a:rPr>
              <a:t>những</a:t>
            </a:r>
            <a:r>
              <a:rPr lang="en-US" sz="4000" dirty="0">
                <a:solidFill>
                  <a:prstClr val="black"/>
                </a:solidFill>
              </a:rPr>
              <a:t> </a:t>
            </a:r>
            <a:r>
              <a:rPr lang="en-US" sz="4000" dirty="0" err="1">
                <a:solidFill>
                  <a:prstClr val="black"/>
                </a:solidFill>
              </a:rPr>
              <a:t>điều</a:t>
            </a:r>
            <a:r>
              <a:rPr lang="en-US" sz="4000" dirty="0">
                <a:solidFill>
                  <a:prstClr val="black"/>
                </a:solidFill>
              </a:rPr>
              <a:t> </a:t>
            </a:r>
            <a:r>
              <a:rPr lang="en-US" sz="4000" dirty="0" err="1">
                <a:solidFill>
                  <a:prstClr val="black"/>
                </a:solidFill>
              </a:rPr>
              <a:t>đã</a:t>
            </a:r>
            <a:r>
              <a:rPr lang="en-US" sz="4000" dirty="0">
                <a:solidFill>
                  <a:prstClr val="black"/>
                </a:solidFill>
              </a:rPr>
              <a:t> </a:t>
            </a:r>
            <a:r>
              <a:rPr lang="en-US" sz="4000" dirty="0" err="1">
                <a:solidFill>
                  <a:prstClr val="black"/>
                </a:solidFill>
              </a:rPr>
              <a:t>biết</a:t>
            </a:r>
            <a:r>
              <a:rPr lang="en-US" sz="4000" dirty="0">
                <a:solidFill>
                  <a:prstClr val="black"/>
                </a:solidFill>
              </a:rPr>
              <a:t> </a:t>
            </a:r>
            <a:r>
              <a:rPr lang="en-US" sz="4000" dirty="0" err="1">
                <a:solidFill>
                  <a:prstClr val="black"/>
                </a:solidFill>
              </a:rPr>
              <a:t>về</a:t>
            </a:r>
            <a:r>
              <a:rPr lang="en-US" sz="4000" dirty="0">
                <a:solidFill>
                  <a:prstClr val="black"/>
                </a:solidFill>
              </a:rPr>
              <a:t> </a:t>
            </a:r>
            <a:r>
              <a:rPr lang="en-US" sz="4000" dirty="0" err="1">
                <a:solidFill>
                  <a:prstClr val="black"/>
                </a:solidFill>
              </a:rPr>
              <a:t>cách</a:t>
            </a:r>
            <a:r>
              <a:rPr lang="en-US" sz="4000" dirty="0">
                <a:solidFill>
                  <a:prstClr val="black"/>
                </a:solidFill>
              </a:rPr>
              <a:t> </a:t>
            </a:r>
            <a:r>
              <a:rPr lang="en-US" sz="4000" dirty="0" err="1">
                <a:solidFill>
                  <a:prstClr val="black"/>
                </a:solidFill>
              </a:rPr>
              <a:t>viết</a:t>
            </a:r>
            <a:r>
              <a:rPr lang="en-US" sz="4000" dirty="0">
                <a:solidFill>
                  <a:prstClr val="black"/>
                </a:solidFill>
              </a:rPr>
              <a:t> </a:t>
            </a:r>
            <a:r>
              <a:rPr lang="en-US" sz="4000" dirty="0" err="1">
                <a:solidFill>
                  <a:prstClr val="black"/>
                </a:solidFill>
              </a:rPr>
              <a:t>mở</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và</a:t>
            </a:r>
            <a:r>
              <a:rPr lang="en-US" sz="4000" dirty="0">
                <a:solidFill>
                  <a:prstClr val="black"/>
                </a:solidFill>
              </a:rPr>
              <a:t> </a:t>
            </a:r>
            <a:r>
              <a:rPr lang="en-US" sz="4000" dirty="0" err="1">
                <a:solidFill>
                  <a:prstClr val="black"/>
                </a:solidFill>
              </a:rPr>
              <a:t>kết</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cho</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văn</a:t>
            </a:r>
            <a:r>
              <a:rPr lang="en-US" sz="4000" dirty="0">
                <a:solidFill>
                  <a:prstClr val="black"/>
                </a:solidFill>
              </a:rPr>
              <a:t> </a:t>
            </a:r>
            <a:r>
              <a:rPr lang="en-US" sz="4000" dirty="0" err="1">
                <a:solidFill>
                  <a:prstClr val="black"/>
                </a:solidFill>
              </a:rPr>
              <a:t>cho</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văn</a:t>
            </a:r>
            <a:r>
              <a:rPr lang="en-US" sz="4000" dirty="0">
                <a:solidFill>
                  <a:prstClr val="black"/>
                </a:solidFill>
              </a:rPr>
              <a:t> </a:t>
            </a:r>
            <a:r>
              <a:rPr lang="en-US" sz="4000" dirty="0" err="1">
                <a:solidFill>
                  <a:prstClr val="black"/>
                </a:solidFill>
              </a:rPr>
              <a:t>tả</a:t>
            </a:r>
            <a:r>
              <a:rPr lang="en-US" sz="4000" dirty="0">
                <a:solidFill>
                  <a:prstClr val="black"/>
                </a:solidFill>
              </a:rPr>
              <a:t> </a:t>
            </a:r>
            <a:r>
              <a:rPr lang="en-US" sz="4000" dirty="0" err="1">
                <a:solidFill>
                  <a:prstClr val="black"/>
                </a:solidFill>
              </a:rPr>
              <a:t>phong</a:t>
            </a:r>
            <a:r>
              <a:rPr lang="en-US" sz="4000" dirty="0">
                <a:solidFill>
                  <a:prstClr val="black"/>
                </a:solidFill>
              </a:rPr>
              <a:t> </a:t>
            </a:r>
            <a:r>
              <a:rPr lang="en-US" sz="4000" dirty="0" err="1">
                <a:solidFill>
                  <a:prstClr val="black"/>
                </a:solidFill>
              </a:rPr>
              <a:t>cảnh</a:t>
            </a:r>
            <a:r>
              <a:rPr lang="en-US" sz="4000" dirty="0">
                <a:solidFill>
                  <a:prstClr val="black"/>
                </a:solidFill>
              </a:rPr>
              <a:t> </a:t>
            </a:r>
            <a:r>
              <a:rPr lang="en-US" sz="4000" dirty="0" err="1">
                <a:solidFill>
                  <a:prstClr val="black"/>
                </a:solidFill>
              </a:rPr>
              <a:t>em</a:t>
            </a:r>
            <a:r>
              <a:rPr lang="en-US" sz="4000" dirty="0">
                <a:solidFill>
                  <a:prstClr val="black"/>
                </a:solidFill>
              </a:rPr>
              <a:t> </a:t>
            </a:r>
            <a:r>
              <a:rPr lang="en-US" sz="4000" dirty="0" err="1">
                <a:solidFill>
                  <a:prstClr val="black"/>
                </a:solidFill>
              </a:rPr>
              <a:t>đã</a:t>
            </a:r>
            <a:r>
              <a:rPr lang="en-US" sz="4000" dirty="0">
                <a:solidFill>
                  <a:prstClr val="black"/>
                </a:solidFill>
              </a:rPr>
              <a:t> </a:t>
            </a:r>
            <a:r>
              <a:rPr lang="en-US" sz="4000" dirty="0" err="1">
                <a:solidFill>
                  <a:prstClr val="black"/>
                </a:solidFill>
              </a:rPr>
              <a:t>học</a:t>
            </a:r>
            <a:r>
              <a:rPr lang="en-US" sz="4000" dirty="0">
                <a:solidFill>
                  <a:prstClr val="black"/>
                </a:solidFill>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Oval 5"/>
          <p:cNvSpPr/>
          <p:nvPr/>
        </p:nvSpPr>
        <p:spPr>
          <a:xfrm>
            <a:off x="-2123768" y="-653596"/>
            <a:ext cx="2031804" cy="2364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02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A06EC036-431F-0010-7B6E-D475C349296B}"/>
              </a:ext>
            </a:extLst>
          </p:cNvPr>
          <p:cNvGrpSpPr/>
          <p:nvPr/>
        </p:nvGrpSpPr>
        <p:grpSpPr>
          <a:xfrm>
            <a:off x="0" y="0"/>
            <a:ext cx="12192000" cy="6858000"/>
            <a:chOff x="0" y="0"/>
            <a:chExt cx="12192000" cy="6858000"/>
          </a:xfrm>
        </p:grpSpPr>
        <p:sp>
          <p:nvSpPr>
            <p:cNvPr id="2" name="TextBox 10">
              <a:extLst>
                <a:ext uri="{FF2B5EF4-FFF2-40B4-BE49-F238E27FC236}">
                  <a16:creationId xmlns:a16="http://schemas.microsoft.com/office/drawing/2014/main" xmlns="" id="{CBA03557-8FBA-0114-3807-98C33584E0D3}"/>
                </a:ext>
              </a:extLst>
            </p:cNvPr>
            <p:cNvSpPr txBox="1"/>
            <p:nvPr/>
          </p:nvSpPr>
          <p:spPr>
            <a:xfrm>
              <a:off x="6253432" y="472761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5" name="Hình chữ nhật: Góc Tròn 1">
            <a:extLst>
              <a:ext uri="{FF2B5EF4-FFF2-40B4-BE49-F238E27FC236}">
                <a16:creationId xmlns:a16="http://schemas.microsoft.com/office/drawing/2014/main" xmlns="" id="{6A851486-12CD-20DC-8C03-541F7D51A7B8}"/>
              </a:ext>
            </a:extLst>
          </p:cNvPr>
          <p:cNvSpPr/>
          <p:nvPr/>
        </p:nvSpPr>
        <p:spPr>
          <a:xfrm>
            <a:off x="1857219" y="481110"/>
            <a:ext cx="8183203" cy="3728033"/>
          </a:xfrm>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3365" y="369249"/>
                  <a:pt x="310271" y="53846"/>
                  <a:pt x="621351" y="0"/>
                </a:cubicBezTo>
                <a:cubicBezTo>
                  <a:pt x="1880422" y="97646"/>
                  <a:pt x="5257818" y="170199"/>
                  <a:pt x="7561852" y="0"/>
                </a:cubicBezTo>
                <a:cubicBezTo>
                  <a:pt x="7892970" y="-82916"/>
                  <a:pt x="8130456" y="262233"/>
                  <a:pt x="8183203" y="621351"/>
                </a:cubicBezTo>
                <a:cubicBezTo>
                  <a:pt x="8361935" y="1040709"/>
                  <a:pt x="7983942" y="2182477"/>
                  <a:pt x="8183203" y="3106682"/>
                </a:cubicBezTo>
                <a:cubicBezTo>
                  <a:pt x="8194230" y="3393878"/>
                  <a:pt x="7877127" y="3696771"/>
                  <a:pt x="7561852" y="3728033"/>
                </a:cubicBezTo>
                <a:cubicBezTo>
                  <a:pt x="4862700" y="3852744"/>
                  <a:pt x="2998659" y="3804167"/>
                  <a:pt x="621351" y="3728033"/>
                </a:cubicBezTo>
                <a:cubicBezTo>
                  <a:pt x="296690" y="3725941"/>
                  <a:pt x="-112469" y="3472085"/>
                  <a:pt x="0" y="3106682"/>
                </a:cubicBezTo>
                <a:cubicBezTo>
                  <a:pt x="90109" y="2162504"/>
                  <a:pt x="-38553" y="1492404"/>
                  <a:pt x="0" y="621351"/>
                </a:cubicBezTo>
                <a:close/>
              </a:path>
              <a:path w="8183203" h="3728033" stroke="0" extrusionOk="0">
                <a:moveTo>
                  <a:pt x="0" y="621351"/>
                </a:moveTo>
                <a:cubicBezTo>
                  <a:pt x="341" y="326022"/>
                  <a:pt x="305253" y="45307"/>
                  <a:pt x="621351" y="0"/>
                </a:cubicBezTo>
                <a:cubicBezTo>
                  <a:pt x="3739476" y="47570"/>
                  <a:pt x="6394684" y="105213"/>
                  <a:pt x="7561852" y="0"/>
                </a:cubicBezTo>
                <a:cubicBezTo>
                  <a:pt x="7873796" y="-8699"/>
                  <a:pt x="8204879" y="248758"/>
                  <a:pt x="8183203" y="621351"/>
                </a:cubicBezTo>
                <a:cubicBezTo>
                  <a:pt x="8242789" y="1455017"/>
                  <a:pt x="8310191" y="2526669"/>
                  <a:pt x="8183203" y="3106682"/>
                </a:cubicBezTo>
                <a:cubicBezTo>
                  <a:pt x="8125279" y="3466355"/>
                  <a:pt x="7881743" y="3718526"/>
                  <a:pt x="7561852" y="3728033"/>
                </a:cubicBezTo>
                <a:cubicBezTo>
                  <a:pt x="6435589" y="3469921"/>
                  <a:pt x="1397358" y="3812806"/>
                  <a:pt x="621351" y="3728033"/>
                </a:cubicBezTo>
                <a:cubicBezTo>
                  <a:pt x="284759" y="3765572"/>
                  <a:pt x="-31939" y="3417967"/>
                  <a:pt x="0" y="3106682"/>
                </a:cubicBezTo>
                <a:cubicBezTo>
                  <a:pt x="33350" y="2175539"/>
                  <a:pt x="58918" y="1618199"/>
                  <a:pt x="0" y="621351"/>
                </a:cubicBezTo>
                <a:close/>
              </a:path>
              <a:path w="8183203" h="3728033" fill="none" stroke="0" extrusionOk="0">
                <a:moveTo>
                  <a:pt x="0" y="621351"/>
                </a:moveTo>
                <a:cubicBezTo>
                  <a:pt x="17308" y="343480"/>
                  <a:pt x="315462" y="66524"/>
                  <a:pt x="621351" y="0"/>
                </a:cubicBezTo>
                <a:cubicBezTo>
                  <a:pt x="2605001" y="273716"/>
                  <a:pt x="4933278" y="385745"/>
                  <a:pt x="7561852" y="0"/>
                </a:cubicBezTo>
                <a:cubicBezTo>
                  <a:pt x="7888097" y="-41532"/>
                  <a:pt x="8173777" y="236637"/>
                  <a:pt x="8183203" y="621351"/>
                </a:cubicBezTo>
                <a:cubicBezTo>
                  <a:pt x="8299640" y="975387"/>
                  <a:pt x="8206003" y="1907333"/>
                  <a:pt x="8183203" y="3106682"/>
                </a:cubicBezTo>
                <a:cubicBezTo>
                  <a:pt x="8155057" y="3442544"/>
                  <a:pt x="7846716" y="3701710"/>
                  <a:pt x="7561852" y="3728033"/>
                </a:cubicBezTo>
                <a:cubicBezTo>
                  <a:pt x="4573890" y="3664854"/>
                  <a:pt x="2856636" y="3715981"/>
                  <a:pt x="621351" y="3728033"/>
                </a:cubicBezTo>
                <a:cubicBezTo>
                  <a:pt x="219913" y="3712900"/>
                  <a:pt x="-90561" y="3440857"/>
                  <a:pt x="0" y="3106682"/>
                </a:cubicBezTo>
                <a:cubicBezTo>
                  <a:pt x="30739" y="2306799"/>
                  <a:pt x="-59979" y="1616376"/>
                  <a:pt x="0" y="621351"/>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xmlns="" sd="852854689">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2261" y="339378"/>
                          <a:pt x="305674" y="46131"/>
                          <a:pt x="621351" y="0"/>
                        </a:cubicBezTo>
                        <a:cubicBezTo>
                          <a:pt x="2305334" y="72427"/>
                          <a:pt x="5209004" y="61419"/>
                          <a:pt x="7561852" y="0"/>
                        </a:cubicBezTo>
                        <a:cubicBezTo>
                          <a:pt x="7900337" y="-32204"/>
                          <a:pt x="8157085" y="270288"/>
                          <a:pt x="8183203" y="621351"/>
                        </a:cubicBezTo>
                        <a:cubicBezTo>
                          <a:pt x="8284079" y="988617"/>
                          <a:pt x="8075890" y="2001068"/>
                          <a:pt x="8183203" y="3106682"/>
                        </a:cubicBezTo>
                        <a:cubicBezTo>
                          <a:pt x="8186915" y="3431003"/>
                          <a:pt x="7887485" y="3708382"/>
                          <a:pt x="7561852" y="3728033"/>
                        </a:cubicBezTo>
                        <a:cubicBezTo>
                          <a:pt x="4596794" y="3757860"/>
                          <a:pt x="2986322" y="3648727"/>
                          <a:pt x="621351" y="3728033"/>
                        </a:cubicBezTo>
                        <a:cubicBezTo>
                          <a:pt x="288863" y="3726826"/>
                          <a:pt x="-49232" y="3459580"/>
                          <a:pt x="0" y="3106682"/>
                        </a:cubicBezTo>
                        <a:cubicBezTo>
                          <a:pt x="50037" y="2237106"/>
                          <a:pt x="770" y="1593841"/>
                          <a:pt x="0" y="621351"/>
                        </a:cubicBezTo>
                        <a:close/>
                      </a:path>
                      <a:path w="8183203" h="3728033" stroke="0" extrusionOk="0">
                        <a:moveTo>
                          <a:pt x="0" y="621351"/>
                        </a:moveTo>
                        <a:cubicBezTo>
                          <a:pt x="18238" y="283159"/>
                          <a:pt x="306637" y="59273"/>
                          <a:pt x="621351" y="0"/>
                        </a:cubicBezTo>
                        <a:cubicBezTo>
                          <a:pt x="3732699" y="123000"/>
                          <a:pt x="6246449" y="-96860"/>
                          <a:pt x="7561852" y="0"/>
                        </a:cubicBezTo>
                        <a:cubicBezTo>
                          <a:pt x="7891287" y="-10463"/>
                          <a:pt x="8198486" y="247378"/>
                          <a:pt x="8183203" y="621351"/>
                        </a:cubicBezTo>
                        <a:cubicBezTo>
                          <a:pt x="8186376" y="1461809"/>
                          <a:pt x="8277470" y="2519737"/>
                          <a:pt x="8183203" y="3106682"/>
                        </a:cubicBezTo>
                        <a:cubicBezTo>
                          <a:pt x="8123875" y="3471339"/>
                          <a:pt x="7896350" y="3726615"/>
                          <a:pt x="7561852" y="3728033"/>
                        </a:cubicBezTo>
                        <a:cubicBezTo>
                          <a:pt x="6426184" y="3567326"/>
                          <a:pt x="1403916" y="3767700"/>
                          <a:pt x="621351" y="3728033"/>
                        </a:cubicBezTo>
                        <a:cubicBezTo>
                          <a:pt x="271238" y="3726629"/>
                          <a:pt x="-27957" y="3437180"/>
                          <a:pt x="0" y="3106682"/>
                        </a:cubicBezTo>
                        <a:cubicBezTo>
                          <a:pt x="32216" y="2191339"/>
                          <a:pt x="57206" y="1645274"/>
                          <a:pt x="0" y="621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690">
            <a:off x="-1123677" y="-965531"/>
            <a:ext cx="5270500" cy="376237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6295">
            <a:off x="8510654" y="2508279"/>
            <a:ext cx="3905387" cy="4583112"/>
          </a:xfrm>
          <a:prstGeom prst="rect">
            <a:avLst/>
          </a:prstGeom>
        </p:spPr>
      </p:pic>
      <p:pic>
        <p:nvPicPr>
          <p:cNvPr id="6" name="Picture 5">
            <a:extLst>
              <a:ext uri="{FF2B5EF4-FFF2-40B4-BE49-F238E27FC236}">
                <a16:creationId xmlns:a16="http://schemas.microsoft.com/office/drawing/2014/main" xmlns="" id="{B0C1A36C-690E-2C80-9440-61E750A1AC7F}"/>
              </a:ext>
            </a:extLst>
          </p:cNvPr>
          <p:cNvPicPr>
            <a:picLocks noChangeAspect="1"/>
          </p:cNvPicPr>
          <p:nvPr/>
        </p:nvPicPr>
        <p:blipFill>
          <a:blip r:embed="rId6"/>
          <a:stretch>
            <a:fillRect/>
          </a:stretch>
        </p:blipFill>
        <p:spPr>
          <a:xfrm>
            <a:off x="4403350" y="999563"/>
            <a:ext cx="3090940" cy="1231499"/>
          </a:xfrm>
          <a:prstGeom prst="rect">
            <a:avLst/>
          </a:prstGeom>
        </p:spPr>
      </p:pic>
      <p:pic>
        <p:nvPicPr>
          <p:cNvPr id="9" name="Picture 8">
            <a:extLst>
              <a:ext uri="{FF2B5EF4-FFF2-40B4-BE49-F238E27FC236}">
                <a16:creationId xmlns:a16="http://schemas.microsoft.com/office/drawing/2014/main" xmlns="" id="{143F913D-F69E-C94A-17D2-6B902E49D19B}"/>
              </a:ext>
            </a:extLst>
          </p:cNvPr>
          <p:cNvPicPr>
            <a:picLocks noChangeAspect="1"/>
          </p:cNvPicPr>
          <p:nvPr/>
        </p:nvPicPr>
        <p:blipFill>
          <a:blip r:embed="rId7"/>
          <a:stretch>
            <a:fillRect/>
          </a:stretch>
        </p:blipFill>
        <p:spPr>
          <a:xfrm>
            <a:off x="2212532" y="2008543"/>
            <a:ext cx="7279255" cy="2048434"/>
          </a:xfrm>
          <a:prstGeom prst="rect">
            <a:avLst/>
          </a:prstGeom>
        </p:spPr>
      </p:pic>
      <p:sp>
        <p:nvSpPr>
          <p:cNvPr id="11" name="Oval 10"/>
          <p:cNvSpPr/>
          <p:nvPr/>
        </p:nvSpPr>
        <p:spPr>
          <a:xfrm>
            <a:off x="-2123768" y="-653596"/>
            <a:ext cx="2031804" cy="2364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270093" y="580724"/>
            <a:ext cx="1774909" cy="615553"/>
          </a:xfrm>
          <a:prstGeom prst="rect">
            <a:avLst/>
          </a:prstGeom>
          <a:noFill/>
        </p:spPr>
        <p:txBody>
          <a:bodyPr wrap="none" lIns="91440" tIns="45720" rIns="91440" bIns="45720">
            <a:spAutoFit/>
          </a:bodyPr>
          <a:lstStyle/>
          <a:p>
            <a:pPr algn="ctr"/>
            <a:r>
              <a:rPr lang="en-US" sz="3400" b="1" cap="none" spc="0" dirty="0" err="1" smtClean="0">
                <a:ln w="22225">
                  <a:solidFill>
                    <a:schemeClr val="accent2"/>
                  </a:solidFill>
                  <a:prstDash val="solid"/>
                </a:ln>
                <a:solidFill>
                  <a:srgbClr val="FF0000"/>
                </a:solidFill>
                <a:effectLst/>
              </a:rPr>
              <a:t>TuầN</a:t>
            </a:r>
            <a:r>
              <a:rPr lang="en-US" sz="3400" b="1" cap="none" spc="0" dirty="0" smtClean="0">
                <a:ln w="22225">
                  <a:solidFill>
                    <a:schemeClr val="accent2"/>
                  </a:solidFill>
                  <a:prstDash val="solid"/>
                </a:ln>
                <a:solidFill>
                  <a:srgbClr val="FF0000"/>
                </a:solidFill>
                <a:effectLst/>
              </a:rPr>
              <a:t> 19:</a:t>
            </a:r>
            <a:endParaRPr lang="en-US" sz="3400" b="1" cap="none" spc="0" dirty="0">
              <a:ln w="22225">
                <a:solidFill>
                  <a:schemeClr val="accent2"/>
                </a:solidFill>
                <a:prstDash val="solid"/>
              </a:ln>
              <a:solidFill>
                <a:srgbClr val="FF0000"/>
              </a:solidFill>
              <a:effectLst/>
            </a:endParaRPr>
          </a:p>
        </p:txBody>
      </p:sp>
    </p:spTree>
    <p:extLst>
      <p:ext uri="{BB962C8B-B14F-4D97-AF65-F5344CB8AC3E}">
        <p14:creationId xmlns:p14="http://schemas.microsoft.com/office/powerpoint/2010/main" val="12115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xmlns=""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xmlns="" id="{E1656A65-E1BC-5DDC-EB32-A300CF20A286}"/>
              </a:ext>
            </a:extLst>
          </p:cNvPr>
          <p:cNvSpPr/>
          <p:nvPr/>
        </p:nvSpPr>
        <p:spPr>
          <a:xfrm>
            <a:off x="1082567" y="124755"/>
            <a:ext cx="10611594" cy="1272143"/>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lIns="162560" tIns="81280" rIns="162560" bIns="81280">
            <a:spAutoFit/>
          </a:bodyPr>
          <a:lstStyle/>
          <a:p>
            <a:pPr lvl="0" algn="just" defTabSz="457200">
              <a:defRPr/>
            </a:pPr>
            <a:r>
              <a:rPr lang="vi-VN" sz="3600" b="1" dirty="0">
                <a:ln w="0"/>
                <a:solidFill>
                  <a:srgbClr val="002060"/>
                </a:solidFill>
                <a:effectLst>
                  <a:reflection blurRad="6350" stA="53000" endA="300" endPos="35500" dir="5400000" sy="-90000" algn="bl" rotWithShape="0"/>
                </a:effectLst>
                <a:latin typeface="Calibri" panose="020F0502020204030204" pitchFamily="34" charset="0"/>
                <a:cs typeface="Calibri" panose="020F0502020204030204" pitchFamily="34" charset="0"/>
              </a:rPr>
              <a:t>Nêu những điểm khác nhau giữa các cách mở bài và kết bài dưới đây:</a:t>
            </a:r>
            <a:endParaRPr kumimoji="0" lang="en-US"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微软雅黑"/>
              <a:cs typeface="Calibri" panose="020F0502020204030204" pitchFamily="34" charset="0"/>
            </a:endParaRPr>
          </a:p>
        </p:txBody>
      </p:sp>
      <p:grpSp>
        <p:nvGrpSpPr>
          <p:cNvPr id="4" name="Group 3">
            <a:extLst>
              <a:ext uri="{FF2B5EF4-FFF2-40B4-BE49-F238E27FC236}">
                <a16:creationId xmlns:a16="http://schemas.microsoft.com/office/drawing/2014/main" xmlns="" id="{F411F411-DE98-1D0C-A475-306EFCC2A052}"/>
              </a:ext>
            </a:extLst>
          </p:cNvPr>
          <p:cNvGrpSpPr/>
          <p:nvPr/>
        </p:nvGrpSpPr>
        <p:grpSpPr>
          <a:xfrm>
            <a:off x="187595" y="141888"/>
            <a:ext cx="761648" cy="731520"/>
            <a:chOff x="330322" y="169810"/>
            <a:chExt cx="761648" cy="731520"/>
          </a:xfrm>
        </p:grpSpPr>
        <p:sp>
          <p:nvSpPr>
            <p:cNvPr id="5" name="Google Shape;418;p36">
              <a:extLst>
                <a:ext uri="{FF2B5EF4-FFF2-40B4-BE49-F238E27FC236}">
                  <a16:creationId xmlns:a16="http://schemas.microsoft.com/office/drawing/2014/main" xmlns="" id="{B2ACE474-2BBC-2FB4-1EBC-84834380AB73}"/>
                </a:ext>
              </a:extLst>
            </p:cNvPr>
            <p:cNvSpPr/>
            <p:nvPr/>
          </p:nvSpPr>
          <p:spPr>
            <a:xfrm>
              <a:off x="330322" y="169810"/>
              <a:ext cx="726460" cy="731520"/>
            </a:xfrm>
            <a:prstGeom prst="ellipse">
              <a:avLst/>
            </a:prstGeom>
            <a:solidFill>
              <a:schemeClr val="bg1">
                <a:lumMod val="95000"/>
              </a:schemeClr>
            </a:solidFill>
            <a:ln>
              <a:noFill/>
            </a:ln>
          </p:spPr>
          <p:txBody>
            <a:bodyPr spcFirstLastPara="1" wrap="square" lIns="121705" tIns="121705" rIns="121705" bIns="121705" anchor="ctr" anchorCtr="0">
              <a:noAutofit/>
            </a:bodyPr>
            <a:lstStyle/>
            <a:p>
              <a:pPr algn="just"/>
              <a:endParaRPr sz="1800" b="1">
                <a:solidFill>
                  <a:srgbClr val="0070C0"/>
                </a:solidFill>
                <a:latin typeface="Arial-Rounded" pitchFamily="34" charset="0"/>
                <a:ea typeface="Arial-Rounded" pitchFamily="34" charset="0"/>
                <a:cs typeface="Arial-Rounded" pitchFamily="34" charset="0"/>
              </a:endParaRPr>
            </a:p>
          </p:txBody>
        </p:sp>
        <p:sp>
          <p:nvSpPr>
            <p:cNvPr id="6" name="Google Shape;423;p36">
              <a:extLst>
                <a:ext uri="{FF2B5EF4-FFF2-40B4-BE49-F238E27FC236}">
                  <a16:creationId xmlns:a16="http://schemas.microsoft.com/office/drawing/2014/main" xmlns="" id="{8063DB10-2F67-4EC1-F29B-3ABF4BAD3A1D}"/>
                </a:ext>
              </a:extLst>
            </p:cNvPr>
            <p:cNvSpPr txBox="1">
              <a:spLocks/>
            </p:cNvSpPr>
            <p:nvPr/>
          </p:nvSpPr>
          <p:spPr>
            <a:xfrm>
              <a:off x="360451" y="29852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dirty="0">
                  <a:solidFill>
                    <a:srgbClr val="FF0000"/>
                  </a:solidFill>
                  <a:latin typeface="Arial Rounded MT Bold" pitchFamily="34" charset="0"/>
                  <a:ea typeface="Arial-Rounded" pitchFamily="34" charset="0"/>
                  <a:cs typeface="Arial-Rounded" pitchFamily="34" charset="0"/>
                </a:rPr>
                <a:t>1</a:t>
              </a:r>
            </a:p>
          </p:txBody>
        </p:sp>
      </p:grpSp>
      <p:pic>
        <p:nvPicPr>
          <p:cNvPr id="8" name="Picture 7">
            <a:extLst>
              <a:ext uri="{FF2B5EF4-FFF2-40B4-BE49-F238E27FC236}">
                <a16:creationId xmlns:a16="http://schemas.microsoft.com/office/drawing/2014/main" xmlns="" id="{7020BF73-8AF3-F0F8-797D-310E14E18810}"/>
              </a:ext>
            </a:extLst>
          </p:cNvPr>
          <p:cNvPicPr>
            <a:picLocks noChangeAspect="1"/>
          </p:cNvPicPr>
          <p:nvPr/>
        </p:nvPicPr>
        <p:blipFill>
          <a:blip r:embed="rId3"/>
          <a:stretch>
            <a:fillRect/>
          </a:stretch>
        </p:blipFill>
        <p:spPr>
          <a:xfrm>
            <a:off x="1407160" y="1851660"/>
            <a:ext cx="9296400" cy="3581400"/>
          </a:xfrm>
          <a:prstGeom prst="rect">
            <a:avLst/>
          </a:prstGeom>
        </p:spPr>
      </p:pic>
      <p:sp>
        <p:nvSpPr>
          <p:cNvPr id="9" name="Oval 8"/>
          <p:cNvSpPr/>
          <p:nvPr/>
        </p:nvSpPr>
        <p:spPr>
          <a:xfrm>
            <a:off x="-2123768" y="-653596"/>
            <a:ext cx="2031804" cy="2364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34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xmlns=""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556F1C06-4897-D1E4-A202-84F336F3CC59}"/>
              </a:ext>
            </a:extLst>
          </p:cNvPr>
          <p:cNvPicPr>
            <a:picLocks noChangeAspect="1"/>
          </p:cNvPicPr>
          <p:nvPr/>
        </p:nvPicPr>
        <p:blipFill>
          <a:blip r:embed="rId3"/>
          <a:stretch>
            <a:fillRect/>
          </a:stretch>
        </p:blipFill>
        <p:spPr>
          <a:xfrm>
            <a:off x="965517" y="1461134"/>
            <a:ext cx="10534718" cy="3903345"/>
          </a:xfrm>
          <a:prstGeom prst="rect">
            <a:avLst/>
          </a:prstGeom>
        </p:spPr>
      </p:pic>
      <p:sp>
        <p:nvSpPr>
          <p:cNvPr id="5" name="Oval 4"/>
          <p:cNvSpPr/>
          <p:nvPr/>
        </p:nvSpPr>
        <p:spPr>
          <a:xfrm>
            <a:off x="-2123768" y="-653596"/>
            <a:ext cx="2031804" cy="2364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647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9">
            <a:extLst>
              <a:ext uri="{FF2B5EF4-FFF2-40B4-BE49-F238E27FC236}">
                <a16:creationId xmlns:a16="http://schemas.microsoft.com/office/drawing/2014/main" xmlns="" id="{733B4A45-4CC4-AC0A-995E-7465B7BD323A}"/>
              </a:ext>
            </a:extLst>
          </p:cNvPr>
          <p:cNvSpPr/>
          <p:nvPr/>
        </p:nvSpPr>
        <p:spPr>
          <a:xfrm>
            <a:off x="172614" y="117883"/>
            <a:ext cx="11846773" cy="6622235"/>
          </a:xfrm>
          <a:custGeom>
            <a:avLst/>
            <a:gdLst>
              <a:gd name="connsiteX0" fmla="*/ 0 w 11846773"/>
              <a:gd name="connsiteY0" fmla="*/ 337933 h 6622235"/>
              <a:gd name="connsiteX1" fmla="*/ 337933 w 11846773"/>
              <a:gd name="connsiteY1" fmla="*/ 0 h 6622235"/>
              <a:gd name="connsiteX2" fmla="*/ 812697 w 11846773"/>
              <a:gd name="connsiteY2" fmla="*/ 0 h 6622235"/>
              <a:gd name="connsiteX3" fmla="*/ 1175751 w 11846773"/>
              <a:gd name="connsiteY3" fmla="*/ 0 h 6622235"/>
              <a:gd name="connsiteX4" fmla="*/ 1538806 w 11846773"/>
              <a:gd name="connsiteY4" fmla="*/ 0 h 6622235"/>
              <a:gd name="connsiteX5" fmla="*/ 2013569 w 11846773"/>
              <a:gd name="connsiteY5" fmla="*/ 0 h 6622235"/>
              <a:gd name="connsiteX6" fmla="*/ 2711751 w 11846773"/>
              <a:gd name="connsiteY6" fmla="*/ 0 h 6622235"/>
              <a:gd name="connsiteX7" fmla="*/ 3298223 w 11846773"/>
              <a:gd name="connsiteY7" fmla="*/ 0 h 6622235"/>
              <a:gd name="connsiteX8" fmla="*/ 3996405 w 11846773"/>
              <a:gd name="connsiteY8" fmla="*/ 0 h 6622235"/>
              <a:gd name="connsiteX9" fmla="*/ 4806296 w 11846773"/>
              <a:gd name="connsiteY9" fmla="*/ 0 h 6622235"/>
              <a:gd name="connsiteX10" fmla="*/ 5616187 w 11846773"/>
              <a:gd name="connsiteY10" fmla="*/ 0 h 6622235"/>
              <a:gd name="connsiteX11" fmla="*/ 6202659 w 11846773"/>
              <a:gd name="connsiteY11" fmla="*/ 0 h 6622235"/>
              <a:gd name="connsiteX12" fmla="*/ 7012550 w 11846773"/>
              <a:gd name="connsiteY12" fmla="*/ 0 h 6622235"/>
              <a:gd name="connsiteX13" fmla="*/ 7934150 w 11846773"/>
              <a:gd name="connsiteY13" fmla="*/ 0 h 6622235"/>
              <a:gd name="connsiteX14" fmla="*/ 8855750 w 11846773"/>
              <a:gd name="connsiteY14" fmla="*/ 0 h 6622235"/>
              <a:gd name="connsiteX15" fmla="*/ 9218804 w 11846773"/>
              <a:gd name="connsiteY15" fmla="*/ 0 h 6622235"/>
              <a:gd name="connsiteX16" fmla="*/ 9581859 w 11846773"/>
              <a:gd name="connsiteY16" fmla="*/ 0 h 6622235"/>
              <a:gd name="connsiteX17" fmla="*/ 10280040 w 11846773"/>
              <a:gd name="connsiteY17" fmla="*/ 0 h 6622235"/>
              <a:gd name="connsiteX18" fmla="*/ 10754804 w 11846773"/>
              <a:gd name="connsiteY18" fmla="*/ 0 h 6622235"/>
              <a:gd name="connsiteX19" fmla="*/ 11508840 w 11846773"/>
              <a:gd name="connsiteY19" fmla="*/ 0 h 6622235"/>
              <a:gd name="connsiteX20" fmla="*/ 11846773 w 11846773"/>
              <a:gd name="connsiteY20" fmla="*/ 337933 h 6622235"/>
              <a:gd name="connsiteX21" fmla="*/ 11846773 w 11846773"/>
              <a:gd name="connsiteY21" fmla="*/ 1058104 h 6622235"/>
              <a:gd name="connsiteX22" fmla="*/ 11846773 w 11846773"/>
              <a:gd name="connsiteY22" fmla="*/ 1599885 h 6622235"/>
              <a:gd name="connsiteX23" fmla="*/ 11846773 w 11846773"/>
              <a:gd name="connsiteY23" fmla="*/ 2201129 h 6622235"/>
              <a:gd name="connsiteX24" fmla="*/ 11846773 w 11846773"/>
              <a:gd name="connsiteY24" fmla="*/ 2861836 h 6622235"/>
              <a:gd name="connsiteX25" fmla="*/ 11846773 w 11846773"/>
              <a:gd name="connsiteY25" fmla="*/ 3403617 h 6622235"/>
              <a:gd name="connsiteX26" fmla="*/ 11846773 w 11846773"/>
              <a:gd name="connsiteY26" fmla="*/ 4004861 h 6622235"/>
              <a:gd name="connsiteX27" fmla="*/ 11846773 w 11846773"/>
              <a:gd name="connsiteY27" fmla="*/ 4487177 h 6622235"/>
              <a:gd name="connsiteX28" fmla="*/ 11846773 w 11846773"/>
              <a:gd name="connsiteY28" fmla="*/ 5088421 h 6622235"/>
              <a:gd name="connsiteX29" fmla="*/ 11846773 w 11846773"/>
              <a:gd name="connsiteY29" fmla="*/ 6284302 h 6622235"/>
              <a:gd name="connsiteX30" fmla="*/ 11508840 w 11846773"/>
              <a:gd name="connsiteY30" fmla="*/ 6622235 h 6622235"/>
              <a:gd name="connsiteX31" fmla="*/ 10698949 w 11846773"/>
              <a:gd name="connsiteY31" fmla="*/ 6622235 h 6622235"/>
              <a:gd name="connsiteX32" fmla="*/ 9777349 w 11846773"/>
              <a:gd name="connsiteY32" fmla="*/ 6622235 h 6622235"/>
              <a:gd name="connsiteX33" fmla="*/ 8855750 w 11846773"/>
              <a:gd name="connsiteY33" fmla="*/ 6622235 h 6622235"/>
              <a:gd name="connsiteX34" fmla="*/ 8269277 w 11846773"/>
              <a:gd name="connsiteY34" fmla="*/ 6622235 h 6622235"/>
              <a:gd name="connsiteX35" fmla="*/ 7347677 w 11846773"/>
              <a:gd name="connsiteY35" fmla="*/ 6622235 h 6622235"/>
              <a:gd name="connsiteX36" fmla="*/ 6761205 w 11846773"/>
              <a:gd name="connsiteY36" fmla="*/ 6622235 h 6622235"/>
              <a:gd name="connsiteX37" fmla="*/ 5951314 w 11846773"/>
              <a:gd name="connsiteY37" fmla="*/ 6622235 h 6622235"/>
              <a:gd name="connsiteX38" fmla="*/ 5253132 w 11846773"/>
              <a:gd name="connsiteY38" fmla="*/ 6622235 h 6622235"/>
              <a:gd name="connsiteX39" fmla="*/ 4890078 w 11846773"/>
              <a:gd name="connsiteY39" fmla="*/ 6622235 h 6622235"/>
              <a:gd name="connsiteX40" fmla="*/ 4527023 w 11846773"/>
              <a:gd name="connsiteY40" fmla="*/ 6622235 h 6622235"/>
              <a:gd name="connsiteX41" fmla="*/ 3828841 w 11846773"/>
              <a:gd name="connsiteY41" fmla="*/ 6622235 h 6622235"/>
              <a:gd name="connsiteX42" fmla="*/ 3130660 w 11846773"/>
              <a:gd name="connsiteY42" fmla="*/ 6622235 h 6622235"/>
              <a:gd name="connsiteX43" fmla="*/ 2767605 w 11846773"/>
              <a:gd name="connsiteY43" fmla="*/ 6622235 h 6622235"/>
              <a:gd name="connsiteX44" fmla="*/ 2181133 w 11846773"/>
              <a:gd name="connsiteY44" fmla="*/ 6622235 h 6622235"/>
              <a:gd name="connsiteX45" fmla="*/ 1594660 w 11846773"/>
              <a:gd name="connsiteY45" fmla="*/ 6622235 h 6622235"/>
              <a:gd name="connsiteX46" fmla="*/ 1119896 w 11846773"/>
              <a:gd name="connsiteY46" fmla="*/ 6622235 h 6622235"/>
              <a:gd name="connsiteX47" fmla="*/ 337933 w 11846773"/>
              <a:gd name="connsiteY47" fmla="*/ 6622235 h 6622235"/>
              <a:gd name="connsiteX48" fmla="*/ 0 w 11846773"/>
              <a:gd name="connsiteY48" fmla="*/ 6284302 h 6622235"/>
              <a:gd name="connsiteX49" fmla="*/ 0 w 11846773"/>
              <a:gd name="connsiteY49" fmla="*/ 5623594 h 6622235"/>
              <a:gd name="connsiteX50" fmla="*/ 0 w 11846773"/>
              <a:gd name="connsiteY50" fmla="*/ 4962887 h 6622235"/>
              <a:gd name="connsiteX51" fmla="*/ 0 w 11846773"/>
              <a:gd name="connsiteY51" fmla="*/ 4242715 h 6622235"/>
              <a:gd name="connsiteX52" fmla="*/ 0 w 11846773"/>
              <a:gd name="connsiteY52" fmla="*/ 3641471 h 6622235"/>
              <a:gd name="connsiteX53" fmla="*/ 0 w 11846773"/>
              <a:gd name="connsiteY53" fmla="*/ 2861836 h 6622235"/>
              <a:gd name="connsiteX54" fmla="*/ 0 w 11846773"/>
              <a:gd name="connsiteY54" fmla="*/ 2082201 h 6622235"/>
              <a:gd name="connsiteX55" fmla="*/ 0 w 11846773"/>
              <a:gd name="connsiteY55" fmla="*/ 1421494 h 6622235"/>
              <a:gd name="connsiteX56" fmla="*/ 0 w 11846773"/>
              <a:gd name="connsiteY56" fmla="*/ 939177 h 6622235"/>
              <a:gd name="connsiteX57" fmla="*/ 0 w 11846773"/>
              <a:gd name="connsiteY57" fmla="*/ 337933 h 662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846773" h="6622235" fill="none" extrusionOk="0">
                <a:moveTo>
                  <a:pt x="0" y="337933"/>
                </a:moveTo>
                <a:cubicBezTo>
                  <a:pt x="44852" y="141791"/>
                  <a:pt x="154812" y="8845"/>
                  <a:pt x="337933" y="0"/>
                </a:cubicBezTo>
                <a:cubicBezTo>
                  <a:pt x="506326" y="3087"/>
                  <a:pt x="577091" y="13596"/>
                  <a:pt x="812697" y="0"/>
                </a:cubicBezTo>
                <a:cubicBezTo>
                  <a:pt x="1048303" y="-13596"/>
                  <a:pt x="1044082" y="-6243"/>
                  <a:pt x="1175751" y="0"/>
                </a:cubicBezTo>
                <a:cubicBezTo>
                  <a:pt x="1307420" y="6243"/>
                  <a:pt x="1371504" y="-10892"/>
                  <a:pt x="1538806" y="0"/>
                </a:cubicBezTo>
                <a:cubicBezTo>
                  <a:pt x="1706109" y="10892"/>
                  <a:pt x="1828891" y="16674"/>
                  <a:pt x="2013569" y="0"/>
                </a:cubicBezTo>
                <a:cubicBezTo>
                  <a:pt x="2198247" y="-16674"/>
                  <a:pt x="2457535" y="-22920"/>
                  <a:pt x="2711751" y="0"/>
                </a:cubicBezTo>
                <a:cubicBezTo>
                  <a:pt x="2965967" y="22920"/>
                  <a:pt x="3090601" y="-11715"/>
                  <a:pt x="3298223" y="0"/>
                </a:cubicBezTo>
                <a:cubicBezTo>
                  <a:pt x="3505845" y="11715"/>
                  <a:pt x="3765191" y="-30658"/>
                  <a:pt x="3996405" y="0"/>
                </a:cubicBezTo>
                <a:cubicBezTo>
                  <a:pt x="4227619" y="30658"/>
                  <a:pt x="4611847" y="-10881"/>
                  <a:pt x="4806296" y="0"/>
                </a:cubicBezTo>
                <a:cubicBezTo>
                  <a:pt x="5000745" y="10881"/>
                  <a:pt x="5220927" y="-13481"/>
                  <a:pt x="5616187" y="0"/>
                </a:cubicBezTo>
                <a:cubicBezTo>
                  <a:pt x="6011447" y="13481"/>
                  <a:pt x="5981696" y="-24973"/>
                  <a:pt x="6202659" y="0"/>
                </a:cubicBezTo>
                <a:cubicBezTo>
                  <a:pt x="6423622" y="24973"/>
                  <a:pt x="6648299" y="13457"/>
                  <a:pt x="7012550" y="0"/>
                </a:cubicBezTo>
                <a:cubicBezTo>
                  <a:pt x="7376801" y="-13457"/>
                  <a:pt x="7590717" y="32772"/>
                  <a:pt x="7934150" y="0"/>
                </a:cubicBezTo>
                <a:cubicBezTo>
                  <a:pt x="8277583" y="-32772"/>
                  <a:pt x="8482108" y="26709"/>
                  <a:pt x="8855750" y="0"/>
                </a:cubicBezTo>
                <a:cubicBezTo>
                  <a:pt x="9229392" y="-26709"/>
                  <a:pt x="9063091" y="17614"/>
                  <a:pt x="9218804" y="0"/>
                </a:cubicBezTo>
                <a:cubicBezTo>
                  <a:pt x="9374517" y="-17614"/>
                  <a:pt x="9425082" y="-1898"/>
                  <a:pt x="9581859" y="0"/>
                </a:cubicBezTo>
                <a:cubicBezTo>
                  <a:pt x="9738637" y="1898"/>
                  <a:pt x="10054017" y="-15130"/>
                  <a:pt x="10280040" y="0"/>
                </a:cubicBezTo>
                <a:cubicBezTo>
                  <a:pt x="10506063" y="15130"/>
                  <a:pt x="10584581" y="-9353"/>
                  <a:pt x="10754804" y="0"/>
                </a:cubicBezTo>
                <a:cubicBezTo>
                  <a:pt x="10925027" y="9353"/>
                  <a:pt x="11205671" y="-31692"/>
                  <a:pt x="11508840" y="0"/>
                </a:cubicBezTo>
                <a:cubicBezTo>
                  <a:pt x="11700227" y="-23089"/>
                  <a:pt x="11854655" y="147578"/>
                  <a:pt x="11846773" y="337933"/>
                </a:cubicBezTo>
                <a:cubicBezTo>
                  <a:pt x="11812804" y="659770"/>
                  <a:pt x="11882137" y="704181"/>
                  <a:pt x="11846773" y="1058104"/>
                </a:cubicBezTo>
                <a:cubicBezTo>
                  <a:pt x="11811409" y="1412027"/>
                  <a:pt x="11861789" y="1367755"/>
                  <a:pt x="11846773" y="1599885"/>
                </a:cubicBezTo>
                <a:cubicBezTo>
                  <a:pt x="11831757" y="1832015"/>
                  <a:pt x="11840081" y="1908449"/>
                  <a:pt x="11846773" y="2201129"/>
                </a:cubicBezTo>
                <a:cubicBezTo>
                  <a:pt x="11853465" y="2493809"/>
                  <a:pt x="11821023" y="2628285"/>
                  <a:pt x="11846773" y="2861836"/>
                </a:cubicBezTo>
                <a:cubicBezTo>
                  <a:pt x="11872523" y="3095387"/>
                  <a:pt x="11857375" y="3156691"/>
                  <a:pt x="11846773" y="3403617"/>
                </a:cubicBezTo>
                <a:cubicBezTo>
                  <a:pt x="11836171" y="3650543"/>
                  <a:pt x="11874775" y="3792236"/>
                  <a:pt x="11846773" y="4004861"/>
                </a:cubicBezTo>
                <a:cubicBezTo>
                  <a:pt x="11818771" y="4217486"/>
                  <a:pt x="11860234" y="4376741"/>
                  <a:pt x="11846773" y="4487177"/>
                </a:cubicBezTo>
                <a:cubicBezTo>
                  <a:pt x="11833312" y="4597613"/>
                  <a:pt x="11816994" y="4936670"/>
                  <a:pt x="11846773" y="5088421"/>
                </a:cubicBezTo>
                <a:cubicBezTo>
                  <a:pt x="11876552" y="5240172"/>
                  <a:pt x="11802785" y="6029165"/>
                  <a:pt x="11846773" y="6284302"/>
                </a:cubicBezTo>
                <a:cubicBezTo>
                  <a:pt x="11886255" y="6469938"/>
                  <a:pt x="11661166" y="6634644"/>
                  <a:pt x="11508840" y="6622235"/>
                </a:cubicBezTo>
                <a:cubicBezTo>
                  <a:pt x="11166104" y="6629164"/>
                  <a:pt x="10954723" y="6660679"/>
                  <a:pt x="10698949" y="6622235"/>
                </a:cubicBezTo>
                <a:cubicBezTo>
                  <a:pt x="10443175" y="6583791"/>
                  <a:pt x="10148237" y="6660801"/>
                  <a:pt x="9777349" y="6622235"/>
                </a:cubicBezTo>
                <a:cubicBezTo>
                  <a:pt x="9406461" y="6583669"/>
                  <a:pt x="9060260" y="6656839"/>
                  <a:pt x="8855750" y="6622235"/>
                </a:cubicBezTo>
                <a:cubicBezTo>
                  <a:pt x="8651240" y="6587631"/>
                  <a:pt x="8482522" y="6646734"/>
                  <a:pt x="8269277" y="6622235"/>
                </a:cubicBezTo>
                <a:cubicBezTo>
                  <a:pt x="8056032" y="6597736"/>
                  <a:pt x="7732389" y="6609170"/>
                  <a:pt x="7347677" y="6622235"/>
                </a:cubicBezTo>
                <a:cubicBezTo>
                  <a:pt x="6962965" y="6635300"/>
                  <a:pt x="6958006" y="6645506"/>
                  <a:pt x="6761205" y="6622235"/>
                </a:cubicBezTo>
                <a:cubicBezTo>
                  <a:pt x="6564404" y="6598964"/>
                  <a:pt x="6355011" y="6610406"/>
                  <a:pt x="5951314" y="6622235"/>
                </a:cubicBezTo>
                <a:cubicBezTo>
                  <a:pt x="5547617" y="6634064"/>
                  <a:pt x="5561414" y="6606364"/>
                  <a:pt x="5253132" y="6622235"/>
                </a:cubicBezTo>
                <a:cubicBezTo>
                  <a:pt x="4944850" y="6638106"/>
                  <a:pt x="5011833" y="6620270"/>
                  <a:pt x="4890078" y="6622235"/>
                </a:cubicBezTo>
                <a:cubicBezTo>
                  <a:pt x="4768323" y="6624200"/>
                  <a:pt x="4607576" y="6609957"/>
                  <a:pt x="4527023" y="6622235"/>
                </a:cubicBezTo>
                <a:cubicBezTo>
                  <a:pt x="4446471" y="6634513"/>
                  <a:pt x="4087206" y="6592920"/>
                  <a:pt x="3828841" y="6622235"/>
                </a:cubicBezTo>
                <a:cubicBezTo>
                  <a:pt x="3570476" y="6651550"/>
                  <a:pt x="3407929" y="6599220"/>
                  <a:pt x="3130660" y="6622235"/>
                </a:cubicBezTo>
                <a:cubicBezTo>
                  <a:pt x="2853391" y="6645250"/>
                  <a:pt x="2897768" y="6634447"/>
                  <a:pt x="2767605" y="6622235"/>
                </a:cubicBezTo>
                <a:cubicBezTo>
                  <a:pt x="2637443" y="6610023"/>
                  <a:pt x="2381541" y="6627046"/>
                  <a:pt x="2181133" y="6622235"/>
                </a:cubicBezTo>
                <a:cubicBezTo>
                  <a:pt x="1980725" y="6617424"/>
                  <a:pt x="1832246" y="6638324"/>
                  <a:pt x="1594660" y="6622235"/>
                </a:cubicBezTo>
                <a:cubicBezTo>
                  <a:pt x="1357074" y="6606146"/>
                  <a:pt x="1235746" y="6602703"/>
                  <a:pt x="1119896" y="6622235"/>
                </a:cubicBezTo>
                <a:cubicBezTo>
                  <a:pt x="1004046" y="6641767"/>
                  <a:pt x="677003" y="6648518"/>
                  <a:pt x="337933" y="6622235"/>
                </a:cubicBezTo>
                <a:cubicBezTo>
                  <a:pt x="135853" y="6641621"/>
                  <a:pt x="12357" y="6484586"/>
                  <a:pt x="0" y="6284302"/>
                </a:cubicBezTo>
                <a:cubicBezTo>
                  <a:pt x="27971" y="6066317"/>
                  <a:pt x="-18528" y="5953864"/>
                  <a:pt x="0" y="5623594"/>
                </a:cubicBezTo>
                <a:cubicBezTo>
                  <a:pt x="18528" y="5293324"/>
                  <a:pt x="-9488" y="5112852"/>
                  <a:pt x="0" y="4962887"/>
                </a:cubicBezTo>
                <a:cubicBezTo>
                  <a:pt x="9488" y="4812922"/>
                  <a:pt x="-11863" y="4478048"/>
                  <a:pt x="0" y="4242715"/>
                </a:cubicBezTo>
                <a:cubicBezTo>
                  <a:pt x="11863" y="4007382"/>
                  <a:pt x="20615" y="3912344"/>
                  <a:pt x="0" y="3641471"/>
                </a:cubicBezTo>
                <a:cubicBezTo>
                  <a:pt x="-20615" y="3370598"/>
                  <a:pt x="32560" y="3232352"/>
                  <a:pt x="0" y="2861836"/>
                </a:cubicBezTo>
                <a:cubicBezTo>
                  <a:pt x="-32560" y="2491321"/>
                  <a:pt x="-36338" y="2356787"/>
                  <a:pt x="0" y="2082201"/>
                </a:cubicBezTo>
                <a:cubicBezTo>
                  <a:pt x="36338" y="1807615"/>
                  <a:pt x="16739" y="1555203"/>
                  <a:pt x="0" y="1421494"/>
                </a:cubicBezTo>
                <a:cubicBezTo>
                  <a:pt x="-16739" y="1287785"/>
                  <a:pt x="-10775" y="1099065"/>
                  <a:pt x="0" y="939177"/>
                </a:cubicBezTo>
                <a:cubicBezTo>
                  <a:pt x="10775" y="779289"/>
                  <a:pt x="-7603" y="489251"/>
                  <a:pt x="0" y="337933"/>
                </a:cubicBezTo>
                <a:close/>
              </a:path>
              <a:path w="11846773" h="6622235" stroke="0" extrusionOk="0">
                <a:moveTo>
                  <a:pt x="0" y="337933"/>
                </a:moveTo>
                <a:cubicBezTo>
                  <a:pt x="-17149" y="187320"/>
                  <a:pt x="178256" y="6835"/>
                  <a:pt x="337933" y="0"/>
                </a:cubicBezTo>
                <a:cubicBezTo>
                  <a:pt x="518141" y="20571"/>
                  <a:pt x="578668" y="17835"/>
                  <a:pt x="812697" y="0"/>
                </a:cubicBezTo>
                <a:cubicBezTo>
                  <a:pt x="1046726" y="-17835"/>
                  <a:pt x="1240695" y="-9989"/>
                  <a:pt x="1399169" y="0"/>
                </a:cubicBezTo>
                <a:cubicBezTo>
                  <a:pt x="1557643" y="9989"/>
                  <a:pt x="2084468" y="32048"/>
                  <a:pt x="2320769" y="0"/>
                </a:cubicBezTo>
                <a:cubicBezTo>
                  <a:pt x="2557070" y="-32048"/>
                  <a:pt x="2798554" y="30037"/>
                  <a:pt x="3130660" y="0"/>
                </a:cubicBezTo>
                <a:cubicBezTo>
                  <a:pt x="3462766" y="-30037"/>
                  <a:pt x="3822976" y="3056"/>
                  <a:pt x="4052260" y="0"/>
                </a:cubicBezTo>
                <a:cubicBezTo>
                  <a:pt x="4281544" y="-3056"/>
                  <a:pt x="4383177" y="5884"/>
                  <a:pt x="4527023" y="0"/>
                </a:cubicBezTo>
                <a:cubicBezTo>
                  <a:pt x="4670869" y="-5884"/>
                  <a:pt x="4990055" y="14283"/>
                  <a:pt x="5113496" y="0"/>
                </a:cubicBezTo>
                <a:cubicBezTo>
                  <a:pt x="5236937" y="-14283"/>
                  <a:pt x="5703114" y="-21270"/>
                  <a:pt x="5923387" y="0"/>
                </a:cubicBezTo>
                <a:cubicBezTo>
                  <a:pt x="6143660" y="21270"/>
                  <a:pt x="6185168" y="16182"/>
                  <a:pt x="6286441" y="0"/>
                </a:cubicBezTo>
                <a:cubicBezTo>
                  <a:pt x="6387714" y="-16182"/>
                  <a:pt x="6578817" y="-1648"/>
                  <a:pt x="6761205" y="0"/>
                </a:cubicBezTo>
                <a:cubicBezTo>
                  <a:pt x="6943593" y="1648"/>
                  <a:pt x="7259860" y="-25033"/>
                  <a:pt x="7682804" y="0"/>
                </a:cubicBezTo>
                <a:cubicBezTo>
                  <a:pt x="8105748" y="25033"/>
                  <a:pt x="7971891" y="-2549"/>
                  <a:pt x="8045859" y="0"/>
                </a:cubicBezTo>
                <a:cubicBezTo>
                  <a:pt x="8119827" y="2549"/>
                  <a:pt x="8412876" y="-31424"/>
                  <a:pt x="8744041" y="0"/>
                </a:cubicBezTo>
                <a:cubicBezTo>
                  <a:pt x="9075206" y="31424"/>
                  <a:pt x="8989487" y="-20102"/>
                  <a:pt x="9218804" y="0"/>
                </a:cubicBezTo>
                <a:cubicBezTo>
                  <a:pt x="9448121" y="20102"/>
                  <a:pt x="9831850" y="-35430"/>
                  <a:pt x="10028695" y="0"/>
                </a:cubicBezTo>
                <a:cubicBezTo>
                  <a:pt x="10225540" y="35430"/>
                  <a:pt x="10995637" y="-8456"/>
                  <a:pt x="11508840" y="0"/>
                </a:cubicBezTo>
                <a:cubicBezTo>
                  <a:pt x="11694819" y="24055"/>
                  <a:pt x="11852166" y="175753"/>
                  <a:pt x="11846773" y="337933"/>
                </a:cubicBezTo>
                <a:cubicBezTo>
                  <a:pt x="11855670" y="613390"/>
                  <a:pt x="11827818" y="856696"/>
                  <a:pt x="11846773" y="1058104"/>
                </a:cubicBezTo>
                <a:cubicBezTo>
                  <a:pt x="11865728" y="1259512"/>
                  <a:pt x="11843755" y="1401866"/>
                  <a:pt x="11846773" y="1659348"/>
                </a:cubicBezTo>
                <a:cubicBezTo>
                  <a:pt x="11849791" y="1916830"/>
                  <a:pt x="11830100" y="2039004"/>
                  <a:pt x="11846773" y="2201129"/>
                </a:cubicBezTo>
                <a:cubicBezTo>
                  <a:pt x="11863446" y="2363254"/>
                  <a:pt x="11824656" y="2576132"/>
                  <a:pt x="11846773" y="2742909"/>
                </a:cubicBezTo>
                <a:cubicBezTo>
                  <a:pt x="11868890" y="2909686"/>
                  <a:pt x="11849914" y="3040524"/>
                  <a:pt x="11846773" y="3284689"/>
                </a:cubicBezTo>
                <a:cubicBezTo>
                  <a:pt x="11843632" y="3528854"/>
                  <a:pt x="11828328" y="3685727"/>
                  <a:pt x="11846773" y="3885933"/>
                </a:cubicBezTo>
                <a:cubicBezTo>
                  <a:pt x="11865218" y="4086139"/>
                  <a:pt x="11856104" y="4223968"/>
                  <a:pt x="11846773" y="4487177"/>
                </a:cubicBezTo>
                <a:cubicBezTo>
                  <a:pt x="11837442" y="4750386"/>
                  <a:pt x="11840371" y="4929778"/>
                  <a:pt x="11846773" y="5088421"/>
                </a:cubicBezTo>
                <a:cubicBezTo>
                  <a:pt x="11853175" y="5247064"/>
                  <a:pt x="11815900" y="5693193"/>
                  <a:pt x="11846773" y="6284302"/>
                </a:cubicBezTo>
                <a:cubicBezTo>
                  <a:pt x="11849139" y="6505500"/>
                  <a:pt x="11714602" y="6598841"/>
                  <a:pt x="11508840" y="6622235"/>
                </a:cubicBezTo>
                <a:cubicBezTo>
                  <a:pt x="11388489" y="6623518"/>
                  <a:pt x="11315877" y="6610965"/>
                  <a:pt x="11145786" y="6622235"/>
                </a:cubicBezTo>
                <a:cubicBezTo>
                  <a:pt x="10975695" y="6633505"/>
                  <a:pt x="10566644" y="6582200"/>
                  <a:pt x="10224186" y="6622235"/>
                </a:cubicBezTo>
                <a:cubicBezTo>
                  <a:pt x="9881728" y="6662270"/>
                  <a:pt x="9954067" y="6614868"/>
                  <a:pt x="9861131" y="6622235"/>
                </a:cubicBezTo>
                <a:cubicBezTo>
                  <a:pt x="9768195" y="6629602"/>
                  <a:pt x="9219422" y="6657433"/>
                  <a:pt x="9051240" y="6622235"/>
                </a:cubicBezTo>
                <a:cubicBezTo>
                  <a:pt x="8883058" y="6587037"/>
                  <a:pt x="8558029" y="6598848"/>
                  <a:pt x="8241350" y="6622235"/>
                </a:cubicBezTo>
                <a:cubicBezTo>
                  <a:pt x="7924671" y="6645623"/>
                  <a:pt x="7777401" y="6582810"/>
                  <a:pt x="7431459" y="6622235"/>
                </a:cubicBezTo>
                <a:cubicBezTo>
                  <a:pt x="7085517" y="6661660"/>
                  <a:pt x="7083894" y="6646454"/>
                  <a:pt x="6844986" y="6622235"/>
                </a:cubicBezTo>
                <a:cubicBezTo>
                  <a:pt x="6606078" y="6598016"/>
                  <a:pt x="6412757" y="6596190"/>
                  <a:pt x="6146805" y="6622235"/>
                </a:cubicBezTo>
                <a:cubicBezTo>
                  <a:pt x="5880853" y="6648280"/>
                  <a:pt x="5926612" y="6615220"/>
                  <a:pt x="5783750" y="6622235"/>
                </a:cubicBezTo>
                <a:cubicBezTo>
                  <a:pt x="5640889" y="6629250"/>
                  <a:pt x="5495939" y="6631241"/>
                  <a:pt x="5420696" y="6622235"/>
                </a:cubicBezTo>
                <a:cubicBezTo>
                  <a:pt x="5345453" y="6613229"/>
                  <a:pt x="4737283" y="6588433"/>
                  <a:pt x="4499096" y="6622235"/>
                </a:cubicBezTo>
                <a:cubicBezTo>
                  <a:pt x="4260909" y="6656037"/>
                  <a:pt x="4097636" y="6623153"/>
                  <a:pt x="3912623" y="6622235"/>
                </a:cubicBezTo>
                <a:cubicBezTo>
                  <a:pt x="3727610" y="6621317"/>
                  <a:pt x="3372570" y="6600007"/>
                  <a:pt x="2991023" y="6622235"/>
                </a:cubicBezTo>
                <a:cubicBezTo>
                  <a:pt x="2609476" y="6644463"/>
                  <a:pt x="2447651" y="6612409"/>
                  <a:pt x="2069424" y="6622235"/>
                </a:cubicBezTo>
                <a:cubicBezTo>
                  <a:pt x="1691197" y="6632061"/>
                  <a:pt x="1636450" y="6615939"/>
                  <a:pt x="1371242" y="6622235"/>
                </a:cubicBezTo>
                <a:cubicBezTo>
                  <a:pt x="1106034" y="6628531"/>
                  <a:pt x="626483" y="6585773"/>
                  <a:pt x="337933" y="6622235"/>
                </a:cubicBezTo>
                <a:cubicBezTo>
                  <a:pt x="117875" y="6615706"/>
                  <a:pt x="-16801" y="6500415"/>
                  <a:pt x="0" y="6284302"/>
                </a:cubicBezTo>
                <a:cubicBezTo>
                  <a:pt x="-20225" y="5967258"/>
                  <a:pt x="-26748" y="5769965"/>
                  <a:pt x="0" y="5504667"/>
                </a:cubicBezTo>
                <a:cubicBezTo>
                  <a:pt x="26748" y="5239370"/>
                  <a:pt x="27097" y="5129227"/>
                  <a:pt x="0" y="4784496"/>
                </a:cubicBezTo>
                <a:cubicBezTo>
                  <a:pt x="-27097" y="4439765"/>
                  <a:pt x="1175" y="4366379"/>
                  <a:pt x="0" y="4123788"/>
                </a:cubicBezTo>
                <a:cubicBezTo>
                  <a:pt x="-1175" y="3881197"/>
                  <a:pt x="-10148" y="3684092"/>
                  <a:pt x="0" y="3403617"/>
                </a:cubicBezTo>
                <a:cubicBezTo>
                  <a:pt x="10148" y="3123142"/>
                  <a:pt x="17489" y="2870833"/>
                  <a:pt x="0" y="2623982"/>
                </a:cubicBezTo>
                <a:cubicBezTo>
                  <a:pt x="-17489" y="2377131"/>
                  <a:pt x="-1108" y="2103262"/>
                  <a:pt x="0" y="1844346"/>
                </a:cubicBezTo>
                <a:cubicBezTo>
                  <a:pt x="1108" y="1585430"/>
                  <a:pt x="22903" y="1461288"/>
                  <a:pt x="0" y="1243103"/>
                </a:cubicBezTo>
                <a:cubicBezTo>
                  <a:pt x="-22903" y="1024918"/>
                  <a:pt x="-667" y="530995"/>
                  <a:pt x="0" y="337933"/>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AE51E450-DD14-193F-A04D-FDAAA1DBCF4A}"/>
              </a:ext>
            </a:extLst>
          </p:cNvPr>
          <p:cNvPicPr>
            <a:picLocks noChangeAspect="1"/>
          </p:cNvPicPr>
          <p:nvPr/>
        </p:nvPicPr>
        <p:blipFill rotWithShape="1">
          <a:blip r:embed="rId2"/>
          <a:srcRect b="20667"/>
          <a:stretch/>
        </p:blipFill>
        <p:spPr>
          <a:xfrm>
            <a:off x="152401" y="3870960"/>
            <a:ext cx="4339471" cy="2901314"/>
          </a:xfrm>
          <a:prstGeom prst="rect">
            <a:avLst/>
          </a:prstGeom>
          <a:effectLst>
            <a:outerShdw blurRad="63500" sx="102000" sy="102000" algn="ctr" rotWithShape="0">
              <a:prstClr val="black">
                <a:alpha val="40000"/>
              </a:prstClr>
            </a:outerShdw>
          </a:effectLst>
        </p:spPr>
      </p:pic>
      <p:sp>
        <p:nvSpPr>
          <p:cNvPr id="6" name="Rounded Rectangle 32">
            <a:extLst>
              <a:ext uri="{FF2B5EF4-FFF2-40B4-BE49-F238E27FC236}">
                <a16:creationId xmlns:a16="http://schemas.microsoft.com/office/drawing/2014/main" xmlns="" id="{7804546B-3303-A7C3-0B39-7F48D1992A27}"/>
              </a:ext>
            </a:extLst>
          </p:cNvPr>
          <p:cNvSpPr>
            <a:spLocks noChangeArrowheads="1"/>
          </p:cNvSpPr>
          <p:nvPr/>
        </p:nvSpPr>
        <p:spPr bwMode="auto">
          <a:xfrm>
            <a:off x="2535082" y="1164637"/>
            <a:ext cx="9128597" cy="1913843"/>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Mở bài trực tiếp: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ngắn gọn và trực tiếp, chỉ trích dẫn một sự thật về Thắng, con cá vược của thôn Bần, </a:t>
            </a:r>
            <a:r>
              <a:rPr lang="en-US" sz="2600" dirty="0">
                <a:solidFill>
                  <a:srgbClr val="000000"/>
                </a:solidFill>
                <a:latin typeface="Tahoma" panose="020B0604030504040204" pitchFamily="34" charset="0"/>
                <a:ea typeface="Tahoma" panose="020B0604030504040204" pitchFamily="34" charset="0"/>
                <a:cs typeface="Tahoma" panose="020B0604030504040204" pitchFamily="34" charset="0"/>
              </a:rPr>
              <a:t>l</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à địch thủ bơi lội đáng gờm nhất của bọn trẻ. Điều này tạo ra một sự tập trung nhanh chóng vào nhân vật chính.</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32">
            <a:extLst>
              <a:ext uri="{FF2B5EF4-FFF2-40B4-BE49-F238E27FC236}">
                <a16:creationId xmlns:a16="http://schemas.microsoft.com/office/drawing/2014/main" xmlns="" id="{EBA1421D-A93F-674C-B84E-2DD331729595}"/>
              </a:ext>
            </a:extLst>
          </p:cNvPr>
          <p:cNvSpPr>
            <a:spLocks noChangeArrowheads="1"/>
          </p:cNvSpPr>
          <p:nvPr/>
        </p:nvSpPr>
        <p:spPr bwMode="auto">
          <a:xfrm>
            <a:off x="4772293" y="-81873"/>
            <a:ext cx="2786747" cy="742273"/>
          </a:xfrm>
          <a:prstGeom prst="roundRect">
            <a:avLst>
              <a:gd name="adj" fmla="val 16667"/>
            </a:avLst>
          </a:prstGeom>
          <a:solidFill>
            <a:schemeClr val="accent2">
              <a:lumMod val="50000"/>
            </a:schemeClr>
          </a:solidFill>
          <a:ln w="9525" algn="ctr">
            <a:solidFill>
              <a:srgbClr val="FFC000"/>
            </a:solidFill>
            <a:round/>
            <a:headEnd/>
            <a:tailEnd/>
          </a:ln>
        </p:spPr>
        <p:txBody>
          <a:bodyPr/>
          <a:lstStyle/>
          <a:p>
            <a:pPr lvl="0" algn="just">
              <a:defRPr/>
            </a:pPr>
            <a:r>
              <a:rPr lang="en-US" sz="32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Cách</a:t>
            </a:r>
            <a:r>
              <a:rPr lang="en-US" sz="3200" b="1" kern="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mở</a:t>
            </a:r>
            <a:r>
              <a:rPr lang="en-US" sz="3200" b="1" kern="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bài</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ounded Rectangle 32">
            <a:extLst>
              <a:ext uri="{FF2B5EF4-FFF2-40B4-BE49-F238E27FC236}">
                <a16:creationId xmlns:a16="http://schemas.microsoft.com/office/drawing/2014/main" xmlns="" id="{FDD95D24-F768-DDCE-323A-23B37FCBCC97}"/>
              </a:ext>
            </a:extLst>
          </p:cNvPr>
          <p:cNvSpPr>
            <a:spLocks noChangeArrowheads="1"/>
          </p:cNvSpPr>
          <p:nvPr/>
        </p:nvSpPr>
        <p:spPr bwMode="auto">
          <a:xfrm>
            <a:off x="4374043" y="3592877"/>
            <a:ext cx="7502998" cy="2757123"/>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Mở bài gián tiếp: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dài hơn và sử dụng mô tả chi tiết để tạo nên hình ảnh về vùng biển và cuộc sống của bọn trẻ. Nó cung cấp thông tin về môi trường và nền văn hóa, đồng thời giới thiệu Thắng như một nhân vật đặc biệt trong số các đứa trẻ.</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89983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9">
            <a:extLst>
              <a:ext uri="{FF2B5EF4-FFF2-40B4-BE49-F238E27FC236}">
                <a16:creationId xmlns:a16="http://schemas.microsoft.com/office/drawing/2014/main" xmlns="" id="{733B4A45-4CC4-AC0A-995E-7465B7BD323A}"/>
              </a:ext>
            </a:extLst>
          </p:cNvPr>
          <p:cNvSpPr/>
          <p:nvPr/>
        </p:nvSpPr>
        <p:spPr>
          <a:xfrm>
            <a:off x="172614" y="117883"/>
            <a:ext cx="11846773" cy="6622235"/>
          </a:xfrm>
          <a:custGeom>
            <a:avLst/>
            <a:gdLst>
              <a:gd name="connsiteX0" fmla="*/ 0 w 11846773"/>
              <a:gd name="connsiteY0" fmla="*/ 337933 h 6622235"/>
              <a:gd name="connsiteX1" fmla="*/ 337933 w 11846773"/>
              <a:gd name="connsiteY1" fmla="*/ 0 h 6622235"/>
              <a:gd name="connsiteX2" fmla="*/ 812697 w 11846773"/>
              <a:gd name="connsiteY2" fmla="*/ 0 h 6622235"/>
              <a:gd name="connsiteX3" fmla="*/ 1175751 w 11846773"/>
              <a:gd name="connsiteY3" fmla="*/ 0 h 6622235"/>
              <a:gd name="connsiteX4" fmla="*/ 1538806 w 11846773"/>
              <a:gd name="connsiteY4" fmla="*/ 0 h 6622235"/>
              <a:gd name="connsiteX5" fmla="*/ 2013569 w 11846773"/>
              <a:gd name="connsiteY5" fmla="*/ 0 h 6622235"/>
              <a:gd name="connsiteX6" fmla="*/ 2711751 w 11846773"/>
              <a:gd name="connsiteY6" fmla="*/ 0 h 6622235"/>
              <a:gd name="connsiteX7" fmla="*/ 3298223 w 11846773"/>
              <a:gd name="connsiteY7" fmla="*/ 0 h 6622235"/>
              <a:gd name="connsiteX8" fmla="*/ 3996405 w 11846773"/>
              <a:gd name="connsiteY8" fmla="*/ 0 h 6622235"/>
              <a:gd name="connsiteX9" fmla="*/ 4806296 w 11846773"/>
              <a:gd name="connsiteY9" fmla="*/ 0 h 6622235"/>
              <a:gd name="connsiteX10" fmla="*/ 5616187 w 11846773"/>
              <a:gd name="connsiteY10" fmla="*/ 0 h 6622235"/>
              <a:gd name="connsiteX11" fmla="*/ 6202659 w 11846773"/>
              <a:gd name="connsiteY11" fmla="*/ 0 h 6622235"/>
              <a:gd name="connsiteX12" fmla="*/ 7012550 w 11846773"/>
              <a:gd name="connsiteY12" fmla="*/ 0 h 6622235"/>
              <a:gd name="connsiteX13" fmla="*/ 7934150 w 11846773"/>
              <a:gd name="connsiteY13" fmla="*/ 0 h 6622235"/>
              <a:gd name="connsiteX14" fmla="*/ 8855750 w 11846773"/>
              <a:gd name="connsiteY14" fmla="*/ 0 h 6622235"/>
              <a:gd name="connsiteX15" fmla="*/ 9218804 w 11846773"/>
              <a:gd name="connsiteY15" fmla="*/ 0 h 6622235"/>
              <a:gd name="connsiteX16" fmla="*/ 9581859 w 11846773"/>
              <a:gd name="connsiteY16" fmla="*/ 0 h 6622235"/>
              <a:gd name="connsiteX17" fmla="*/ 10280040 w 11846773"/>
              <a:gd name="connsiteY17" fmla="*/ 0 h 6622235"/>
              <a:gd name="connsiteX18" fmla="*/ 10754804 w 11846773"/>
              <a:gd name="connsiteY18" fmla="*/ 0 h 6622235"/>
              <a:gd name="connsiteX19" fmla="*/ 11508840 w 11846773"/>
              <a:gd name="connsiteY19" fmla="*/ 0 h 6622235"/>
              <a:gd name="connsiteX20" fmla="*/ 11846773 w 11846773"/>
              <a:gd name="connsiteY20" fmla="*/ 337933 h 6622235"/>
              <a:gd name="connsiteX21" fmla="*/ 11846773 w 11846773"/>
              <a:gd name="connsiteY21" fmla="*/ 1058104 h 6622235"/>
              <a:gd name="connsiteX22" fmla="*/ 11846773 w 11846773"/>
              <a:gd name="connsiteY22" fmla="*/ 1599885 h 6622235"/>
              <a:gd name="connsiteX23" fmla="*/ 11846773 w 11846773"/>
              <a:gd name="connsiteY23" fmla="*/ 2201129 h 6622235"/>
              <a:gd name="connsiteX24" fmla="*/ 11846773 w 11846773"/>
              <a:gd name="connsiteY24" fmla="*/ 2861836 h 6622235"/>
              <a:gd name="connsiteX25" fmla="*/ 11846773 w 11846773"/>
              <a:gd name="connsiteY25" fmla="*/ 3403617 h 6622235"/>
              <a:gd name="connsiteX26" fmla="*/ 11846773 w 11846773"/>
              <a:gd name="connsiteY26" fmla="*/ 4004861 h 6622235"/>
              <a:gd name="connsiteX27" fmla="*/ 11846773 w 11846773"/>
              <a:gd name="connsiteY27" fmla="*/ 4487177 h 6622235"/>
              <a:gd name="connsiteX28" fmla="*/ 11846773 w 11846773"/>
              <a:gd name="connsiteY28" fmla="*/ 5088421 h 6622235"/>
              <a:gd name="connsiteX29" fmla="*/ 11846773 w 11846773"/>
              <a:gd name="connsiteY29" fmla="*/ 6284302 h 6622235"/>
              <a:gd name="connsiteX30" fmla="*/ 11508840 w 11846773"/>
              <a:gd name="connsiteY30" fmla="*/ 6622235 h 6622235"/>
              <a:gd name="connsiteX31" fmla="*/ 10698949 w 11846773"/>
              <a:gd name="connsiteY31" fmla="*/ 6622235 h 6622235"/>
              <a:gd name="connsiteX32" fmla="*/ 9777349 w 11846773"/>
              <a:gd name="connsiteY32" fmla="*/ 6622235 h 6622235"/>
              <a:gd name="connsiteX33" fmla="*/ 8855750 w 11846773"/>
              <a:gd name="connsiteY33" fmla="*/ 6622235 h 6622235"/>
              <a:gd name="connsiteX34" fmla="*/ 8269277 w 11846773"/>
              <a:gd name="connsiteY34" fmla="*/ 6622235 h 6622235"/>
              <a:gd name="connsiteX35" fmla="*/ 7347677 w 11846773"/>
              <a:gd name="connsiteY35" fmla="*/ 6622235 h 6622235"/>
              <a:gd name="connsiteX36" fmla="*/ 6761205 w 11846773"/>
              <a:gd name="connsiteY36" fmla="*/ 6622235 h 6622235"/>
              <a:gd name="connsiteX37" fmla="*/ 5951314 w 11846773"/>
              <a:gd name="connsiteY37" fmla="*/ 6622235 h 6622235"/>
              <a:gd name="connsiteX38" fmla="*/ 5253132 w 11846773"/>
              <a:gd name="connsiteY38" fmla="*/ 6622235 h 6622235"/>
              <a:gd name="connsiteX39" fmla="*/ 4890078 w 11846773"/>
              <a:gd name="connsiteY39" fmla="*/ 6622235 h 6622235"/>
              <a:gd name="connsiteX40" fmla="*/ 4527023 w 11846773"/>
              <a:gd name="connsiteY40" fmla="*/ 6622235 h 6622235"/>
              <a:gd name="connsiteX41" fmla="*/ 3828841 w 11846773"/>
              <a:gd name="connsiteY41" fmla="*/ 6622235 h 6622235"/>
              <a:gd name="connsiteX42" fmla="*/ 3130660 w 11846773"/>
              <a:gd name="connsiteY42" fmla="*/ 6622235 h 6622235"/>
              <a:gd name="connsiteX43" fmla="*/ 2767605 w 11846773"/>
              <a:gd name="connsiteY43" fmla="*/ 6622235 h 6622235"/>
              <a:gd name="connsiteX44" fmla="*/ 2181133 w 11846773"/>
              <a:gd name="connsiteY44" fmla="*/ 6622235 h 6622235"/>
              <a:gd name="connsiteX45" fmla="*/ 1594660 w 11846773"/>
              <a:gd name="connsiteY45" fmla="*/ 6622235 h 6622235"/>
              <a:gd name="connsiteX46" fmla="*/ 1119896 w 11846773"/>
              <a:gd name="connsiteY46" fmla="*/ 6622235 h 6622235"/>
              <a:gd name="connsiteX47" fmla="*/ 337933 w 11846773"/>
              <a:gd name="connsiteY47" fmla="*/ 6622235 h 6622235"/>
              <a:gd name="connsiteX48" fmla="*/ 0 w 11846773"/>
              <a:gd name="connsiteY48" fmla="*/ 6284302 h 6622235"/>
              <a:gd name="connsiteX49" fmla="*/ 0 w 11846773"/>
              <a:gd name="connsiteY49" fmla="*/ 5623594 h 6622235"/>
              <a:gd name="connsiteX50" fmla="*/ 0 w 11846773"/>
              <a:gd name="connsiteY50" fmla="*/ 4962887 h 6622235"/>
              <a:gd name="connsiteX51" fmla="*/ 0 w 11846773"/>
              <a:gd name="connsiteY51" fmla="*/ 4242715 h 6622235"/>
              <a:gd name="connsiteX52" fmla="*/ 0 w 11846773"/>
              <a:gd name="connsiteY52" fmla="*/ 3641471 h 6622235"/>
              <a:gd name="connsiteX53" fmla="*/ 0 w 11846773"/>
              <a:gd name="connsiteY53" fmla="*/ 2861836 h 6622235"/>
              <a:gd name="connsiteX54" fmla="*/ 0 w 11846773"/>
              <a:gd name="connsiteY54" fmla="*/ 2082201 h 6622235"/>
              <a:gd name="connsiteX55" fmla="*/ 0 w 11846773"/>
              <a:gd name="connsiteY55" fmla="*/ 1421494 h 6622235"/>
              <a:gd name="connsiteX56" fmla="*/ 0 w 11846773"/>
              <a:gd name="connsiteY56" fmla="*/ 939177 h 6622235"/>
              <a:gd name="connsiteX57" fmla="*/ 0 w 11846773"/>
              <a:gd name="connsiteY57" fmla="*/ 337933 h 662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846773" h="6622235" fill="none" extrusionOk="0">
                <a:moveTo>
                  <a:pt x="0" y="337933"/>
                </a:moveTo>
                <a:cubicBezTo>
                  <a:pt x="44852" y="141791"/>
                  <a:pt x="154812" y="8845"/>
                  <a:pt x="337933" y="0"/>
                </a:cubicBezTo>
                <a:cubicBezTo>
                  <a:pt x="506326" y="3087"/>
                  <a:pt x="577091" y="13596"/>
                  <a:pt x="812697" y="0"/>
                </a:cubicBezTo>
                <a:cubicBezTo>
                  <a:pt x="1048303" y="-13596"/>
                  <a:pt x="1044082" y="-6243"/>
                  <a:pt x="1175751" y="0"/>
                </a:cubicBezTo>
                <a:cubicBezTo>
                  <a:pt x="1307420" y="6243"/>
                  <a:pt x="1371504" y="-10892"/>
                  <a:pt x="1538806" y="0"/>
                </a:cubicBezTo>
                <a:cubicBezTo>
                  <a:pt x="1706109" y="10892"/>
                  <a:pt x="1828891" y="16674"/>
                  <a:pt x="2013569" y="0"/>
                </a:cubicBezTo>
                <a:cubicBezTo>
                  <a:pt x="2198247" y="-16674"/>
                  <a:pt x="2457535" y="-22920"/>
                  <a:pt x="2711751" y="0"/>
                </a:cubicBezTo>
                <a:cubicBezTo>
                  <a:pt x="2965967" y="22920"/>
                  <a:pt x="3090601" y="-11715"/>
                  <a:pt x="3298223" y="0"/>
                </a:cubicBezTo>
                <a:cubicBezTo>
                  <a:pt x="3505845" y="11715"/>
                  <a:pt x="3765191" y="-30658"/>
                  <a:pt x="3996405" y="0"/>
                </a:cubicBezTo>
                <a:cubicBezTo>
                  <a:pt x="4227619" y="30658"/>
                  <a:pt x="4611847" y="-10881"/>
                  <a:pt x="4806296" y="0"/>
                </a:cubicBezTo>
                <a:cubicBezTo>
                  <a:pt x="5000745" y="10881"/>
                  <a:pt x="5220927" y="-13481"/>
                  <a:pt x="5616187" y="0"/>
                </a:cubicBezTo>
                <a:cubicBezTo>
                  <a:pt x="6011447" y="13481"/>
                  <a:pt x="5981696" y="-24973"/>
                  <a:pt x="6202659" y="0"/>
                </a:cubicBezTo>
                <a:cubicBezTo>
                  <a:pt x="6423622" y="24973"/>
                  <a:pt x="6648299" y="13457"/>
                  <a:pt x="7012550" y="0"/>
                </a:cubicBezTo>
                <a:cubicBezTo>
                  <a:pt x="7376801" y="-13457"/>
                  <a:pt x="7590717" y="32772"/>
                  <a:pt x="7934150" y="0"/>
                </a:cubicBezTo>
                <a:cubicBezTo>
                  <a:pt x="8277583" y="-32772"/>
                  <a:pt x="8482108" y="26709"/>
                  <a:pt x="8855750" y="0"/>
                </a:cubicBezTo>
                <a:cubicBezTo>
                  <a:pt x="9229392" y="-26709"/>
                  <a:pt x="9063091" y="17614"/>
                  <a:pt x="9218804" y="0"/>
                </a:cubicBezTo>
                <a:cubicBezTo>
                  <a:pt x="9374517" y="-17614"/>
                  <a:pt x="9425082" y="-1898"/>
                  <a:pt x="9581859" y="0"/>
                </a:cubicBezTo>
                <a:cubicBezTo>
                  <a:pt x="9738637" y="1898"/>
                  <a:pt x="10054017" y="-15130"/>
                  <a:pt x="10280040" y="0"/>
                </a:cubicBezTo>
                <a:cubicBezTo>
                  <a:pt x="10506063" y="15130"/>
                  <a:pt x="10584581" y="-9353"/>
                  <a:pt x="10754804" y="0"/>
                </a:cubicBezTo>
                <a:cubicBezTo>
                  <a:pt x="10925027" y="9353"/>
                  <a:pt x="11205671" y="-31692"/>
                  <a:pt x="11508840" y="0"/>
                </a:cubicBezTo>
                <a:cubicBezTo>
                  <a:pt x="11700227" y="-23089"/>
                  <a:pt x="11854655" y="147578"/>
                  <a:pt x="11846773" y="337933"/>
                </a:cubicBezTo>
                <a:cubicBezTo>
                  <a:pt x="11812804" y="659770"/>
                  <a:pt x="11882137" y="704181"/>
                  <a:pt x="11846773" y="1058104"/>
                </a:cubicBezTo>
                <a:cubicBezTo>
                  <a:pt x="11811409" y="1412027"/>
                  <a:pt x="11861789" y="1367755"/>
                  <a:pt x="11846773" y="1599885"/>
                </a:cubicBezTo>
                <a:cubicBezTo>
                  <a:pt x="11831757" y="1832015"/>
                  <a:pt x="11840081" y="1908449"/>
                  <a:pt x="11846773" y="2201129"/>
                </a:cubicBezTo>
                <a:cubicBezTo>
                  <a:pt x="11853465" y="2493809"/>
                  <a:pt x="11821023" y="2628285"/>
                  <a:pt x="11846773" y="2861836"/>
                </a:cubicBezTo>
                <a:cubicBezTo>
                  <a:pt x="11872523" y="3095387"/>
                  <a:pt x="11857375" y="3156691"/>
                  <a:pt x="11846773" y="3403617"/>
                </a:cubicBezTo>
                <a:cubicBezTo>
                  <a:pt x="11836171" y="3650543"/>
                  <a:pt x="11874775" y="3792236"/>
                  <a:pt x="11846773" y="4004861"/>
                </a:cubicBezTo>
                <a:cubicBezTo>
                  <a:pt x="11818771" y="4217486"/>
                  <a:pt x="11860234" y="4376741"/>
                  <a:pt x="11846773" y="4487177"/>
                </a:cubicBezTo>
                <a:cubicBezTo>
                  <a:pt x="11833312" y="4597613"/>
                  <a:pt x="11816994" y="4936670"/>
                  <a:pt x="11846773" y="5088421"/>
                </a:cubicBezTo>
                <a:cubicBezTo>
                  <a:pt x="11876552" y="5240172"/>
                  <a:pt x="11802785" y="6029165"/>
                  <a:pt x="11846773" y="6284302"/>
                </a:cubicBezTo>
                <a:cubicBezTo>
                  <a:pt x="11886255" y="6469938"/>
                  <a:pt x="11661166" y="6634644"/>
                  <a:pt x="11508840" y="6622235"/>
                </a:cubicBezTo>
                <a:cubicBezTo>
                  <a:pt x="11166104" y="6629164"/>
                  <a:pt x="10954723" y="6660679"/>
                  <a:pt x="10698949" y="6622235"/>
                </a:cubicBezTo>
                <a:cubicBezTo>
                  <a:pt x="10443175" y="6583791"/>
                  <a:pt x="10148237" y="6660801"/>
                  <a:pt x="9777349" y="6622235"/>
                </a:cubicBezTo>
                <a:cubicBezTo>
                  <a:pt x="9406461" y="6583669"/>
                  <a:pt x="9060260" y="6656839"/>
                  <a:pt x="8855750" y="6622235"/>
                </a:cubicBezTo>
                <a:cubicBezTo>
                  <a:pt x="8651240" y="6587631"/>
                  <a:pt x="8482522" y="6646734"/>
                  <a:pt x="8269277" y="6622235"/>
                </a:cubicBezTo>
                <a:cubicBezTo>
                  <a:pt x="8056032" y="6597736"/>
                  <a:pt x="7732389" y="6609170"/>
                  <a:pt x="7347677" y="6622235"/>
                </a:cubicBezTo>
                <a:cubicBezTo>
                  <a:pt x="6962965" y="6635300"/>
                  <a:pt x="6958006" y="6645506"/>
                  <a:pt x="6761205" y="6622235"/>
                </a:cubicBezTo>
                <a:cubicBezTo>
                  <a:pt x="6564404" y="6598964"/>
                  <a:pt x="6355011" y="6610406"/>
                  <a:pt x="5951314" y="6622235"/>
                </a:cubicBezTo>
                <a:cubicBezTo>
                  <a:pt x="5547617" y="6634064"/>
                  <a:pt x="5561414" y="6606364"/>
                  <a:pt x="5253132" y="6622235"/>
                </a:cubicBezTo>
                <a:cubicBezTo>
                  <a:pt x="4944850" y="6638106"/>
                  <a:pt x="5011833" y="6620270"/>
                  <a:pt x="4890078" y="6622235"/>
                </a:cubicBezTo>
                <a:cubicBezTo>
                  <a:pt x="4768323" y="6624200"/>
                  <a:pt x="4607576" y="6609957"/>
                  <a:pt x="4527023" y="6622235"/>
                </a:cubicBezTo>
                <a:cubicBezTo>
                  <a:pt x="4446471" y="6634513"/>
                  <a:pt x="4087206" y="6592920"/>
                  <a:pt x="3828841" y="6622235"/>
                </a:cubicBezTo>
                <a:cubicBezTo>
                  <a:pt x="3570476" y="6651550"/>
                  <a:pt x="3407929" y="6599220"/>
                  <a:pt x="3130660" y="6622235"/>
                </a:cubicBezTo>
                <a:cubicBezTo>
                  <a:pt x="2853391" y="6645250"/>
                  <a:pt x="2897768" y="6634447"/>
                  <a:pt x="2767605" y="6622235"/>
                </a:cubicBezTo>
                <a:cubicBezTo>
                  <a:pt x="2637443" y="6610023"/>
                  <a:pt x="2381541" y="6627046"/>
                  <a:pt x="2181133" y="6622235"/>
                </a:cubicBezTo>
                <a:cubicBezTo>
                  <a:pt x="1980725" y="6617424"/>
                  <a:pt x="1832246" y="6638324"/>
                  <a:pt x="1594660" y="6622235"/>
                </a:cubicBezTo>
                <a:cubicBezTo>
                  <a:pt x="1357074" y="6606146"/>
                  <a:pt x="1235746" y="6602703"/>
                  <a:pt x="1119896" y="6622235"/>
                </a:cubicBezTo>
                <a:cubicBezTo>
                  <a:pt x="1004046" y="6641767"/>
                  <a:pt x="677003" y="6648518"/>
                  <a:pt x="337933" y="6622235"/>
                </a:cubicBezTo>
                <a:cubicBezTo>
                  <a:pt x="135853" y="6641621"/>
                  <a:pt x="12357" y="6484586"/>
                  <a:pt x="0" y="6284302"/>
                </a:cubicBezTo>
                <a:cubicBezTo>
                  <a:pt x="27971" y="6066317"/>
                  <a:pt x="-18528" y="5953864"/>
                  <a:pt x="0" y="5623594"/>
                </a:cubicBezTo>
                <a:cubicBezTo>
                  <a:pt x="18528" y="5293324"/>
                  <a:pt x="-9488" y="5112852"/>
                  <a:pt x="0" y="4962887"/>
                </a:cubicBezTo>
                <a:cubicBezTo>
                  <a:pt x="9488" y="4812922"/>
                  <a:pt x="-11863" y="4478048"/>
                  <a:pt x="0" y="4242715"/>
                </a:cubicBezTo>
                <a:cubicBezTo>
                  <a:pt x="11863" y="4007382"/>
                  <a:pt x="20615" y="3912344"/>
                  <a:pt x="0" y="3641471"/>
                </a:cubicBezTo>
                <a:cubicBezTo>
                  <a:pt x="-20615" y="3370598"/>
                  <a:pt x="32560" y="3232352"/>
                  <a:pt x="0" y="2861836"/>
                </a:cubicBezTo>
                <a:cubicBezTo>
                  <a:pt x="-32560" y="2491321"/>
                  <a:pt x="-36338" y="2356787"/>
                  <a:pt x="0" y="2082201"/>
                </a:cubicBezTo>
                <a:cubicBezTo>
                  <a:pt x="36338" y="1807615"/>
                  <a:pt x="16739" y="1555203"/>
                  <a:pt x="0" y="1421494"/>
                </a:cubicBezTo>
                <a:cubicBezTo>
                  <a:pt x="-16739" y="1287785"/>
                  <a:pt x="-10775" y="1099065"/>
                  <a:pt x="0" y="939177"/>
                </a:cubicBezTo>
                <a:cubicBezTo>
                  <a:pt x="10775" y="779289"/>
                  <a:pt x="-7603" y="489251"/>
                  <a:pt x="0" y="337933"/>
                </a:cubicBezTo>
                <a:close/>
              </a:path>
              <a:path w="11846773" h="6622235" stroke="0" extrusionOk="0">
                <a:moveTo>
                  <a:pt x="0" y="337933"/>
                </a:moveTo>
                <a:cubicBezTo>
                  <a:pt x="-17149" y="187320"/>
                  <a:pt x="178256" y="6835"/>
                  <a:pt x="337933" y="0"/>
                </a:cubicBezTo>
                <a:cubicBezTo>
                  <a:pt x="518141" y="20571"/>
                  <a:pt x="578668" y="17835"/>
                  <a:pt x="812697" y="0"/>
                </a:cubicBezTo>
                <a:cubicBezTo>
                  <a:pt x="1046726" y="-17835"/>
                  <a:pt x="1240695" y="-9989"/>
                  <a:pt x="1399169" y="0"/>
                </a:cubicBezTo>
                <a:cubicBezTo>
                  <a:pt x="1557643" y="9989"/>
                  <a:pt x="2084468" y="32048"/>
                  <a:pt x="2320769" y="0"/>
                </a:cubicBezTo>
                <a:cubicBezTo>
                  <a:pt x="2557070" y="-32048"/>
                  <a:pt x="2798554" y="30037"/>
                  <a:pt x="3130660" y="0"/>
                </a:cubicBezTo>
                <a:cubicBezTo>
                  <a:pt x="3462766" y="-30037"/>
                  <a:pt x="3822976" y="3056"/>
                  <a:pt x="4052260" y="0"/>
                </a:cubicBezTo>
                <a:cubicBezTo>
                  <a:pt x="4281544" y="-3056"/>
                  <a:pt x="4383177" y="5884"/>
                  <a:pt x="4527023" y="0"/>
                </a:cubicBezTo>
                <a:cubicBezTo>
                  <a:pt x="4670869" y="-5884"/>
                  <a:pt x="4990055" y="14283"/>
                  <a:pt x="5113496" y="0"/>
                </a:cubicBezTo>
                <a:cubicBezTo>
                  <a:pt x="5236937" y="-14283"/>
                  <a:pt x="5703114" y="-21270"/>
                  <a:pt x="5923387" y="0"/>
                </a:cubicBezTo>
                <a:cubicBezTo>
                  <a:pt x="6143660" y="21270"/>
                  <a:pt x="6185168" y="16182"/>
                  <a:pt x="6286441" y="0"/>
                </a:cubicBezTo>
                <a:cubicBezTo>
                  <a:pt x="6387714" y="-16182"/>
                  <a:pt x="6578817" y="-1648"/>
                  <a:pt x="6761205" y="0"/>
                </a:cubicBezTo>
                <a:cubicBezTo>
                  <a:pt x="6943593" y="1648"/>
                  <a:pt x="7259860" y="-25033"/>
                  <a:pt x="7682804" y="0"/>
                </a:cubicBezTo>
                <a:cubicBezTo>
                  <a:pt x="8105748" y="25033"/>
                  <a:pt x="7971891" y="-2549"/>
                  <a:pt x="8045859" y="0"/>
                </a:cubicBezTo>
                <a:cubicBezTo>
                  <a:pt x="8119827" y="2549"/>
                  <a:pt x="8412876" y="-31424"/>
                  <a:pt x="8744041" y="0"/>
                </a:cubicBezTo>
                <a:cubicBezTo>
                  <a:pt x="9075206" y="31424"/>
                  <a:pt x="8989487" y="-20102"/>
                  <a:pt x="9218804" y="0"/>
                </a:cubicBezTo>
                <a:cubicBezTo>
                  <a:pt x="9448121" y="20102"/>
                  <a:pt x="9831850" y="-35430"/>
                  <a:pt x="10028695" y="0"/>
                </a:cubicBezTo>
                <a:cubicBezTo>
                  <a:pt x="10225540" y="35430"/>
                  <a:pt x="10995637" y="-8456"/>
                  <a:pt x="11508840" y="0"/>
                </a:cubicBezTo>
                <a:cubicBezTo>
                  <a:pt x="11694819" y="24055"/>
                  <a:pt x="11852166" y="175753"/>
                  <a:pt x="11846773" y="337933"/>
                </a:cubicBezTo>
                <a:cubicBezTo>
                  <a:pt x="11855670" y="613390"/>
                  <a:pt x="11827818" y="856696"/>
                  <a:pt x="11846773" y="1058104"/>
                </a:cubicBezTo>
                <a:cubicBezTo>
                  <a:pt x="11865728" y="1259512"/>
                  <a:pt x="11843755" y="1401866"/>
                  <a:pt x="11846773" y="1659348"/>
                </a:cubicBezTo>
                <a:cubicBezTo>
                  <a:pt x="11849791" y="1916830"/>
                  <a:pt x="11830100" y="2039004"/>
                  <a:pt x="11846773" y="2201129"/>
                </a:cubicBezTo>
                <a:cubicBezTo>
                  <a:pt x="11863446" y="2363254"/>
                  <a:pt x="11824656" y="2576132"/>
                  <a:pt x="11846773" y="2742909"/>
                </a:cubicBezTo>
                <a:cubicBezTo>
                  <a:pt x="11868890" y="2909686"/>
                  <a:pt x="11849914" y="3040524"/>
                  <a:pt x="11846773" y="3284689"/>
                </a:cubicBezTo>
                <a:cubicBezTo>
                  <a:pt x="11843632" y="3528854"/>
                  <a:pt x="11828328" y="3685727"/>
                  <a:pt x="11846773" y="3885933"/>
                </a:cubicBezTo>
                <a:cubicBezTo>
                  <a:pt x="11865218" y="4086139"/>
                  <a:pt x="11856104" y="4223968"/>
                  <a:pt x="11846773" y="4487177"/>
                </a:cubicBezTo>
                <a:cubicBezTo>
                  <a:pt x="11837442" y="4750386"/>
                  <a:pt x="11840371" y="4929778"/>
                  <a:pt x="11846773" y="5088421"/>
                </a:cubicBezTo>
                <a:cubicBezTo>
                  <a:pt x="11853175" y="5247064"/>
                  <a:pt x="11815900" y="5693193"/>
                  <a:pt x="11846773" y="6284302"/>
                </a:cubicBezTo>
                <a:cubicBezTo>
                  <a:pt x="11849139" y="6505500"/>
                  <a:pt x="11714602" y="6598841"/>
                  <a:pt x="11508840" y="6622235"/>
                </a:cubicBezTo>
                <a:cubicBezTo>
                  <a:pt x="11388489" y="6623518"/>
                  <a:pt x="11315877" y="6610965"/>
                  <a:pt x="11145786" y="6622235"/>
                </a:cubicBezTo>
                <a:cubicBezTo>
                  <a:pt x="10975695" y="6633505"/>
                  <a:pt x="10566644" y="6582200"/>
                  <a:pt x="10224186" y="6622235"/>
                </a:cubicBezTo>
                <a:cubicBezTo>
                  <a:pt x="9881728" y="6662270"/>
                  <a:pt x="9954067" y="6614868"/>
                  <a:pt x="9861131" y="6622235"/>
                </a:cubicBezTo>
                <a:cubicBezTo>
                  <a:pt x="9768195" y="6629602"/>
                  <a:pt x="9219422" y="6657433"/>
                  <a:pt x="9051240" y="6622235"/>
                </a:cubicBezTo>
                <a:cubicBezTo>
                  <a:pt x="8883058" y="6587037"/>
                  <a:pt x="8558029" y="6598848"/>
                  <a:pt x="8241350" y="6622235"/>
                </a:cubicBezTo>
                <a:cubicBezTo>
                  <a:pt x="7924671" y="6645623"/>
                  <a:pt x="7777401" y="6582810"/>
                  <a:pt x="7431459" y="6622235"/>
                </a:cubicBezTo>
                <a:cubicBezTo>
                  <a:pt x="7085517" y="6661660"/>
                  <a:pt x="7083894" y="6646454"/>
                  <a:pt x="6844986" y="6622235"/>
                </a:cubicBezTo>
                <a:cubicBezTo>
                  <a:pt x="6606078" y="6598016"/>
                  <a:pt x="6412757" y="6596190"/>
                  <a:pt x="6146805" y="6622235"/>
                </a:cubicBezTo>
                <a:cubicBezTo>
                  <a:pt x="5880853" y="6648280"/>
                  <a:pt x="5926612" y="6615220"/>
                  <a:pt x="5783750" y="6622235"/>
                </a:cubicBezTo>
                <a:cubicBezTo>
                  <a:pt x="5640889" y="6629250"/>
                  <a:pt x="5495939" y="6631241"/>
                  <a:pt x="5420696" y="6622235"/>
                </a:cubicBezTo>
                <a:cubicBezTo>
                  <a:pt x="5345453" y="6613229"/>
                  <a:pt x="4737283" y="6588433"/>
                  <a:pt x="4499096" y="6622235"/>
                </a:cubicBezTo>
                <a:cubicBezTo>
                  <a:pt x="4260909" y="6656037"/>
                  <a:pt x="4097636" y="6623153"/>
                  <a:pt x="3912623" y="6622235"/>
                </a:cubicBezTo>
                <a:cubicBezTo>
                  <a:pt x="3727610" y="6621317"/>
                  <a:pt x="3372570" y="6600007"/>
                  <a:pt x="2991023" y="6622235"/>
                </a:cubicBezTo>
                <a:cubicBezTo>
                  <a:pt x="2609476" y="6644463"/>
                  <a:pt x="2447651" y="6612409"/>
                  <a:pt x="2069424" y="6622235"/>
                </a:cubicBezTo>
                <a:cubicBezTo>
                  <a:pt x="1691197" y="6632061"/>
                  <a:pt x="1636450" y="6615939"/>
                  <a:pt x="1371242" y="6622235"/>
                </a:cubicBezTo>
                <a:cubicBezTo>
                  <a:pt x="1106034" y="6628531"/>
                  <a:pt x="626483" y="6585773"/>
                  <a:pt x="337933" y="6622235"/>
                </a:cubicBezTo>
                <a:cubicBezTo>
                  <a:pt x="117875" y="6615706"/>
                  <a:pt x="-16801" y="6500415"/>
                  <a:pt x="0" y="6284302"/>
                </a:cubicBezTo>
                <a:cubicBezTo>
                  <a:pt x="-20225" y="5967258"/>
                  <a:pt x="-26748" y="5769965"/>
                  <a:pt x="0" y="5504667"/>
                </a:cubicBezTo>
                <a:cubicBezTo>
                  <a:pt x="26748" y="5239370"/>
                  <a:pt x="27097" y="5129227"/>
                  <a:pt x="0" y="4784496"/>
                </a:cubicBezTo>
                <a:cubicBezTo>
                  <a:pt x="-27097" y="4439765"/>
                  <a:pt x="1175" y="4366379"/>
                  <a:pt x="0" y="4123788"/>
                </a:cubicBezTo>
                <a:cubicBezTo>
                  <a:pt x="-1175" y="3881197"/>
                  <a:pt x="-10148" y="3684092"/>
                  <a:pt x="0" y="3403617"/>
                </a:cubicBezTo>
                <a:cubicBezTo>
                  <a:pt x="10148" y="3123142"/>
                  <a:pt x="17489" y="2870833"/>
                  <a:pt x="0" y="2623982"/>
                </a:cubicBezTo>
                <a:cubicBezTo>
                  <a:pt x="-17489" y="2377131"/>
                  <a:pt x="-1108" y="2103262"/>
                  <a:pt x="0" y="1844346"/>
                </a:cubicBezTo>
                <a:cubicBezTo>
                  <a:pt x="1108" y="1585430"/>
                  <a:pt x="22903" y="1461288"/>
                  <a:pt x="0" y="1243103"/>
                </a:cubicBezTo>
                <a:cubicBezTo>
                  <a:pt x="-22903" y="1024918"/>
                  <a:pt x="-667" y="530995"/>
                  <a:pt x="0" y="337933"/>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AE51E450-DD14-193F-A04D-FDAAA1DBCF4A}"/>
              </a:ext>
            </a:extLst>
          </p:cNvPr>
          <p:cNvPicPr>
            <a:picLocks noChangeAspect="1"/>
          </p:cNvPicPr>
          <p:nvPr/>
        </p:nvPicPr>
        <p:blipFill rotWithShape="1">
          <a:blip r:embed="rId2"/>
          <a:srcRect b="20667"/>
          <a:stretch/>
        </p:blipFill>
        <p:spPr>
          <a:xfrm>
            <a:off x="152401" y="3870960"/>
            <a:ext cx="4339471" cy="2901314"/>
          </a:xfrm>
          <a:prstGeom prst="rect">
            <a:avLst/>
          </a:prstGeom>
          <a:effectLst>
            <a:outerShdw blurRad="63500" sx="102000" sy="102000" algn="ctr" rotWithShape="0">
              <a:prstClr val="black">
                <a:alpha val="40000"/>
              </a:prstClr>
            </a:outerShdw>
          </a:effectLst>
        </p:spPr>
      </p:pic>
      <p:sp>
        <p:nvSpPr>
          <p:cNvPr id="6" name="Rounded Rectangle 32">
            <a:extLst>
              <a:ext uri="{FF2B5EF4-FFF2-40B4-BE49-F238E27FC236}">
                <a16:creationId xmlns:a16="http://schemas.microsoft.com/office/drawing/2014/main" xmlns="" id="{7804546B-3303-A7C3-0B39-7F48D1992A27}"/>
              </a:ext>
            </a:extLst>
          </p:cNvPr>
          <p:cNvSpPr>
            <a:spLocks noChangeArrowheads="1"/>
          </p:cNvSpPr>
          <p:nvPr/>
        </p:nvSpPr>
        <p:spPr bwMode="auto">
          <a:xfrm>
            <a:off x="2535082" y="1164637"/>
            <a:ext cx="9128597" cy="1913843"/>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Kết bài không mở rộng: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ngắn gọn và trực tiếp, chỉ mô tả cảnh bọn trẻ đứng trên bờ nhìn Thắng lặn và cảm thấy ghen tị và ngưỡng mộ. Kết bài này không mở rộng thêm ý kiến hay suy nghĩ của người viết.</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32">
            <a:extLst>
              <a:ext uri="{FF2B5EF4-FFF2-40B4-BE49-F238E27FC236}">
                <a16:creationId xmlns:a16="http://schemas.microsoft.com/office/drawing/2014/main" xmlns="" id="{EBA1421D-A93F-674C-B84E-2DD331729595}"/>
              </a:ext>
            </a:extLst>
          </p:cNvPr>
          <p:cNvSpPr>
            <a:spLocks noChangeArrowheads="1"/>
          </p:cNvSpPr>
          <p:nvPr/>
        </p:nvSpPr>
        <p:spPr bwMode="auto">
          <a:xfrm>
            <a:off x="4772293" y="-81873"/>
            <a:ext cx="2786747" cy="742273"/>
          </a:xfrm>
          <a:prstGeom prst="roundRect">
            <a:avLst>
              <a:gd name="adj" fmla="val 16667"/>
            </a:avLst>
          </a:prstGeom>
          <a:solidFill>
            <a:schemeClr val="accent2">
              <a:lumMod val="50000"/>
            </a:schemeClr>
          </a:solidFill>
          <a:ln w="9525" algn="ctr">
            <a:solidFill>
              <a:srgbClr val="FFC000"/>
            </a:solidFill>
            <a:round/>
            <a:headEnd/>
            <a:tailEnd/>
          </a:ln>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bài</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ounded Rectangle 32">
            <a:extLst>
              <a:ext uri="{FF2B5EF4-FFF2-40B4-BE49-F238E27FC236}">
                <a16:creationId xmlns:a16="http://schemas.microsoft.com/office/drawing/2014/main" xmlns="" id="{FDD95D24-F768-DDCE-323A-23B37FCBCC97}"/>
              </a:ext>
            </a:extLst>
          </p:cNvPr>
          <p:cNvSpPr>
            <a:spLocks noChangeArrowheads="1"/>
          </p:cNvSpPr>
          <p:nvPr/>
        </p:nvSpPr>
        <p:spPr bwMode="auto">
          <a:xfrm>
            <a:off x="4374043" y="3535681"/>
            <a:ext cx="7502998" cy="3139440"/>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Kết bài mở rộng: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dài hơn và bao gồm suy nghĩ và cảm xúc cá nhân của người viết. Nó bày tỏ sự thán phục của người viết đối với Thắng và đặt câu hỏi liệu các bạn khác có cảm nhận tương tự hay không. Kết bài này mở rộng chủ đề và tạo ra một sự liên kết giữa nhân vật và người viết.</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76962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xmlns=""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xmlns="" id="{E1656A65-E1BC-5DDC-EB32-A300CF20A286}"/>
              </a:ext>
            </a:extLst>
          </p:cNvPr>
          <p:cNvSpPr/>
          <p:nvPr/>
        </p:nvSpPr>
        <p:spPr>
          <a:xfrm>
            <a:off x="1082567" y="124755"/>
            <a:ext cx="10611594" cy="1272143"/>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lIns="162560" tIns="81280" rIns="162560" bIns="8128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mn-ea"/>
                <a:cs typeface="Calibri" panose="020F0502020204030204" pitchFamily="34" charset="0"/>
              </a:rPr>
              <a:t>Viết mở bài gián tiếp và kết bài mở rộng cho bài Chú bé vùng biển theo cách của em.</a:t>
            </a:r>
            <a:endParaRPr kumimoji="0" lang="en-US"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微软雅黑"/>
              <a:cs typeface="Calibri" panose="020F0502020204030204" pitchFamily="34" charset="0"/>
            </a:endParaRPr>
          </a:p>
        </p:txBody>
      </p:sp>
      <p:grpSp>
        <p:nvGrpSpPr>
          <p:cNvPr id="4" name="Group 3">
            <a:extLst>
              <a:ext uri="{FF2B5EF4-FFF2-40B4-BE49-F238E27FC236}">
                <a16:creationId xmlns:a16="http://schemas.microsoft.com/office/drawing/2014/main" xmlns="" id="{F411F411-DE98-1D0C-A475-306EFCC2A052}"/>
              </a:ext>
            </a:extLst>
          </p:cNvPr>
          <p:cNvGrpSpPr/>
          <p:nvPr/>
        </p:nvGrpSpPr>
        <p:grpSpPr>
          <a:xfrm>
            <a:off x="187595" y="141888"/>
            <a:ext cx="761648" cy="731520"/>
            <a:chOff x="330322" y="169810"/>
            <a:chExt cx="761648" cy="731520"/>
          </a:xfrm>
        </p:grpSpPr>
        <p:sp>
          <p:nvSpPr>
            <p:cNvPr id="5" name="Google Shape;418;p36">
              <a:extLst>
                <a:ext uri="{FF2B5EF4-FFF2-40B4-BE49-F238E27FC236}">
                  <a16:creationId xmlns:a16="http://schemas.microsoft.com/office/drawing/2014/main" xmlns="" id="{B2ACE474-2BBC-2FB4-1EBC-84834380AB73}"/>
                </a:ext>
              </a:extLst>
            </p:cNvPr>
            <p:cNvSpPr/>
            <p:nvPr/>
          </p:nvSpPr>
          <p:spPr>
            <a:xfrm>
              <a:off x="330322" y="169810"/>
              <a:ext cx="726460" cy="731520"/>
            </a:xfrm>
            <a:prstGeom prst="ellipse">
              <a:avLst/>
            </a:prstGeom>
            <a:solidFill>
              <a:schemeClr val="bg1">
                <a:lumMod val="95000"/>
              </a:schemeClr>
            </a:solidFill>
            <a:ln>
              <a:noFill/>
            </a:ln>
          </p:spPr>
          <p:txBody>
            <a:bodyPr spcFirstLastPara="1" wrap="square" lIns="121705" tIns="121705" rIns="121705" bIns="12170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endParaRPr>
            </a:p>
          </p:txBody>
        </p:sp>
        <p:sp>
          <p:nvSpPr>
            <p:cNvPr id="6" name="Google Shape;423;p36">
              <a:extLst>
                <a:ext uri="{FF2B5EF4-FFF2-40B4-BE49-F238E27FC236}">
                  <a16:creationId xmlns:a16="http://schemas.microsoft.com/office/drawing/2014/main" xmlns="" id="{8063DB10-2F67-4EC1-F29B-3ABF4BAD3A1D}"/>
                </a:ext>
              </a:extLst>
            </p:cNvPr>
            <p:cNvSpPr txBox="1">
              <a:spLocks/>
            </p:cNvSpPr>
            <p:nvPr/>
          </p:nvSpPr>
          <p:spPr>
            <a:xfrm>
              <a:off x="360451" y="29852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 sz="5400" b="1" i="0" u="none" strike="noStrike" kern="1200" cap="none" spc="0" normalizeH="0" baseline="0" noProof="0" dirty="0">
                  <a:ln>
                    <a:noFill/>
                  </a:ln>
                  <a:solidFill>
                    <a:srgbClr val="FF0000"/>
                  </a:solidFill>
                  <a:effectLst/>
                  <a:uLnTx/>
                  <a:uFillTx/>
                  <a:latin typeface="Arial Rounded MT Bold" pitchFamily="34" charset="0"/>
                  <a:ea typeface="Arial-Rounded" pitchFamily="34" charset="0"/>
                  <a:cs typeface="Arial-Rounded" pitchFamily="34" charset="0"/>
                  <a:sym typeface="Arial"/>
                </a:rPr>
                <a:t>2</a:t>
              </a:r>
            </a:p>
          </p:txBody>
        </p:sp>
      </p:grpSp>
      <p:sp>
        <p:nvSpPr>
          <p:cNvPr id="7" name="Rounded Rectangle 32">
            <a:extLst>
              <a:ext uri="{FF2B5EF4-FFF2-40B4-BE49-F238E27FC236}">
                <a16:creationId xmlns:a16="http://schemas.microsoft.com/office/drawing/2014/main" xmlns="" id="{2D059936-2BC1-0094-7ACE-E3FE2AB19AE8}"/>
              </a:ext>
            </a:extLst>
          </p:cNvPr>
          <p:cNvSpPr>
            <a:spLocks noChangeArrowheads="1"/>
          </p:cNvSpPr>
          <p:nvPr/>
        </p:nvSpPr>
        <p:spPr bwMode="auto">
          <a:xfrm>
            <a:off x="1143162" y="1814877"/>
            <a:ext cx="10286838" cy="3539443"/>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800" b="1" dirty="0">
                <a:solidFill>
                  <a:srgbClr val="000000"/>
                </a:solidFill>
                <a:latin typeface="Tahoma" panose="020B0604030504040204" pitchFamily="34" charset="0"/>
                <a:ea typeface="Tahoma" panose="020B0604030504040204" pitchFamily="34" charset="0"/>
                <a:cs typeface="Tahoma" panose="020B0604030504040204" pitchFamily="34" charset="0"/>
              </a:rPr>
              <a:t>- Mở bài gián tiếp: </a:t>
            </a:r>
          </a:p>
          <a:p>
            <a:pPr lvl="0" algn="just" defTabSz="1219020"/>
            <a:r>
              <a:rPr lang="vi-VN" sz="2800" dirty="0">
                <a:solidFill>
                  <a:srgbClr val="000000"/>
                </a:solidFill>
                <a:latin typeface="Tahoma" panose="020B0604030504040204" pitchFamily="34" charset="0"/>
                <a:ea typeface="Tahoma" panose="020B0604030504040204" pitchFamily="34" charset="0"/>
                <a:cs typeface="Tahoma" panose="020B0604030504040204" pitchFamily="34" charset="0"/>
              </a:rPr>
              <a:t>Cuộc sống mưu sinh trên biển luôn là thứ mà chúng ta tò mò. Mọi người được sinh ra và lớn lên giữa một vùng biển đẹp, làn sóng xanh, tiếp xúc với ánh nắng vàng từ thuở bé. Điểm đặc biệt ở con người nơi đây là từ trẻ con, ai cũng biết bơi lội nhưng có lẽ chỉ có Thắng mới được mọi người vinh danh là con cá vược của thôn Bần.</a:t>
            </a:r>
          </a:p>
        </p:txBody>
      </p:sp>
      <p:sp>
        <p:nvSpPr>
          <p:cNvPr id="9" name="Oval 8"/>
          <p:cNvSpPr/>
          <p:nvPr/>
        </p:nvSpPr>
        <p:spPr>
          <a:xfrm>
            <a:off x="-2123768" y="-653596"/>
            <a:ext cx="2031804" cy="2364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323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xmlns=""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32">
            <a:extLst>
              <a:ext uri="{FF2B5EF4-FFF2-40B4-BE49-F238E27FC236}">
                <a16:creationId xmlns:a16="http://schemas.microsoft.com/office/drawing/2014/main" xmlns="" id="{2D059936-2BC1-0094-7ACE-E3FE2AB19AE8}"/>
              </a:ext>
            </a:extLst>
          </p:cNvPr>
          <p:cNvSpPr>
            <a:spLocks noChangeArrowheads="1"/>
          </p:cNvSpPr>
          <p:nvPr/>
        </p:nvSpPr>
        <p:spPr bwMode="auto">
          <a:xfrm>
            <a:off x="1143162" y="1391921"/>
            <a:ext cx="10500198" cy="3962400"/>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3600" b="1" dirty="0">
                <a:solidFill>
                  <a:srgbClr val="000000"/>
                </a:solidFill>
                <a:latin typeface="Tahoma" panose="020B0604030504040204" pitchFamily="34" charset="0"/>
                <a:ea typeface="Tahoma" panose="020B0604030504040204" pitchFamily="34" charset="0"/>
                <a:cs typeface="Tahoma" panose="020B0604030504040204" pitchFamily="34" charset="0"/>
              </a:rPr>
              <a:t>- Kết bài mở rộng:</a:t>
            </a:r>
          </a:p>
          <a:p>
            <a:pPr lvl="0" algn="just" defTabSz="1219020"/>
            <a:r>
              <a:rPr lang="vi-VN" sz="3600" dirty="0">
                <a:solidFill>
                  <a:srgbClr val="000000"/>
                </a:solidFill>
                <a:latin typeface="Tahoma" panose="020B0604030504040204" pitchFamily="34" charset="0"/>
                <a:ea typeface="Tahoma" panose="020B0604030504040204" pitchFamily="34" charset="0"/>
                <a:cs typeface="Tahoma" panose="020B0604030504040204" pitchFamily="34" charset="0"/>
              </a:rPr>
              <a:t>Những đứa trẻ chúng tôi luôn cảm thấy thán phục trước tài năng của Thắng. Chắc hẳn cậu ấy phải yêu thiên nhiên, yêu cái mặn mòi của biển cả lắm mới có thể có tinh thần rèn luyện để trở thành một người bơi lội giỏi giang như vậy.</a:t>
            </a:r>
          </a:p>
        </p:txBody>
      </p:sp>
      <p:sp>
        <p:nvSpPr>
          <p:cNvPr id="5" name="Oval 4"/>
          <p:cNvSpPr/>
          <p:nvPr/>
        </p:nvSpPr>
        <p:spPr>
          <a:xfrm>
            <a:off x="-2123768" y="-653596"/>
            <a:ext cx="2031804" cy="23644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726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642</Words>
  <Application>Microsoft Office PowerPoint</Application>
  <PresentationFormat>Widescreen</PresentationFormat>
  <Paragraphs>30</Paragraphs>
  <Slides>14</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14</vt:i4>
      </vt:variant>
    </vt:vector>
  </HeadingPairs>
  <TitlesOfParts>
    <vt:vector size="27" baseType="lpstr">
      <vt:lpstr>微软雅黑</vt:lpstr>
      <vt:lpstr>Arial</vt:lpstr>
      <vt:lpstr>Arial Rounded MT Bold</vt:lpstr>
      <vt:lpstr>Arial-Rounded</vt:lpstr>
      <vt:lpstr>Calibri</vt:lpstr>
      <vt:lpstr>Calibri Light</vt:lpstr>
      <vt:lpstr>Cambria</vt:lpstr>
      <vt:lpstr>Tahoma</vt:lpstr>
      <vt:lpstr>Times New Roman</vt:lpstr>
      <vt:lpstr>UTM Avo</vt:lpstr>
      <vt:lpstr>字魂156号-萌趣苏打饼</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15</cp:revision>
  <dcterms:created xsi:type="dcterms:W3CDTF">2024-10-22T01:05:09Z</dcterms:created>
  <dcterms:modified xsi:type="dcterms:W3CDTF">2025-01-24T10:39:46Z</dcterms:modified>
</cp:coreProperties>
</file>