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>
        <p:scale>
          <a:sx n="33" d="100"/>
          <a:sy n="33" d="100"/>
        </p:scale>
        <p:origin x="1188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DD09E-8A39-4ADE-B97A-E8836F1C90BF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09B0E-079F-4380-9D04-07A40E1EE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6E735-72D1-457B-9B51-C5CB7F0CF09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0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E1A-0C2A-4331-BBBD-DB18A5A622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80221-47FC-48DB-8385-9D64D0CA1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15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E1A-0C2A-4331-BBBD-DB18A5A622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80221-47FC-48DB-8385-9D64D0CA1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89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E1A-0C2A-4331-BBBD-DB18A5A622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80221-47FC-48DB-8385-9D64D0CA1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1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E1A-0C2A-4331-BBBD-DB18A5A622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80221-47FC-48DB-8385-9D64D0CA1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1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E1A-0C2A-4331-BBBD-DB18A5A622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80221-47FC-48DB-8385-9D64D0CA1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5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E1A-0C2A-4331-BBBD-DB18A5A622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80221-47FC-48DB-8385-9D64D0CA1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1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E1A-0C2A-4331-BBBD-DB18A5A622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80221-47FC-48DB-8385-9D64D0CA1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7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E1A-0C2A-4331-BBBD-DB18A5A622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80221-47FC-48DB-8385-9D64D0CA1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2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E1A-0C2A-4331-BBBD-DB18A5A622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80221-47FC-48DB-8385-9D64D0CA1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E1A-0C2A-4331-BBBD-DB18A5A622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80221-47FC-48DB-8385-9D64D0CA1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20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E1A-0C2A-4331-BBBD-DB18A5A622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80221-47FC-48DB-8385-9D64D0CA1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8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F7E1A-0C2A-4331-BBBD-DB18A5A622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80221-47FC-48DB-8385-9D64D0CA1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9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" y="-12793"/>
            <a:ext cx="1182193" cy="1182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200" y="3073400"/>
            <a:ext cx="15623370" cy="4247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" y="431492"/>
            <a:ext cx="10823370" cy="355630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2755601" y="-12794"/>
            <a:ext cx="2336800" cy="29208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" name="Rectangle 3"/>
          <p:cNvSpPr/>
          <p:nvPr/>
        </p:nvSpPr>
        <p:spPr>
          <a:xfrm>
            <a:off x="457200" y="7295248"/>
            <a:ext cx="8788400" cy="2305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433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 rot="217243">
            <a:off x="405445" y="892023"/>
            <a:ext cx="11222919" cy="5670535"/>
            <a:chOff x="5599004" y="6108546"/>
            <a:chExt cx="6764681" cy="2324530"/>
          </a:xfrm>
        </p:grpSpPr>
        <p:grpSp>
          <p:nvGrpSpPr>
            <p:cNvPr id="36" name="Group 35"/>
            <p:cNvGrpSpPr/>
            <p:nvPr/>
          </p:nvGrpSpPr>
          <p:grpSpPr>
            <a:xfrm>
              <a:off x="5599004" y="6108546"/>
              <a:ext cx="6764681" cy="2313562"/>
              <a:chOff x="5599004" y="6108546"/>
              <a:chExt cx="6764681" cy="2313562"/>
            </a:xfrm>
          </p:grpSpPr>
          <p:sp>
            <p:nvSpPr>
              <p:cNvPr id="38" name="Rectangle 37"/>
              <p:cNvSpPr/>
              <p:nvPr/>
            </p:nvSpPr>
            <p:spPr>
              <a:xfrm rot="21387626">
                <a:off x="5599004" y="6108546"/>
                <a:ext cx="6764681" cy="2313562"/>
              </a:xfrm>
              <a:prstGeom prst="rect">
                <a:avLst/>
              </a:prstGeom>
              <a:solidFill>
                <a:srgbClr val="CC777A"/>
              </a:solidFill>
              <a:ln>
                <a:solidFill>
                  <a:srgbClr val="DBB693"/>
                </a:solidFill>
              </a:ln>
              <a:effectLst>
                <a:glow rad="63500">
                  <a:srgbClr val="66443F">
                    <a:alpha val="40000"/>
                  </a:srgbClr>
                </a:glow>
                <a:outerShdw blurRad="152400" dist="139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21387626">
                <a:off x="5754483" y="6227781"/>
                <a:ext cx="6491521" cy="2124809"/>
              </a:xfrm>
              <a:prstGeom prst="rect">
                <a:avLst/>
              </a:prstGeom>
              <a:solidFill>
                <a:srgbClr val="F2E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</p:grpSp>
        <p:sp>
          <p:nvSpPr>
            <p:cNvPr id="37" name="Rectangle 36"/>
            <p:cNvSpPr/>
            <p:nvPr/>
          </p:nvSpPr>
          <p:spPr>
            <a:xfrm rot="21335377">
              <a:off x="6251170" y="6288475"/>
              <a:ext cx="5334047" cy="239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KẾ HOẠCH ĐÓN TẾT CÙNG GIA ĐÌNH</a:t>
              </a:r>
            </a:p>
          </p:txBody>
        </p:sp>
        <p:sp>
          <p:nvSpPr>
            <p:cNvPr id="40" name="Rectangle 39"/>
            <p:cNvSpPr/>
            <p:nvPr/>
          </p:nvSpPr>
          <p:spPr>
            <a:xfrm rot="21382757">
              <a:off x="5834400" y="6545035"/>
              <a:ext cx="6353542" cy="1888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1019" indent="-381019" algn="just">
                <a:buFontTx/>
                <a:buChar char="-"/>
              </a:pP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Người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lập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kế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hoạch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Trần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Lan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Hương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–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Lớp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5D</a:t>
              </a:r>
            </a:p>
            <a:p>
              <a:pPr marL="381019" indent="-381019" algn="just">
                <a:buFontTx/>
                <a:buChar char="-"/>
              </a:pP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Thời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gian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thực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hiện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Từ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27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đến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30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endPara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  <a:p>
              <a:pPr marL="381019" indent="-381019" algn="just">
                <a:buFontTx/>
                <a:buChar char="-"/>
              </a:pP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Công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việc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cụ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thể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+ 27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Dọn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dẹp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,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vệ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sinh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nhà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cửa</a:t>
              </a:r>
              <a:endPara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  <a:p>
              <a:pPr lvl="0" algn="just"/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					 +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Sáng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28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Cùng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mẹ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đi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chợ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sắm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endPara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  <a:p>
              <a:pPr marL="3107422" algn="just"/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+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Chiều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và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tối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28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Cùng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cả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nhà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gói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 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và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luộc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bánh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chưng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. </a:t>
              </a:r>
            </a:p>
            <a:p>
              <a:pPr lvl="0" algn="just"/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					 + 29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Trang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hoàng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nhà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cửa</a:t>
              </a:r>
              <a:endPara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  <a:p>
              <a:pPr marL="3167750" algn="just"/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+ 30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Phụ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giúp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mẹ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làm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cơm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cúng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Tất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niên</a:t>
              </a:r>
              <a:endPara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  <a:p>
              <a:pPr lvl="0" algn="just"/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-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Chuẩn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933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bị</a:t>
              </a:r>
              <a:r>
                <a:rPr lang="en-US" sz="2933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:….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77" y="-82677"/>
            <a:ext cx="10185267" cy="107298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755601" y="-12794"/>
            <a:ext cx="2336800" cy="29208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0" name="Rectangle 9"/>
          <p:cNvSpPr/>
          <p:nvPr/>
        </p:nvSpPr>
        <p:spPr>
          <a:xfrm>
            <a:off x="457200" y="7295248"/>
            <a:ext cx="8788400" cy="2305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4137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04270" y="332320"/>
            <a:ext cx="6199740" cy="6720585"/>
          </a:xfrm>
          <a:custGeom>
            <a:avLst/>
            <a:gdLst/>
            <a:ahLst/>
            <a:cxnLst/>
            <a:rect l="l" t="t" r="r" b="b"/>
            <a:pathLst>
              <a:path w="9299610" h="10080878">
                <a:moveTo>
                  <a:pt x="0" y="0"/>
                </a:moveTo>
                <a:lnTo>
                  <a:pt x="9299610" y="0"/>
                </a:lnTo>
                <a:lnTo>
                  <a:pt x="9299610" y="10080878"/>
                </a:lnTo>
                <a:lnTo>
                  <a:pt x="0" y="10080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0" y="939800"/>
            <a:ext cx="6059949" cy="482032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755601" y="-12794"/>
            <a:ext cx="2336800" cy="29208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" name="Rectangle 4"/>
          <p:cNvSpPr/>
          <p:nvPr/>
        </p:nvSpPr>
        <p:spPr>
          <a:xfrm>
            <a:off x="457200" y="7295248"/>
            <a:ext cx="8788400" cy="2305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9086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35333" y="2225040"/>
            <a:ext cx="5566223" cy="4631006"/>
          </a:xfrm>
          <a:custGeom>
            <a:avLst/>
            <a:gdLst/>
            <a:ahLst/>
            <a:cxnLst/>
            <a:rect l="l" t="t" r="r" b="b"/>
            <a:pathLst>
              <a:path w="10398791" h="9384909">
                <a:moveTo>
                  <a:pt x="0" y="0"/>
                </a:moveTo>
                <a:lnTo>
                  <a:pt x="10398791" y="0"/>
                </a:lnTo>
                <a:lnTo>
                  <a:pt x="10398791" y="9384909"/>
                </a:lnTo>
                <a:lnTo>
                  <a:pt x="0" y="93849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 rot="281759">
            <a:off x="5498259" y="927760"/>
            <a:ext cx="6085697" cy="4262267"/>
            <a:chOff x="5867400" y="6134100"/>
            <a:chExt cx="6324600" cy="2286000"/>
          </a:xfrm>
        </p:grpSpPr>
        <p:grpSp>
          <p:nvGrpSpPr>
            <p:cNvPr id="6" name="Group 5"/>
            <p:cNvGrpSpPr/>
            <p:nvPr/>
          </p:nvGrpSpPr>
          <p:grpSpPr>
            <a:xfrm>
              <a:off x="5867400" y="6134100"/>
              <a:ext cx="6324600" cy="2286000"/>
              <a:chOff x="5867400" y="6134100"/>
              <a:chExt cx="6324600" cy="2286000"/>
            </a:xfrm>
          </p:grpSpPr>
          <p:sp>
            <p:nvSpPr>
              <p:cNvPr id="8" name="Rectangle 7"/>
              <p:cNvSpPr/>
              <p:nvPr/>
            </p:nvSpPr>
            <p:spPr>
              <a:xfrm rot="21387626">
                <a:off x="5867400" y="6134100"/>
                <a:ext cx="6324600" cy="2286000"/>
              </a:xfrm>
              <a:prstGeom prst="rect">
                <a:avLst/>
              </a:prstGeom>
              <a:solidFill>
                <a:srgbClr val="CC777A"/>
              </a:solidFill>
              <a:ln>
                <a:solidFill>
                  <a:srgbClr val="DBB693"/>
                </a:solidFill>
              </a:ln>
              <a:effectLst>
                <a:glow rad="63500">
                  <a:srgbClr val="66443F">
                    <a:alpha val="40000"/>
                  </a:srgbClr>
                </a:glow>
                <a:outerShdw blurRad="152400" dist="139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9" name="Rectangle 8"/>
              <p:cNvSpPr/>
              <p:nvPr/>
            </p:nvSpPr>
            <p:spPr>
              <a:xfrm rot="21387626">
                <a:off x="6019168" y="6241307"/>
                <a:ext cx="6028443" cy="2017301"/>
              </a:xfrm>
              <a:prstGeom prst="rect">
                <a:avLst/>
              </a:prstGeom>
              <a:solidFill>
                <a:srgbClr val="F2E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sp>
          <p:nvSpPr>
            <p:cNvPr id="7" name="Rectangle 6"/>
            <p:cNvSpPr/>
            <p:nvPr/>
          </p:nvSpPr>
          <p:spPr>
            <a:xfrm rot="21335377">
              <a:off x="6380613" y="6473642"/>
              <a:ext cx="5334047" cy="1832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– Trao đổi với người thân về kế hoạch đón Tết cùng gia đình và hoàn thiện bản kế hoạch.</a:t>
              </a:r>
            </a:p>
            <a:p>
              <a:pPr lvl="0" algn="just"/>
              <a:r>
                <a:rPr lang="vi-VN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‒ Cùng gia đình thực hiện hoạt động chuẩn bị đón Tết theo kế hoạch đã xây dựng.</a:t>
              </a:r>
            </a:p>
            <a:p>
              <a:pPr lvl="0" algn="just"/>
              <a:r>
                <a:rPr lang="vi-VN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‒ Trao đổi với người thân về trang phục gia đình mình sẽ mặc trong dịp Tết.</a:t>
              </a:r>
              <a:endPara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-2755601" y="-12794"/>
            <a:ext cx="2336800" cy="29208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1" name="Rectangle 10"/>
          <p:cNvSpPr/>
          <p:nvPr/>
        </p:nvSpPr>
        <p:spPr>
          <a:xfrm>
            <a:off x="457200" y="7295248"/>
            <a:ext cx="8788400" cy="2305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1933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04270" y="332320"/>
            <a:ext cx="6199740" cy="6720585"/>
          </a:xfrm>
          <a:custGeom>
            <a:avLst/>
            <a:gdLst/>
            <a:ahLst/>
            <a:cxnLst/>
            <a:rect l="l" t="t" r="r" b="b"/>
            <a:pathLst>
              <a:path w="9299610" h="10080878">
                <a:moveTo>
                  <a:pt x="0" y="0"/>
                </a:moveTo>
                <a:lnTo>
                  <a:pt x="9299610" y="0"/>
                </a:lnTo>
                <a:lnTo>
                  <a:pt x="9299610" y="10080878"/>
                </a:lnTo>
                <a:lnTo>
                  <a:pt x="0" y="10080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470" y="990600"/>
            <a:ext cx="6043692" cy="482032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755601" y="-12794"/>
            <a:ext cx="2336800" cy="29208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" name="Rectangle 4"/>
          <p:cNvSpPr/>
          <p:nvPr/>
        </p:nvSpPr>
        <p:spPr>
          <a:xfrm>
            <a:off x="457200" y="7295248"/>
            <a:ext cx="8788400" cy="2305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3761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04270" y="332320"/>
            <a:ext cx="6199740" cy="6720585"/>
          </a:xfrm>
          <a:custGeom>
            <a:avLst/>
            <a:gdLst/>
            <a:ahLst/>
            <a:cxnLst/>
            <a:rect l="l" t="t" r="r" b="b"/>
            <a:pathLst>
              <a:path w="9299610" h="10080878">
                <a:moveTo>
                  <a:pt x="0" y="0"/>
                </a:moveTo>
                <a:lnTo>
                  <a:pt x="9299610" y="0"/>
                </a:lnTo>
                <a:lnTo>
                  <a:pt x="9299610" y="10080878"/>
                </a:lnTo>
                <a:lnTo>
                  <a:pt x="0" y="10080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041400"/>
            <a:ext cx="6043692" cy="482032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755601" y="-12794"/>
            <a:ext cx="2336800" cy="29208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" name="Rectangle 4"/>
          <p:cNvSpPr/>
          <p:nvPr/>
        </p:nvSpPr>
        <p:spPr>
          <a:xfrm>
            <a:off x="457200" y="7295248"/>
            <a:ext cx="8788400" cy="2305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8172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" y="3784600"/>
            <a:ext cx="4419600" cy="3045526"/>
          </a:xfrm>
          <a:custGeom>
            <a:avLst/>
            <a:gdLst/>
            <a:ahLst/>
            <a:cxnLst/>
            <a:rect l="l" t="t" r="r" b="b"/>
            <a:pathLst>
              <a:path w="8388573" h="5778075">
                <a:moveTo>
                  <a:pt x="0" y="0"/>
                </a:moveTo>
                <a:lnTo>
                  <a:pt x="8388574" y="0"/>
                </a:lnTo>
                <a:lnTo>
                  <a:pt x="8388574" y="5778075"/>
                </a:lnTo>
                <a:lnTo>
                  <a:pt x="0" y="5778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14"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AA62FC0-72FA-DDF6-AF47-B734CB68DA30}"/>
              </a:ext>
            </a:extLst>
          </p:cNvPr>
          <p:cNvSpPr txBox="1"/>
          <p:nvPr/>
        </p:nvSpPr>
        <p:spPr>
          <a:xfrm>
            <a:off x="440976" y="1574779"/>
            <a:ext cx="11124006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 algn="just">
              <a:buFontTx/>
              <a:buChar char="-"/>
            </a:pP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Kể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về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khoảng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thời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gian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vui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vẻ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đầm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ấm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gia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đình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  <a:p>
            <a:pPr marL="304815" indent="-304815" algn="just">
              <a:buFontTx/>
              <a:buChar char="-"/>
            </a:pP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Thảo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luận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về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điều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tạo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nên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không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khí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vui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vẻ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đầm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ấm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trong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gia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đình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95321" y="2510872"/>
            <a:ext cx="99738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667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Gợi</a:t>
            </a:r>
            <a:r>
              <a:rPr lang="en-US" sz="2667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ý:</a:t>
            </a:r>
          </a:p>
        </p:txBody>
      </p:sp>
      <p:grpSp>
        <p:nvGrpSpPr>
          <p:cNvPr id="18" name="Group 17"/>
          <p:cNvGrpSpPr/>
          <p:nvPr/>
        </p:nvGrpSpPr>
        <p:grpSpPr>
          <a:xfrm rot="327423">
            <a:off x="4619871" y="4917681"/>
            <a:ext cx="3860800" cy="1219200"/>
            <a:chOff x="5867400" y="6134100"/>
            <a:chExt cx="6324600" cy="2286000"/>
          </a:xfrm>
        </p:grpSpPr>
        <p:grpSp>
          <p:nvGrpSpPr>
            <p:cNvPr id="16" name="Group 15"/>
            <p:cNvGrpSpPr/>
            <p:nvPr/>
          </p:nvGrpSpPr>
          <p:grpSpPr>
            <a:xfrm>
              <a:off x="5867400" y="6134100"/>
              <a:ext cx="6324600" cy="2286000"/>
              <a:chOff x="5867400" y="6134100"/>
              <a:chExt cx="6324600" cy="2286000"/>
            </a:xfrm>
          </p:grpSpPr>
          <p:sp>
            <p:nvSpPr>
              <p:cNvPr id="14" name="Rectangle 13"/>
              <p:cNvSpPr/>
              <p:nvPr/>
            </p:nvSpPr>
            <p:spPr>
              <a:xfrm rot="21387626">
                <a:off x="5867400" y="6134100"/>
                <a:ext cx="6324600" cy="2286000"/>
              </a:xfrm>
              <a:prstGeom prst="rect">
                <a:avLst/>
              </a:prstGeom>
              <a:solidFill>
                <a:srgbClr val="DBB693"/>
              </a:solidFill>
              <a:ln>
                <a:solidFill>
                  <a:srgbClr val="DBB693"/>
                </a:solidFill>
              </a:ln>
              <a:effectLst>
                <a:glow rad="63500">
                  <a:srgbClr val="66443F">
                    <a:alpha val="40000"/>
                  </a:srgbClr>
                </a:glow>
                <a:outerShdw blurRad="152400" dist="139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21387626">
                <a:off x="6019168" y="6241307"/>
                <a:ext cx="6028443" cy="2017301"/>
              </a:xfrm>
              <a:prstGeom prst="rect">
                <a:avLst/>
              </a:prstGeom>
              <a:solidFill>
                <a:srgbClr val="F9E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 rot="21335377">
              <a:off x="6238240" y="6393833"/>
              <a:ext cx="5582921" cy="1712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Những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hoạt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động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cùng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nhau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thực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hiện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rot="281759">
            <a:off x="3596021" y="3200515"/>
            <a:ext cx="3839091" cy="1168168"/>
            <a:chOff x="5867400" y="6134100"/>
            <a:chExt cx="6324600" cy="2286000"/>
          </a:xfrm>
        </p:grpSpPr>
        <p:grpSp>
          <p:nvGrpSpPr>
            <p:cNvPr id="20" name="Group 19"/>
            <p:cNvGrpSpPr/>
            <p:nvPr/>
          </p:nvGrpSpPr>
          <p:grpSpPr>
            <a:xfrm>
              <a:off x="5867400" y="6134100"/>
              <a:ext cx="6324600" cy="2286000"/>
              <a:chOff x="5867400" y="6134100"/>
              <a:chExt cx="6324600" cy="2286000"/>
            </a:xfrm>
          </p:grpSpPr>
          <p:sp>
            <p:nvSpPr>
              <p:cNvPr id="22" name="Rectangle 21"/>
              <p:cNvSpPr/>
              <p:nvPr/>
            </p:nvSpPr>
            <p:spPr>
              <a:xfrm rot="21387626">
                <a:off x="5867400" y="6134100"/>
                <a:ext cx="6324600" cy="2286000"/>
              </a:xfrm>
              <a:prstGeom prst="rect">
                <a:avLst/>
              </a:prstGeom>
              <a:solidFill>
                <a:srgbClr val="DBB693"/>
              </a:solidFill>
              <a:ln>
                <a:solidFill>
                  <a:srgbClr val="DBB693"/>
                </a:solidFill>
              </a:ln>
              <a:effectLst>
                <a:glow rad="63500">
                  <a:srgbClr val="66443F">
                    <a:alpha val="40000"/>
                  </a:srgbClr>
                </a:glow>
                <a:outerShdw blurRad="152400" dist="139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21387626">
                <a:off x="6019168" y="6241307"/>
                <a:ext cx="6028443" cy="2017301"/>
              </a:xfrm>
              <a:prstGeom prst="rect">
                <a:avLst/>
              </a:prstGeom>
              <a:solidFill>
                <a:srgbClr val="F9E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 rot="21335377">
              <a:off x="6384758" y="6411350"/>
              <a:ext cx="5334047" cy="16261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Những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lời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nói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cử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chỉ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hoạt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động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yêu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thương</a:t>
              </a:r>
              <a:endPara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 rot="161145">
            <a:off x="7880014" y="3129139"/>
            <a:ext cx="3644469" cy="1271920"/>
            <a:chOff x="5867400" y="6134100"/>
            <a:chExt cx="6324600" cy="2286000"/>
          </a:xfrm>
        </p:grpSpPr>
        <p:grpSp>
          <p:nvGrpSpPr>
            <p:cNvPr id="25" name="Group 24"/>
            <p:cNvGrpSpPr/>
            <p:nvPr/>
          </p:nvGrpSpPr>
          <p:grpSpPr>
            <a:xfrm>
              <a:off x="5867400" y="6134100"/>
              <a:ext cx="6324600" cy="2286000"/>
              <a:chOff x="5867400" y="6134100"/>
              <a:chExt cx="6324600" cy="2286000"/>
            </a:xfrm>
          </p:grpSpPr>
          <p:sp>
            <p:nvSpPr>
              <p:cNvPr id="27" name="Rectangle 26"/>
              <p:cNvSpPr/>
              <p:nvPr/>
            </p:nvSpPr>
            <p:spPr>
              <a:xfrm rot="21387626">
                <a:off x="5867400" y="6134100"/>
                <a:ext cx="6324600" cy="2286000"/>
              </a:xfrm>
              <a:prstGeom prst="rect">
                <a:avLst/>
              </a:prstGeom>
              <a:solidFill>
                <a:srgbClr val="DBB693"/>
              </a:solidFill>
              <a:ln>
                <a:solidFill>
                  <a:srgbClr val="DBB693"/>
                </a:solidFill>
              </a:ln>
              <a:effectLst>
                <a:glow rad="63500">
                  <a:srgbClr val="66443F">
                    <a:alpha val="40000"/>
                  </a:srgbClr>
                </a:glow>
                <a:outerShdw blurRad="152400" dist="139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21387626">
                <a:off x="6019168" y="6241307"/>
                <a:ext cx="6028443" cy="2017301"/>
              </a:xfrm>
              <a:prstGeom prst="rect">
                <a:avLst/>
              </a:prstGeom>
              <a:solidFill>
                <a:srgbClr val="F9E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 rot="21335377">
              <a:off x="6238209" y="6504822"/>
              <a:ext cx="5605150" cy="1493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Những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câu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chuyện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vui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vẻ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hài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hước</a:t>
              </a:r>
              <a:endPara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 rot="327423">
            <a:off x="8839917" y="4903271"/>
            <a:ext cx="2251578" cy="1219200"/>
            <a:chOff x="5867400" y="6134100"/>
            <a:chExt cx="6324600" cy="2286000"/>
          </a:xfrm>
        </p:grpSpPr>
        <p:grpSp>
          <p:nvGrpSpPr>
            <p:cNvPr id="30" name="Group 29"/>
            <p:cNvGrpSpPr/>
            <p:nvPr/>
          </p:nvGrpSpPr>
          <p:grpSpPr>
            <a:xfrm>
              <a:off x="5867400" y="6134100"/>
              <a:ext cx="6324600" cy="2286000"/>
              <a:chOff x="5867400" y="6134100"/>
              <a:chExt cx="6324600" cy="2286000"/>
            </a:xfrm>
          </p:grpSpPr>
          <p:sp>
            <p:nvSpPr>
              <p:cNvPr id="32" name="Rectangle 31"/>
              <p:cNvSpPr/>
              <p:nvPr/>
            </p:nvSpPr>
            <p:spPr>
              <a:xfrm rot="21387626">
                <a:off x="5867400" y="6134100"/>
                <a:ext cx="6324600" cy="2286000"/>
              </a:xfrm>
              <a:prstGeom prst="rect">
                <a:avLst/>
              </a:prstGeom>
              <a:solidFill>
                <a:srgbClr val="DBB693"/>
              </a:solidFill>
              <a:ln>
                <a:solidFill>
                  <a:srgbClr val="DBB693"/>
                </a:solidFill>
              </a:ln>
              <a:effectLst>
                <a:glow rad="63500">
                  <a:srgbClr val="66443F">
                    <a:alpha val="40000"/>
                  </a:srgbClr>
                </a:glow>
                <a:outerShdw blurRad="152400" dist="139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21387626">
                <a:off x="6019168" y="6241307"/>
                <a:ext cx="6028443" cy="2017301"/>
              </a:xfrm>
              <a:prstGeom prst="rect">
                <a:avLst/>
              </a:prstGeom>
              <a:solidFill>
                <a:srgbClr val="F9E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 rot="21335377">
              <a:off x="8179161" y="6779092"/>
              <a:ext cx="1693445" cy="942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…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75" y="5693"/>
            <a:ext cx="11534632" cy="1780186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-2755601" y="-12794"/>
            <a:ext cx="2336800" cy="29208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5" name="Rectangle 34"/>
          <p:cNvSpPr/>
          <p:nvPr/>
        </p:nvSpPr>
        <p:spPr>
          <a:xfrm>
            <a:off x="457200" y="7295248"/>
            <a:ext cx="8788400" cy="2305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687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99" y="116571"/>
            <a:ext cx="11507769" cy="26621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755601" y="-12794"/>
            <a:ext cx="2336800" cy="29208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" name="Rectangle 4"/>
          <p:cNvSpPr/>
          <p:nvPr/>
        </p:nvSpPr>
        <p:spPr>
          <a:xfrm>
            <a:off x="457200" y="7295248"/>
            <a:ext cx="8788400" cy="2305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845" y="2209801"/>
            <a:ext cx="5486875" cy="416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8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355600" y="1041401"/>
            <a:ext cx="8382000" cy="5416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933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933" dirty="0">
                <a:latin typeface="Cambria" panose="02040503050406030204" pitchFamily="18" charset="0"/>
                <a:ea typeface="Cambria" panose="02040503050406030204" pitchFamily="18" charset="0"/>
              </a:rPr>
              <a:t>Những lời nói, cử chỉ, hành động yêu thương, quan tâm, chăm sóc, động viên, an ủi, hỗ trợ nhau.</a:t>
            </a:r>
            <a:r>
              <a:rPr lang="en-GB" sz="293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GB" sz="2933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933" dirty="0">
                <a:latin typeface="Cambria" panose="02040503050406030204" pitchFamily="18" charset="0"/>
                <a:ea typeface="Cambria" panose="02040503050406030204" pitchFamily="18" charset="0"/>
              </a:rPr>
              <a:t>Những câu chuyện vui vẻ, hài hước. </a:t>
            </a:r>
            <a:endParaRPr lang="en-GB" sz="2933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2933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933" dirty="0">
                <a:latin typeface="Cambria" panose="02040503050406030204" pitchFamily="18" charset="0"/>
                <a:ea typeface="Cambria" panose="02040503050406030204" pitchFamily="18" charset="0"/>
              </a:rPr>
              <a:t>Những món quà tự làm đầy ắp tình yêu thương. </a:t>
            </a:r>
            <a:endParaRPr lang="en-GB" sz="2933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2933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933" dirty="0">
                <a:latin typeface="Cambria" panose="02040503050406030204" pitchFamily="18" charset="0"/>
                <a:ea typeface="Cambria" panose="02040503050406030204" pitchFamily="18" charset="0"/>
              </a:rPr>
              <a:t>Những thông tin vui về kết quả học tập, lao động của các thành viên trong gia đình. </a:t>
            </a:r>
            <a:endParaRPr lang="en-GB" sz="2933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2933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933" dirty="0">
                <a:latin typeface="Cambria" panose="02040503050406030204" pitchFamily="18" charset="0"/>
                <a:ea typeface="Cambria" panose="02040503050406030204" pitchFamily="18" charset="0"/>
              </a:rPr>
              <a:t> Những hoạt động cùng nhau thực hiện: cùng ngồi xem ti vi; cùng trò chuyện, ôn lại những kỉ niệm của gia đình; cùng chuẩn bị bữa ăn, dọn dẹp nhà cửa; cùng chuẩn bị đón Tết; cùng đi chúc Tết, cùng đi du lịch, đi dã ngoại, xem biểu diễn nghệ thuật, xem thi đấu thể thao;…</a:t>
            </a:r>
            <a:endParaRPr lang="en-US" sz="2933" dirty="0">
              <a:solidFill>
                <a:srgbClr val="B4334E"/>
              </a:solidFill>
              <a:latin typeface="Cambria" panose="02040503050406030204" pitchFamily="18" charset="0"/>
              <a:ea typeface="Cambria" panose="02040503050406030204" pitchFamily="18" charset="0"/>
              <a:cs typeface="Pangolin"/>
              <a:sym typeface="Pangoli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99200" y="-27940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200" dirty="0"/>
          </a:p>
        </p:txBody>
      </p:sp>
      <p:sp>
        <p:nvSpPr>
          <p:cNvPr id="5" name="Freeform 3"/>
          <p:cNvSpPr/>
          <p:nvPr/>
        </p:nvSpPr>
        <p:spPr>
          <a:xfrm>
            <a:off x="8559800" y="1054100"/>
            <a:ext cx="3606800" cy="5733851"/>
          </a:xfrm>
          <a:custGeom>
            <a:avLst/>
            <a:gdLst/>
            <a:ahLst/>
            <a:cxnLst/>
            <a:rect l="l" t="t" r="r" b="b"/>
            <a:pathLst>
              <a:path w="10815190" h="10477215">
                <a:moveTo>
                  <a:pt x="0" y="0"/>
                </a:moveTo>
                <a:lnTo>
                  <a:pt x="10815190" y="0"/>
                </a:lnTo>
                <a:lnTo>
                  <a:pt x="10815190" y="10477215"/>
                </a:lnTo>
                <a:lnTo>
                  <a:pt x="0" y="10477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9870" r="89925">
                          <a14:foregroundMark x1="43866" y1="96747" x2="43866" y2="96747"/>
                          <a14:backgroundMark x1="26319" y1="91443" x2="26319" y2="91443"/>
                          <a14:backgroundMark x1="31254" y1="71499" x2="29609" y2="97242"/>
                          <a14:backgroundMark x1="18780" y1="43706" x2="34202" y2="99859"/>
                          <a14:backgroundMark x1="21385" y1="48232" x2="30912" y2="71782"/>
                          <a14:backgroundMark x1="35230" y1="64993" x2="32899" y2="99859"/>
                          <a14:backgroundMark x1="34544" y1="77298" x2="34887" y2="98232"/>
                          <a14:backgroundMark x1="37217" y1="92786" x2="38862" y2="99222"/>
                          <a14:backgroundMark x1="49006" y1="96959" x2="49006" y2="96959"/>
                          <a14:backgroundMark x1="62509" y1="68883" x2="85881" y2="97949"/>
                          <a14:backgroundMark x1="82934" y1="51132" x2="60864" y2="98586"/>
                          <a14:backgroundMark x1="61549" y1="71146" x2="60247" y2="97242"/>
                          <a14:backgroundMark x1="64839" y1="64710" x2="83893" y2="92786"/>
                          <a14:backgroundMark x1="73681" y1="75035" x2="89513" y2="93706"/>
                          <a14:backgroundMark x1="65798" y1="94696" x2="87183" y2="99859"/>
                          <a14:backgroundMark x1="33585" y1="97949" x2="45716" y2="99505"/>
                          <a14:backgroundMark x1="46744" y1="98232" x2="48732" y2="99505"/>
                          <a14:backgroundMark x1="48938" y1="92574" x2="50034" y2="97808"/>
                          <a14:backgroundMark x1="59424" y1="99081" x2="58259" y2="99081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-34177" r="-46803"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219248"/>
            <a:ext cx="11786621" cy="85757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-2755601" y="-12794"/>
            <a:ext cx="2336800" cy="29208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8" name="Rectangle 7"/>
          <p:cNvSpPr/>
          <p:nvPr/>
        </p:nvSpPr>
        <p:spPr>
          <a:xfrm>
            <a:off x="457200" y="7295248"/>
            <a:ext cx="8788400" cy="2305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468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04270" y="332320"/>
            <a:ext cx="6199740" cy="6720585"/>
          </a:xfrm>
          <a:custGeom>
            <a:avLst/>
            <a:gdLst/>
            <a:ahLst/>
            <a:cxnLst/>
            <a:rect l="l" t="t" r="r" b="b"/>
            <a:pathLst>
              <a:path w="9299610" h="10080878">
                <a:moveTo>
                  <a:pt x="0" y="0"/>
                </a:moveTo>
                <a:lnTo>
                  <a:pt x="9299610" y="0"/>
                </a:lnTo>
                <a:lnTo>
                  <a:pt x="9299610" y="10080878"/>
                </a:lnTo>
                <a:lnTo>
                  <a:pt x="0" y="10080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1041400"/>
            <a:ext cx="6043692" cy="483251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755601" y="-12794"/>
            <a:ext cx="2336800" cy="29208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" name="Rectangle 4"/>
          <p:cNvSpPr/>
          <p:nvPr/>
        </p:nvSpPr>
        <p:spPr>
          <a:xfrm>
            <a:off x="457200" y="7295248"/>
            <a:ext cx="8788400" cy="2305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9339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AA62FC0-72FA-DDF6-AF47-B734CB68DA30}"/>
              </a:ext>
            </a:extLst>
          </p:cNvPr>
          <p:cNvSpPr txBox="1"/>
          <p:nvPr/>
        </p:nvSpPr>
        <p:spPr>
          <a:xfrm>
            <a:off x="457200" y="1822312"/>
            <a:ext cx="11379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 algn="just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Lựa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chọn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hoạt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chuẩn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đón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tham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5113954" y="2743202"/>
            <a:ext cx="1079142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9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Gợi</a:t>
            </a:r>
            <a:r>
              <a:rPr lang="en-US" sz="29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ý: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117" t="19341" r="53742" b="42197"/>
          <a:stretch/>
        </p:blipFill>
        <p:spPr>
          <a:xfrm>
            <a:off x="144923" y="3448668"/>
            <a:ext cx="2844800" cy="255689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49816" t="19340" r="11043" b="40798"/>
          <a:stretch/>
        </p:blipFill>
        <p:spPr>
          <a:xfrm>
            <a:off x="3015123" y="3448668"/>
            <a:ext cx="2895600" cy="26219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l="6524" t="58538" r="53149" b="1600"/>
          <a:stretch/>
        </p:blipFill>
        <p:spPr>
          <a:xfrm>
            <a:off x="5910723" y="3448668"/>
            <a:ext cx="3097616" cy="25965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/>
          <a:srcRect l="49223" t="57803" r="10543" b="1903"/>
          <a:stretch/>
        </p:blipFill>
        <p:spPr>
          <a:xfrm>
            <a:off x="8958088" y="3398794"/>
            <a:ext cx="3132313" cy="2660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75" y="199303"/>
            <a:ext cx="11538696" cy="178425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-2755601" y="-12794"/>
            <a:ext cx="2336800" cy="29208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1" name="Rectangle 10"/>
          <p:cNvSpPr/>
          <p:nvPr/>
        </p:nvSpPr>
        <p:spPr>
          <a:xfrm>
            <a:off x="457200" y="7295248"/>
            <a:ext cx="8788400" cy="2305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8932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435422" y="736600"/>
            <a:ext cx="6932527" cy="6256606"/>
          </a:xfrm>
          <a:custGeom>
            <a:avLst/>
            <a:gdLst/>
            <a:ahLst/>
            <a:cxnLst/>
            <a:rect l="l" t="t" r="r" b="b"/>
            <a:pathLst>
              <a:path w="10398791" h="9384909">
                <a:moveTo>
                  <a:pt x="0" y="0"/>
                </a:moveTo>
                <a:lnTo>
                  <a:pt x="10398791" y="0"/>
                </a:lnTo>
                <a:lnTo>
                  <a:pt x="10398791" y="9384909"/>
                </a:lnTo>
                <a:lnTo>
                  <a:pt x="0" y="93849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 rot="281759">
            <a:off x="6552444" y="1352423"/>
            <a:ext cx="5276837" cy="3920943"/>
            <a:chOff x="5867400" y="6134100"/>
            <a:chExt cx="6324600" cy="2286000"/>
          </a:xfrm>
        </p:grpSpPr>
        <p:grpSp>
          <p:nvGrpSpPr>
            <p:cNvPr id="6" name="Group 5"/>
            <p:cNvGrpSpPr/>
            <p:nvPr/>
          </p:nvGrpSpPr>
          <p:grpSpPr>
            <a:xfrm>
              <a:off x="5867400" y="6134100"/>
              <a:ext cx="6324600" cy="2286000"/>
              <a:chOff x="5867400" y="6134100"/>
              <a:chExt cx="6324600" cy="2286000"/>
            </a:xfrm>
          </p:grpSpPr>
          <p:sp>
            <p:nvSpPr>
              <p:cNvPr id="8" name="Rectangle 7"/>
              <p:cNvSpPr/>
              <p:nvPr/>
            </p:nvSpPr>
            <p:spPr>
              <a:xfrm rot="21387626">
                <a:off x="5867400" y="6134100"/>
                <a:ext cx="6324600" cy="2286000"/>
              </a:xfrm>
              <a:prstGeom prst="rect">
                <a:avLst/>
              </a:prstGeom>
              <a:solidFill>
                <a:srgbClr val="CC777A"/>
              </a:solidFill>
              <a:ln>
                <a:solidFill>
                  <a:srgbClr val="DBB693"/>
                </a:solidFill>
              </a:ln>
              <a:effectLst>
                <a:glow rad="63500">
                  <a:srgbClr val="66443F">
                    <a:alpha val="40000"/>
                  </a:srgbClr>
                </a:glow>
                <a:outerShdw blurRad="152400" dist="139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9" name="Rectangle 8"/>
              <p:cNvSpPr/>
              <p:nvPr/>
            </p:nvSpPr>
            <p:spPr>
              <a:xfrm rot="21387626">
                <a:off x="6019168" y="6241307"/>
                <a:ext cx="6028443" cy="2017301"/>
              </a:xfrm>
              <a:prstGeom prst="rect">
                <a:avLst/>
              </a:prstGeom>
              <a:solidFill>
                <a:srgbClr val="F2E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sp>
          <p:nvSpPr>
            <p:cNvPr id="7" name="Rectangle 6"/>
            <p:cNvSpPr/>
            <p:nvPr/>
          </p:nvSpPr>
          <p:spPr>
            <a:xfrm rot="21335377">
              <a:off x="6384759" y="6659203"/>
              <a:ext cx="5334047" cy="11304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hãy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lập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kế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hoạch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đón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cùng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gia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đình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10" name="Oval 9"/>
          <p:cNvSpPr/>
          <p:nvPr/>
        </p:nvSpPr>
        <p:spPr>
          <a:xfrm>
            <a:off x="-2755601" y="-12794"/>
            <a:ext cx="2336800" cy="29208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1" name="Rectangle 10"/>
          <p:cNvSpPr/>
          <p:nvPr/>
        </p:nvSpPr>
        <p:spPr>
          <a:xfrm>
            <a:off x="457200" y="7295248"/>
            <a:ext cx="8788400" cy="2305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3812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</Words>
  <Application>Microsoft Office PowerPoint</Application>
  <PresentationFormat>Widescreen</PresentationFormat>
  <Paragraphs>28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Pangolin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2025-01-24T10:44:12Z</dcterms:created>
  <dcterms:modified xsi:type="dcterms:W3CDTF">2025-01-24T10:45:11Z</dcterms:modified>
</cp:coreProperties>
</file>