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Lst>
  <p:sldIdLst>
    <p:sldId id="256" r:id="rId2"/>
    <p:sldId id="356" r:id="rId3"/>
    <p:sldId id="355" r:id="rId4"/>
    <p:sldId id="357" r:id="rId5"/>
    <p:sldId id="358" r:id="rId6"/>
    <p:sldId id="359" r:id="rId7"/>
    <p:sldId id="361" r:id="rId8"/>
    <p:sldId id="363" r:id="rId9"/>
    <p:sldId id="364" r:id="rId10"/>
    <p:sldId id="365" r:id="rId11"/>
    <p:sldId id="366" r:id="rId12"/>
    <p:sldId id="367" r:id="rId13"/>
  </p:sldIdLst>
  <p:sldSz cx="18288000" cy="10287000"/>
  <p:notesSz cx="6858000" cy="9144000"/>
  <p:embeddedFontLst>
    <p:embeddedFont>
      <p:font typeface="Cambria" panose="02040503050406030204" pitchFamily="18"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9Slide07 HoneyCream"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784"/>
    <a:srgbClr val="331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98" autoAdjust="0"/>
  </p:normalViewPr>
  <p:slideViewPr>
    <p:cSldViewPr>
      <p:cViewPr varScale="1">
        <p:scale>
          <a:sx n="45" d="100"/>
          <a:sy n="45" d="100"/>
        </p:scale>
        <p:origin x="81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843">
              <a:defRPr/>
            </a:pPr>
            <a:fld id="{1D8BD707-D9CF-40AE-B4C6-C98DA3205C09}" type="datetimeFigureOut">
              <a:rPr lang="en-US" sz="4909" smtClean="0">
                <a:solidFill>
                  <a:prstClr val="black"/>
                </a:solidFill>
              </a:rPr>
              <a:pPr defTabSz="2493843">
                <a:defRPr/>
              </a:pPr>
              <a:t>5/5/2025</a:t>
            </a:fld>
            <a:endParaRPr lang="en-US" sz="4909">
              <a:solidFill>
                <a:prstClr val="black"/>
              </a:solidFill>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defTabSz="2493843">
              <a:defRPr/>
            </a:pPr>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843">
              <a:defRPr/>
            </a:pPr>
            <a:fld id="{B6F15528-21DE-4FAA-801E-634DDDAF4B2B}" type="slidenum">
              <a:rPr lang="en-US" sz="4909" smtClean="0">
                <a:solidFill>
                  <a:prstClr val="black"/>
                </a:solidFill>
              </a:rPr>
              <a:pPr defTabSz="2493843">
                <a:defRPr/>
              </a:pPr>
              <a:t>‹#›</a:t>
            </a:fld>
            <a:endParaRPr lang="en-US" sz="4909">
              <a:solidFill>
                <a:prstClr val="black"/>
              </a:solidFill>
            </a:endParaRPr>
          </a:p>
        </p:txBody>
      </p:sp>
    </p:spTree>
    <p:extLst>
      <p:ext uri="{BB962C8B-B14F-4D97-AF65-F5344CB8AC3E}">
        <p14:creationId xmlns:p14="http://schemas.microsoft.com/office/powerpoint/2010/main" val="25904404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3452241340"/>
      </p:ext>
    </p:extLst>
  </p:cSld>
  <p:clrMap bg1="lt1" tx1="dk1" bg2="lt2" tx2="dk2" accent1="accent1" accent2="accent2" accent3="accent3" accent4="accent4" accent5="accent5" accent6="accent6" hlink="hlink" folHlink="folHlink"/>
  <p:sldLayoutIdLst>
    <p:sldLayoutId id="2147483672" r:id="rId1"/>
  </p:sldLayoutIdLst>
  <p:transition spd="slow">
    <p:push dir="u"/>
  </p:transition>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7" Type="http://schemas.openxmlformats.org/officeDocument/2006/relationships/image" Target="../media/image26.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6098958" y="2687940"/>
            <a:ext cx="6470200" cy="3776979"/>
          </a:xfrm>
          <a:custGeom>
            <a:avLst/>
            <a:gdLst/>
            <a:ahLst/>
            <a:cxnLst/>
            <a:rect l="l" t="t" r="r" b="b"/>
            <a:pathLst>
              <a:path w="6470200" h="3776979">
                <a:moveTo>
                  <a:pt x="0" y="0"/>
                </a:moveTo>
                <a:lnTo>
                  <a:pt x="6470200" y="0"/>
                </a:lnTo>
                <a:lnTo>
                  <a:pt x="6470200" y="3776979"/>
                </a:lnTo>
                <a:lnTo>
                  <a:pt x="0" y="3776979"/>
                </a:lnTo>
                <a:lnTo>
                  <a:pt x="0" y="0"/>
                </a:lnTo>
                <a:close/>
              </a:path>
            </a:pathLst>
          </a:custGeom>
          <a:blipFill>
            <a:blip r:embed="rId4"/>
            <a:stretch>
              <a:fillRect/>
            </a:stretch>
          </a:blipFill>
        </p:spPr>
      </p:sp>
      <p:sp>
        <p:nvSpPr>
          <p:cNvPr id="5" name="Freeform 5"/>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6" name="Freeform 6"/>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7" name="Freeform 7"/>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5"/>
            <a:stretch>
              <a:fillRect/>
            </a:stretch>
          </a:blipFill>
        </p:spPr>
      </p:sp>
      <p:sp>
        <p:nvSpPr>
          <p:cNvPr id="8" name="Freeform 8"/>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6">
              <a:alphaModFix amt="75000"/>
            </a:blip>
            <a:stretch>
              <a:fillRect/>
            </a:stretch>
          </a:blipFill>
        </p:spPr>
      </p:sp>
      <p:sp>
        <p:nvSpPr>
          <p:cNvPr id="9" name="Freeform 9"/>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6">
              <a:alphaModFix amt="75000"/>
            </a:blip>
            <a:stretch>
              <a:fillRect/>
            </a:stretch>
          </a:blipFill>
        </p:spPr>
      </p:sp>
      <p:sp>
        <p:nvSpPr>
          <p:cNvPr id="10" name="Freeform 10"/>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6">
              <a:alphaModFix amt="75000"/>
            </a:blip>
            <a:stretch>
              <a:fillRect/>
            </a:stretch>
          </a:blipFill>
        </p:spPr>
      </p:sp>
      <p:sp>
        <p:nvSpPr>
          <p:cNvPr id="11" name="Freeform 11"/>
          <p:cNvSpPr/>
          <p:nvPr/>
        </p:nvSpPr>
        <p:spPr>
          <a:xfrm>
            <a:off x="8251056" y="5012207"/>
            <a:ext cx="1678683" cy="3534069"/>
          </a:xfrm>
          <a:custGeom>
            <a:avLst/>
            <a:gdLst/>
            <a:ahLst/>
            <a:cxnLst/>
            <a:rect l="l" t="t" r="r" b="b"/>
            <a:pathLst>
              <a:path w="1678683" h="3534069">
                <a:moveTo>
                  <a:pt x="0" y="0"/>
                </a:moveTo>
                <a:lnTo>
                  <a:pt x="1678683" y="0"/>
                </a:lnTo>
                <a:lnTo>
                  <a:pt x="1678683" y="3534069"/>
                </a:lnTo>
                <a:lnTo>
                  <a:pt x="0" y="3534069"/>
                </a:lnTo>
                <a:lnTo>
                  <a:pt x="0" y="0"/>
                </a:lnTo>
                <a:close/>
              </a:path>
            </a:pathLst>
          </a:custGeom>
          <a:blipFill>
            <a:blip r:embed="rId7"/>
            <a:stretch>
              <a:fillRect/>
            </a:stretch>
          </a:blipFill>
        </p:spPr>
      </p:sp>
      <p:sp>
        <p:nvSpPr>
          <p:cNvPr id="12" name="Freeform 12"/>
          <p:cNvSpPr/>
          <p:nvPr/>
        </p:nvSpPr>
        <p:spPr>
          <a:xfrm>
            <a:off x="4298826" y="5074326"/>
            <a:ext cx="2522851" cy="2959356"/>
          </a:xfrm>
          <a:custGeom>
            <a:avLst/>
            <a:gdLst/>
            <a:ahLst/>
            <a:cxnLst/>
            <a:rect l="l" t="t" r="r" b="b"/>
            <a:pathLst>
              <a:path w="2522851" h="2959356">
                <a:moveTo>
                  <a:pt x="0" y="0"/>
                </a:moveTo>
                <a:lnTo>
                  <a:pt x="2522852" y="0"/>
                </a:lnTo>
                <a:lnTo>
                  <a:pt x="2522852" y="2959357"/>
                </a:lnTo>
                <a:lnTo>
                  <a:pt x="0" y="2959357"/>
                </a:lnTo>
                <a:lnTo>
                  <a:pt x="0" y="0"/>
                </a:lnTo>
                <a:close/>
              </a:path>
            </a:pathLst>
          </a:custGeom>
          <a:blipFill>
            <a:blip r:embed="rId8"/>
            <a:stretch>
              <a:fillRect/>
            </a:stretch>
          </a:blipFill>
        </p:spPr>
      </p:sp>
      <p:sp>
        <p:nvSpPr>
          <p:cNvPr id="13" name="Freeform 13"/>
          <p:cNvSpPr/>
          <p:nvPr/>
        </p:nvSpPr>
        <p:spPr>
          <a:xfrm>
            <a:off x="11520685" y="4983424"/>
            <a:ext cx="2096947" cy="3078087"/>
          </a:xfrm>
          <a:custGeom>
            <a:avLst/>
            <a:gdLst/>
            <a:ahLst/>
            <a:cxnLst/>
            <a:rect l="l" t="t" r="r" b="b"/>
            <a:pathLst>
              <a:path w="2096947" h="3078087">
                <a:moveTo>
                  <a:pt x="0" y="0"/>
                </a:moveTo>
                <a:lnTo>
                  <a:pt x="2096947" y="0"/>
                </a:lnTo>
                <a:lnTo>
                  <a:pt x="2096947" y="3078087"/>
                </a:lnTo>
                <a:lnTo>
                  <a:pt x="0" y="3078087"/>
                </a:lnTo>
                <a:lnTo>
                  <a:pt x="0" y="0"/>
                </a:lnTo>
                <a:close/>
              </a:path>
            </a:pathLst>
          </a:custGeom>
          <a:blipFill>
            <a:blip r:embed="rId9"/>
            <a:stretch>
              <a:fillRect/>
            </a:stretch>
          </a:blipFill>
        </p:spPr>
      </p:sp>
      <p:sp>
        <p:nvSpPr>
          <p:cNvPr id="14" name="Freeform 14"/>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5" name="Freeform 15"/>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10"/>
            <a:stretch>
              <a:fillRect/>
            </a:stretch>
          </a:blipFill>
        </p:spPr>
      </p:sp>
      <p:sp>
        <p:nvSpPr>
          <p:cNvPr id="16" name="Freeform 16"/>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11"/>
            <a:stretch>
              <a:fillRect/>
            </a:stretch>
          </a:blipFill>
        </p:spPr>
      </p:sp>
      <p:sp>
        <p:nvSpPr>
          <p:cNvPr id="17" name="Freeform 17"/>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12"/>
            <a:stretch>
              <a:fillRect/>
            </a:stretch>
          </a:blipFill>
        </p:spPr>
      </p:sp>
      <p:sp>
        <p:nvSpPr>
          <p:cNvPr id="21" name="Freeform 21"/>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22" name="Freeform 22"/>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5"/>
            <a:stretch>
              <a:fillRect/>
            </a:stretch>
          </a:blipFill>
        </p:spPr>
      </p:sp>
      <p:pic>
        <p:nvPicPr>
          <p:cNvPr id="24" name="Picture 23">
            <a:extLst>
              <a:ext uri="{FF2B5EF4-FFF2-40B4-BE49-F238E27FC236}">
                <a16:creationId xmlns:a16="http://schemas.microsoft.com/office/drawing/2014/main" id="{7E83697C-C218-8A44-95C9-5B561BB24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0" y="342900"/>
            <a:ext cx="1646801" cy="1646801"/>
          </a:xfrm>
          <a:prstGeom prst="rect">
            <a:avLst/>
          </a:prstGeom>
        </p:spPr>
      </p:pic>
      <p:pic>
        <p:nvPicPr>
          <p:cNvPr id="25" name="Picture 24">
            <a:extLst>
              <a:ext uri="{FF2B5EF4-FFF2-40B4-BE49-F238E27FC236}">
                <a16:creationId xmlns:a16="http://schemas.microsoft.com/office/drawing/2014/main" id="{5EA69580-9336-8042-8CA7-C59C92F45551}"/>
              </a:ext>
            </a:extLst>
          </p:cNvPr>
          <p:cNvPicPr>
            <a:picLocks noChangeAspect="1"/>
          </p:cNvPicPr>
          <p:nvPr/>
        </p:nvPicPr>
        <p:blipFill rotWithShape="1">
          <a:blip r:embed="rId14"/>
          <a:srcRect l="75534" t="50341" r="11570" b="17541"/>
          <a:stretch/>
        </p:blipFill>
        <p:spPr>
          <a:xfrm>
            <a:off x="8385507" y="3995877"/>
            <a:ext cx="2133600" cy="1143001"/>
          </a:xfrm>
          <a:prstGeom prst="rect">
            <a:avLst/>
          </a:prstGeom>
        </p:spPr>
      </p:pic>
      <p:pic>
        <p:nvPicPr>
          <p:cNvPr id="19" name="Picture 18"/>
          <p:cNvPicPr>
            <a:picLocks noChangeAspect="1"/>
          </p:cNvPicPr>
          <p:nvPr/>
        </p:nvPicPr>
        <p:blipFill>
          <a:blip r:embed="rId15"/>
          <a:stretch>
            <a:fillRect/>
          </a:stretch>
        </p:blipFill>
        <p:spPr>
          <a:xfrm>
            <a:off x="6387709" y="2344501"/>
            <a:ext cx="5892697" cy="1945702"/>
          </a:xfrm>
          <a:prstGeom prst="rect">
            <a:avLst/>
          </a:prstGeom>
        </p:spPr>
      </p:pic>
      <p:pic>
        <p:nvPicPr>
          <p:cNvPr id="20" name="Picture 19"/>
          <p:cNvPicPr>
            <a:picLocks noChangeAspect="1"/>
          </p:cNvPicPr>
          <p:nvPr/>
        </p:nvPicPr>
        <p:blipFill>
          <a:blip r:embed="rId16"/>
          <a:stretch>
            <a:fillRect/>
          </a:stretch>
        </p:blipFill>
        <p:spPr>
          <a:xfrm>
            <a:off x="2133600" y="278471"/>
            <a:ext cx="14685952" cy="29498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22" presetClass="entr" presetSubtype="4"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down)">
                                      <p:cBhvr>
                                        <p:cTn id="103" dur="500"/>
                                        <p:tgtEl>
                                          <p:spTgt spid="20"/>
                                        </p:tgtEl>
                                      </p:cBhvr>
                                    </p:animEffect>
                                  </p:childTnLst>
                                </p:cTn>
                              </p:par>
                            </p:childTnLst>
                          </p:cTn>
                        </p:par>
                        <p:par>
                          <p:cTn id="104" fill="hold">
                            <p:stCondLst>
                              <p:cond delay="1500"/>
                            </p:stCondLst>
                            <p:childTnLst>
                              <p:par>
                                <p:cTn id="105" presetID="14" presetClass="entr" presetSubtype="1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randombar(horizontal)">
                                      <p:cBhvr>
                                        <p:cTn id="107" dur="500"/>
                                        <p:tgtEl>
                                          <p:spTgt spid="19"/>
                                        </p:tgtEl>
                                      </p:cBhvr>
                                    </p:animEffect>
                                  </p:childTnLst>
                                </p:cTn>
                              </p:par>
                              <p:par>
                                <p:cTn id="108" presetID="37" presetClass="entr" presetSubtype="0" fill="hold"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1000"/>
                                        <p:tgtEl>
                                          <p:spTgt spid="25"/>
                                        </p:tgtEl>
                                      </p:cBhvr>
                                    </p:animEffect>
                                    <p:anim calcmode="lin" valueType="num">
                                      <p:cBhvr>
                                        <p:cTn id="111" dur="1000" fill="hold"/>
                                        <p:tgtEl>
                                          <p:spTgt spid="25"/>
                                        </p:tgtEl>
                                        <p:attrNameLst>
                                          <p:attrName>ppt_x</p:attrName>
                                        </p:attrNameLst>
                                      </p:cBhvr>
                                      <p:tavLst>
                                        <p:tav tm="0">
                                          <p:val>
                                            <p:strVal val="#ppt_x"/>
                                          </p:val>
                                        </p:tav>
                                        <p:tav tm="100000">
                                          <p:val>
                                            <p:strVal val="#ppt_x"/>
                                          </p:val>
                                        </p:tav>
                                      </p:tavLst>
                                    </p:anim>
                                    <p:anim calcmode="lin" valueType="num">
                                      <p:cBhvr>
                                        <p:cTn id="112" dur="900" decel="100000" fill="hold"/>
                                        <p:tgtEl>
                                          <p:spTgt spid="25"/>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828801" y="2834085"/>
            <a:ext cx="14630400" cy="5714385"/>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Cambria" panose="02040503050406030204" pitchFamily="18" charset="0"/>
              </a:rPr>
              <a:t>Ngoài</a:t>
            </a:r>
            <a:r>
              <a:rPr lang="en-US" sz="4400" dirty="0">
                <a:effectLst/>
                <a:latin typeface="Cambria" panose="02040503050406030204" pitchFamily="18" charset="0"/>
                <a:ea typeface="Cambria" panose="02040503050406030204" pitchFamily="18" charset="0"/>
              </a:rPr>
              <a:t> ra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những</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bổn</a:t>
            </a:r>
            <a:r>
              <a:rPr lang="en-US" sz="4400" dirty="0" smtClean="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phận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như</a:t>
            </a:r>
            <a:r>
              <a:rPr lang="en-US" sz="4400" dirty="0">
                <a:effectLst/>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a:p>
            <a:pPr marL="17145" algn="just">
              <a:spcAft>
                <a:spcPts val="800"/>
              </a:spcAft>
            </a:pP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Đối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với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cộng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đồng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xã</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hội</a:t>
            </a:r>
            <a:r>
              <a:rPr lang="en-US" sz="4400" b="1" i="1" dirty="0">
                <a:effectLst/>
                <a:latin typeface="Cambria" panose="02040503050406030204" pitchFamily="18" charset="0"/>
                <a:ea typeface="Cambria" panose="02040503050406030204" pitchFamily="18" charset="0"/>
              </a:rPr>
              <a:t>: </a:t>
            </a:r>
          </a:p>
          <a:p>
            <a:pPr marL="17145" algn="just">
              <a:spcAft>
                <a:spcPts val="800"/>
              </a:spcAft>
            </a:pPr>
            <a:r>
              <a:rPr lang="en-US" sz="4400" dirty="0" err="1">
                <a:effectLst/>
                <a:latin typeface="Cambria" panose="02040503050406030204" pitchFamily="18" charset="0"/>
                <a:ea typeface="Cambria" panose="02040503050406030204" pitchFamily="18" charset="0"/>
              </a:rPr>
              <a:t>Tôn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lễ</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phép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lớn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tôn</a:t>
            </a:r>
            <a:r>
              <a:rPr lang="en-US" sz="4400" dirty="0" smtClean="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quyển</a:t>
            </a:r>
            <a:r>
              <a:rPr lang="en-US" sz="4400" dirty="0">
                <a:effectLst/>
                <a:latin typeface="Cambria" panose="02040503050406030204" pitchFamily="18" charset="0"/>
                <a:ea typeface="Cambria" panose="02040503050406030204" pitchFamily="18" charset="0"/>
              </a:rPr>
              <a:t>,</a:t>
            </a:r>
            <a:r>
              <a:rPr lang="en-VN" sz="4400" dirty="0">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danh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dự</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nhân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phẩm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định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về</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trật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tự</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xã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hội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giữ</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gìn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sử</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dụng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nguyên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môi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trường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hiện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tin,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báo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tố</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vi vi </a:t>
            </a:r>
            <a:r>
              <a:rPr lang="en-US" sz="4400" dirty="0" err="1">
                <a:effectLst/>
                <a:latin typeface="Cambria" panose="02040503050406030204" pitchFamily="18" charset="0"/>
                <a:ea typeface="Cambria" panose="02040503050406030204" pitchFamily="18" charset="0"/>
              </a:rPr>
              <a:t>phạm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pháp</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luật</a:t>
            </a:r>
            <a:r>
              <a:rPr lang="en-US" sz="4400" dirty="0">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410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52600" y="2791584"/>
            <a:ext cx="146304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smtClean="0">
                <a:effectLst/>
                <a:latin typeface="Cambria" panose="02040503050406030204" pitchFamily="18" charset="0"/>
                <a:ea typeface="Times New Roman" panose="02020603050405020304" pitchFamily="18" charset="0"/>
              </a:rPr>
              <a:t>bổn</a:t>
            </a:r>
            <a:r>
              <a:rPr lang="en-US" sz="4400" dirty="0" smtClean="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quê</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hương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đất</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nước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đồng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xây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dựng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vệ</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Tổ</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lịch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sử</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sắc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huy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tốt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đẹp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thủ</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luật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Đoàn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lưu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bè</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tuổi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từng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triển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25741346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691333" y="2576914"/>
            <a:ext cx="14905326" cy="6760825"/>
          </a:xfrm>
          <a:prstGeom prst="rect">
            <a:avLst/>
          </a:prstGeom>
          <a:noFill/>
        </p:spPr>
        <p:txBody>
          <a:bodyPr wrap="square" rtlCol="0">
            <a:spAutoFit/>
          </a:bodyPr>
          <a:lstStyle/>
          <a:p>
            <a:pPr marL="17145" algn="just">
              <a:spcAft>
                <a:spcPts val="800"/>
              </a:spcAft>
            </a:pPr>
            <a:r>
              <a:rPr lang="en-US" sz="4200" dirty="0" err="1">
                <a:effectLst/>
                <a:latin typeface="Cambria" panose="02040503050406030204" pitchFamily="18" charset="0"/>
                <a:ea typeface="Times New Roman" panose="02020603050405020304" pitchFamily="18" charset="0"/>
              </a:rPr>
              <a:t>Ngoài</a:t>
            </a:r>
            <a:r>
              <a:rPr lang="en-US" sz="4200" dirty="0">
                <a:effectLst/>
                <a:latin typeface="Cambria" panose="02040503050406030204" pitchFamily="18" charset="0"/>
                <a:ea typeface="Times New Roman" panose="02020603050405020304" pitchFamily="18" charset="0"/>
              </a:rPr>
              <a:t> ra </a:t>
            </a:r>
            <a:r>
              <a:rPr lang="en-US" sz="4200" dirty="0" err="1">
                <a:effectLst/>
                <a:latin typeface="Cambria" panose="02040503050406030204" pitchFamily="18" charset="0"/>
                <a:ea typeface="Times New Roman" panose="02020603050405020304" pitchFamily="18" charset="0"/>
              </a:rPr>
              <a:t>trẻ</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em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những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phận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như</a:t>
            </a:r>
            <a:r>
              <a:rPr lang="en-US" sz="4200" dirty="0">
                <a:effectLst/>
                <a:latin typeface="Cambria" panose="02040503050406030204" pitchFamily="18" charset="0"/>
                <a:ea typeface="Times New Roman" panose="02020603050405020304" pitchFamily="18" charset="0"/>
              </a:rPr>
              <a:t>:</a:t>
            </a:r>
            <a:endParaRPr lang="en-VN" sz="4200" dirty="0">
              <a:effectLst/>
              <a:latin typeface="Cambria" panose="02040503050406030204" pitchFamily="18" charset="0"/>
              <a:ea typeface="Calibri" panose="020F0502020204030204" pitchFamily="34" charset="0"/>
            </a:endParaRPr>
          </a:p>
          <a:p>
            <a:pPr marL="17145" algn="just">
              <a:spcAft>
                <a:spcPts val="800"/>
              </a:spcAft>
            </a:pP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Đối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với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bản</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thân</a:t>
            </a:r>
            <a:r>
              <a:rPr lang="en-US" sz="4200" b="1" i="1" dirty="0">
                <a:effectLst/>
                <a:latin typeface="Cambria" panose="02040503050406030204" pitchFamily="18" charset="0"/>
                <a:ea typeface="Times New Roman" panose="02020603050405020304" pitchFamily="18" charset="0"/>
              </a:rPr>
              <a:t>: </a:t>
            </a:r>
          </a:p>
          <a:p>
            <a:pPr marL="17145" algn="just">
              <a:spcAft>
                <a:spcPts val="800"/>
              </a:spcAft>
            </a:pP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trách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nhiệm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với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huỷ</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danh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tài</a:t>
            </a:r>
            <a:r>
              <a:rPr lang="en-US" sz="4200" dirty="0" smtClean="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trung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thực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khiêm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Chăm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chỉ</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tập</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tự</a:t>
            </a:r>
            <a:r>
              <a:rPr lang="en-US" sz="4200" dirty="0">
                <a:effectLst/>
                <a:latin typeface="Cambria" panose="02040503050406030204" pitchFamily="18" charset="0"/>
                <a:ea typeface="Times New Roman" panose="02020603050405020304" pitchFamily="18" charset="0"/>
              </a:rPr>
              <a:t> ý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rời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đình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lang thang: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mua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bán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rượu</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thuốc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lá</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và</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gây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nghiện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trao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đổi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nội</a:t>
            </a:r>
            <a:r>
              <a:rPr lang="en-US" sz="4200" dirty="0">
                <a:effectLst/>
                <a:latin typeface="Cambria" panose="02040503050406030204" pitchFamily="18" charset="0"/>
                <a:ea typeface="Times New Roman" panose="02020603050405020304" pitchFamily="18" charset="0"/>
              </a:rPr>
              <a:t> dung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động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lực</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đồi</a:t>
            </a:r>
            <a:r>
              <a:rPr lang="en-US" sz="4200" dirty="0" smtClean="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trụy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hoặc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trò</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phát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triển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lành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thân</a:t>
            </a:r>
            <a:r>
              <a:rPr lang="en-US" sz="4200" dirty="0">
                <a:latin typeface="Cambria" panose="02040503050406030204" pitchFamily="18" charset="0"/>
              </a:rPr>
              <a:t>.</a:t>
            </a:r>
            <a:endParaRPr lang="en-VN" sz="42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623015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364306" y="2544253"/>
            <a:ext cx="10699358" cy="2708434"/>
          </a:xfrm>
          <a:prstGeom prst="rect">
            <a:avLst/>
          </a:prstGeom>
        </p:spPr>
        <p:txBody>
          <a:bodyPr wrap="square" lIns="0" tIns="0" rIns="0" bIns="0" rtlCol="0" anchor="t">
            <a:spAutoFit/>
          </a:bodyPr>
          <a:lstStyle/>
          <a:p>
            <a:pPr algn="ctr"/>
            <a:r>
              <a:rPr lang="vi-VN" sz="4400" dirty="0">
                <a:latin typeface="Cambria" panose="02040503050406030204" pitchFamily="18" charset="0"/>
              </a:rPr>
              <a:t>Trẻ em chính là những chủ nhân tương lai của đất nước. Sau này, khi trẻ em khôn lớn sẽ chính là những người nắm giữ trọng trách giữ gìn và xây dựng đất nước.</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74861142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2"/>
          <a:stretch>
            <a:fillRect/>
          </a:stretch>
        </p:blipFill>
        <p:spPr>
          <a:xfrm>
            <a:off x="1895186" y="2980186"/>
            <a:ext cx="4952382" cy="192766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3"/>
          <a:srcRect t="5504" b="45362"/>
          <a:stretch/>
        </p:blipFill>
        <p:spPr>
          <a:xfrm>
            <a:off x="6825797" y="2985107"/>
            <a:ext cx="5096217" cy="1927667"/>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3"/>
          <a:srcRect t="54256" r="4865"/>
          <a:stretch/>
        </p:blipFill>
        <p:spPr>
          <a:xfrm>
            <a:off x="11913838" y="3072023"/>
            <a:ext cx="4711431" cy="1743994"/>
          </a:xfrm>
          <a:prstGeom prst="rect">
            <a:avLst/>
          </a:prstGeom>
        </p:spPr>
      </p:pic>
      <p:sp>
        <p:nvSpPr>
          <p:cNvPr id="3" name="TextBox 2">
            <a:extLst>
              <a:ext uri="{FF2B5EF4-FFF2-40B4-BE49-F238E27FC236}">
                <a16:creationId xmlns:a16="http://schemas.microsoft.com/office/drawing/2014/main" id="{49B4C2C4-3201-044A-A29C-A4A1CF24553B}"/>
              </a:ext>
            </a:extLst>
          </p:cNvPr>
          <p:cNvSpPr txBox="1"/>
          <p:nvPr/>
        </p:nvSpPr>
        <p:spPr>
          <a:xfrm>
            <a:off x="1676400" y="5652753"/>
            <a:ext cx="12115800" cy="3416320"/>
          </a:xfrm>
          <a:prstGeom prst="rect">
            <a:avLst/>
          </a:prstGeom>
          <a:noFill/>
        </p:spPr>
        <p:txBody>
          <a:bodyPr wrap="square" rtlCol="0">
            <a:spAutoFit/>
          </a:bodyPr>
          <a:lstStyle/>
          <a:p>
            <a:r>
              <a:rPr lang="vi-VN" sz="3600" dirty="0">
                <a:latin typeface="Cambria" panose="02040503050406030204" pitchFamily="18" charset="0"/>
              </a:rPr>
              <a:t>1. Quyền khai sinh</a:t>
            </a:r>
          </a:p>
          <a:p>
            <a:r>
              <a:rPr lang="vi-VN" sz="3600" dirty="0">
                <a:latin typeface="Cambria" panose="02040503050406030204" pitchFamily="18" charset="0"/>
              </a:rPr>
              <a:t>2. Quyền được chăm sóc sức khỏe</a:t>
            </a:r>
          </a:p>
          <a:p>
            <a:r>
              <a:rPr lang="vi-VN" sz="3600" dirty="0">
                <a:latin typeface="Cambria" panose="02040503050406030204" pitchFamily="18" charset="0"/>
              </a:rPr>
              <a:t>3. Quyền được giáo dục, học tập và phát triển năng khiếu</a:t>
            </a:r>
          </a:p>
          <a:p>
            <a:r>
              <a:rPr lang="vi-VN" sz="3600" dirty="0">
                <a:latin typeface="Cambria" panose="02040503050406030204" pitchFamily="18" charset="0"/>
              </a:rPr>
              <a:t>4. Quyền được bảo vệ để không bị bạo lực, bỏ rơi, bỏ mặc</a:t>
            </a:r>
          </a:p>
          <a:p>
            <a:r>
              <a:rPr lang="vi-VN" sz="3600" dirty="0">
                <a:latin typeface="Cambria" panose="02040503050406030204" pitchFamily="18" charset="0"/>
              </a:rPr>
              <a:t>5. Quyền được vui chơi, giải trí</a:t>
            </a:r>
          </a:p>
          <a:p>
            <a:r>
              <a:rPr lang="vi-VN" sz="3600" dirty="0">
                <a:latin typeface="Cambria" panose="02040503050406030204" pitchFamily="18" charset="0"/>
              </a:rPr>
              <a:t>6. Quyền được bày tỏ ý kiến và hội họp</a:t>
            </a:r>
          </a:p>
        </p:txBody>
      </p:sp>
    </p:spTree>
    <p:extLst>
      <p:ext uri="{BB962C8B-B14F-4D97-AF65-F5344CB8AC3E}">
        <p14:creationId xmlns:p14="http://schemas.microsoft.com/office/powerpoint/2010/main" val="3208710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499400" y="1373923"/>
            <a:ext cx="14289788" cy="4985980"/>
          </a:xfrm>
          <a:prstGeom prst="rect">
            <a:avLst/>
          </a:prstGeom>
        </p:spPr>
        <p:txBody>
          <a:bodyPr wrap="square" lIns="0" tIns="0" rIns="0" bIns="0" rtlCol="0" anchor="t">
            <a:spAutoFit/>
          </a:bodyPr>
          <a:lstStyle/>
          <a:p>
            <a:pPr algn="just"/>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tất</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gì</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cần</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sống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lên</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cách</a:t>
            </a:r>
            <a:r>
              <a:rPr lang="en-US" sz="3600" dirty="0">
                <a:latin typeface="Cambria" panose="02040503050406030204" pitchFamily="18" charset="0"/>
              </a:rPr>
              <a:t> </a:t>
            </a:r>
            <a:r>
              <a:rPr lang="en-US" sz="3600" dirty="0" err="1">
                <a:latin typeface="Cambria" panose="02040503050406030204" pitchFamily="18" charset="0"/>
              </a:rPr>
              <a:t>lành</a:t>
            </a:r>
            <a:r>
              <a:rPr lang="en-US" sz="3600" dirty="0">
                <a:latin typeface="Cambria" panose="02040503050406030204" pitchFamily="18" charset="0"/>
              </a:rPr>
              <a:t> </a:t>
            </a:r>
            <a:r>
              <a:rPr lang="en-US" sz="3600" dirty="0" err="1">
                <a:latin typeface="Cambria" panose="02040503050406030204" pitchFamily="18" charset="0"/>
              </a:rPr>
              <a:t>mạnh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an </a:t>
            </a:r>
            <a:r>
              <a:rPr lang="en-US" sz="3600" dirty="0" err="1">
                <a:latin typeface="Cambria" panose="02040503050406030204" pitchFamily="18" charset="0"/>
              </a:rPr>
              <a:t>toàn</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nhằm</a:t>
            </a:r>
            <a:r>
              <a:rPr lang="en-US" sz="3600" dirty="0">
                <a:latin typeface="Cambria" panose="02040503050406030204" pitchFamily="18" charset="0"/>
              </a:rPr>
              <a:t> </a:t>
            </a:r>
            <a:r>
              <a:rPr lang="en-US" sz="3600" dirty="0" err="1">
                <a:latin typeface="Cambria" panose="02040503050406030204" pitchFamily="18" charset="0"/>
              </a:rPr>
              <a:t>đảm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không</a:t>
            </a:r>
            <a:r>
              <a:rPr lang="en-US" sz="3600" dirty="0">
                <a:latin typeface="Cambria" panose="02040503050406030204" pitchFamily="18" charset="0"/>
              </a:rPr>
              <a:t> </a:t>
            </a:r>
            <a:r>
              <a:rPr lang="en-US" sz="3600" dirty="0" err="1">
                <a:latin typeface="Cambria" panose="02040503050406030204" pitchFamily="18" charset="0"/>
              </a:rPr>
              <a:t>chỉ</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tiếp</a:t>
            </a:r>
            <a:r>
              <a:rPr lang="en-US" sz="3600" dirty="0">
                <a:latin typeface="Cambria" panose="02040503050406030204" pitchFamily="18" charset="0"/>
              </a:rPr>
              <a:t> </a:t>
            </a:r>
            <a:r>
              <a:rPr lang="en-US" sz="3600" dirty="0" err="1">
                <a:latin typeface="Cambria" panose="02040503050406030204" pitchFamily="18" charset="0"/>
              </a:rPr>
              <a:t>nhận</a:t>
            </a:r>
            <a:r>
              <a:rPr lang="en-US" sz="3600" dirty="0">
                <a:latin typeface="Cambria" panose="02040503050406030204" pitchFamily="18" charset="0"/>
              </a:rPr>
              <a:t> </a:t>
            </a:r>
            <a:r>
              <a:rPr lang="en-US" sz="3600" dirty="0" err="1">
                <a:latin typeface="Cambria" panose="02040503050406030204" pitchFamily="18" charset="0"/>
              </a:rPr>
              <a:t>thụ</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lòng</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thành</a:t>
            </a:r>
            <a:r>
              <a:rPr lang="en-US" sz="3600" dirty="0">
                <a:latin typeface="Cambria" panose="02040503050406030204" pitchFamily="18" charset="0"/>
              </a:rPr>
              <a:t> </a:t>
            </a:r>
            <a:r>
              <a:rPr lang="en-US" sz="3600" dirty="0" err="1">
                <a:latin typeface="Cambria" panose="02040503050406030204" pitchFamily="18" charset="0"/>
              </a:rPr>
              <a:t>viên</a:t>
            </a:r>
            <a:r>
              <a:rPr lang="en-US" sz="3600" dirty="0">
                <a:latin typeface="Cambria" panose="02040503050406030204" pitchFamily="18" charset="0"/>
              </a:rPr>
              <a:t> </a:t>
            </a:r>
            <a:r>
              <a:rPr lang="en-US" sz="3600" dirty="0" err="1">
                <a:latin typeface="Cambria" panose="02040503050406030204" pitchFamily="18" charset="0"/>
              </a:rPr>
              <a:t>tham</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tích</a:t>
            </a:r>
            <a:r>
              <a:rPr lang="en-US" sz="3600" dirty="0">
                <a:latin typeface="Cambria" panose="02040503050406030204" pitchFamily="18" charset="0"/>
              </a:rPr>
              <a:t> </a:t>
            </a:r>
            <a:r>
              <a:rPr lang="en-US" sz="3600" dirty="0" err="1">
                <a:latin typeface="Cambria" panose="02040503050406030204" pitchFamily="18" charset="0"/>
              </a:rPr>
              <a:t>cực</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 </a:t>
            </a:r>
            <a:r>
              <a:rPr lang="en-US" sz="3600" dirty="0" err="1">
                <a:latin typeface="Cambria" panose="02040503050406030204" pitchFamily="18" charset="0"/>
              </a:rPr>
              <a:t>trình</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chính</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hưởng</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như</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khai</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quốc</a:t>
            </a:r>
            <a:r>
              <a:rPr lang="en-US" sz="3600" dirty="0">
                <a:latin typeface="Cambria" panose="02040503050406030204" pitchFamily="18" charset="0"/>
              </a:rPr>
              <a:t> </a:t>
            </a:r>
            <a:r>
              <a:rPr lang="en-US" sz="3600" dirty="0" err="1">
                <a:latin typeface="Cambria" panose="02040503050406030204" pitchFamily="18" charset="0"/>
              </a:rPr>
              <a:t>tịch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sức</a:t>
            </a:r>
            <a:r>
              <a:rPr lang="en-US" sz="3600" dirty="0">
                <a:latin typeface="Cambria" panose="02040503050406030204" pitchFamily="18" charset="0"/>
              </a:rPr>
              <a:t> </a:t>
            </a:r>
            <a:r>
              <a:rPr lang="en-US" sz="3600" dirty="0" err="1">
                <a:latin typeface="Cambria" panose="02040503050406030204" pitchFamily="18" charset="0"/>
              </a:rPr>
              <a:t>khoẻ</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học</a:t>
            </a:r>
            <a:r>
              <a:rPr lang="en-US" sz="3600" dirty="0">
                <a:latin typeface="Cambria" panose="02040503050406030204" pitchFamily="18" charset="0"/>
              </a:rPr>
              <a:t> </a:t>
            </a:r>
            <a:r>
              <a:rPr lang="en-US" sz="3600" dirty="0" err="1">
                <a:latin typeface="Cambria" panose="02040503050406030204" pitchFamily="18" charset="0"/>
              </a:rPr>
              <a:t>tập</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tôn</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mạng</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phẩm</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dự</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vui</a:t>
            </a:r>
            <a:r>
              <a:rPr lang="en-US" sz="3600" dirty="0">
                <a:latin typeface="Cambria" panose="02040503050406030204" pitchFamily="18" charset="0"/>
              </a:rPr>
              <a:t> </a:t>
            </a:r>
            <a:r>
              <a:rPr lang="en-US" sz="3600" dirty="0" err="1">
                <a:latin typeface="Cambria" panose="02040503050406030204" pitchFamily="18" charset="0"/>
              </a:rPr>
              <a:t>chơi</a:t>
            </a:r>
            <a:r>
              <a:rPr lang="en-US" sz="3600" dirty="0">
                <a:latin typeface="Cambria" panose="02040503050406030204" pitchFamily="18" charset="0"/>
              </a:rPr>
              <a:t> </a:t>
            </a:r>
            <a:r>
              <a:rPr lang="en-US" sz="3600" dirty="0" err="1">
                <a:latin typeface="Cambria" panose="02040503050406030204" pitchFamily="18" charset="0"/>
              </a:rPr>
              <a:t>giải</a:t>
            </a:r>
            <a:r>
              <a:rPr lang="en-US" sz="3600" dirty="0">
                <a:latin typeface="Cambria" panose="02040503050406030204" pitchFamily="18" charset="0"/>
              </a:rPr>
              <a:t> </a:t>
            </a:r>
            <a:r>
              <a:rPr lang="en-US" sz="3600" dirty="0" err="1">
                <a:latin typeface="Cambria" panose="02040503050406030204" pitchFamily="18" charset="0"/>
              </a:rPr>
              <a:t>trí</a:t>
            </a:r>
            <a:r>
              <a:rPr lang="en-US" sz="3600" dirty="0">
                <a:latin typeface="Cambria" panose="02040503050406030204" pitchFamily="18" charset="0"/>
              </a:rPr>
              <a:t> </a:t>
            </a:r>
            <a:r>
              <a:rPr lang="en-US" sz="3600" dirty="0" err="1">
                <a:latin typeface="Cambria" panose="02040503050406030204" pitchFamily="18" charset="0"/>
              </a:rPr>
              <a:t>hoạt</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a:t>
            </a:r>
            <a:r>
              <a:rPr lang="en-US" sz="3600" dirty="0" err="1">
                <a:latin typeface="Cambria" panose="02040503050406030204" pitchFamily="18" charset="0"/>
              </a:rPr>
              <a:t>hoá</a:t>
            </a:r>
            <a:r>
              <a:rPr lang="en-US" sz="3600" dirty="0">
                <a:latin typeface="Cambria" panose="02040503050406030204" pitchFamily="18" charset="0"/>
              </a:rPr>
              <a:t>, </a:t>
            </a:r>
            <a:r>
              <a:rPr lang="en-US" sz="3600" dirty="0" err="1">
                <a:latin typeface="Cambria" panose="02040503050406030204" pitchFamily="18" charset="0"/>
              </a:rPr>
              <a:t>nghệ</a:t>
            </a:r>
            <a:r>
              <a:rPr lang="en-US" sz="3600" dirty="0">
                <a:latin typeface="Cambria" panose="02040503050406030204" pitchFamily="18" charset="0"/>
              </a:rPr>
              <a:t> </a:t>
            </a:r>
            <a:r>
              <a:rPr lang="en-US" sz="3600" dirty="0" err="1">
                <a:latin typeface="Cambria" panose="02040503050406030204" pitchFamily="18" charset="0"/>
              </a:rPr>
              <a:t>thuật</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thao</a:t>
            </a:r>
            <a:r>
              <a:rPr lang="en-US" sz="3600" dirty="0">
                <a:latin typeface="Cambria" panose="02040503050406030204" pitchFamily="18" charset="0"/>
              </a:rPr>
              <a:t>, du </a:t>
            </a:r>
            <a:r>
              <a:rPr lang="en-US" sz="3600" dirty="0" err="1">
                <a:latin typeface="Cambria" panose="02040503050406030204" pitchFamily="18" charset="0"/>
              </a:rPr>
              <a:t>lịch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bày</a:t>
            </a:r>
            <a:r>
              <a:rPr lang="en-US" sz="3600" dirty="0">
                <a:latin typeface="Cambria" panose="02040503050406030204" pitchFamily="18" charset="0"/>
              </a:rPr>
              <a:t> </a:t>
            </a:r>
            <a:r>
              <a:rPr lang="en-US" sz="3600" dirty="0" err="1">
                <a:latin typeface="Cambria" panose="02040503050406030204" pitchFamily="18" charset="0"/>
              </a:rPr>
              <a:t>tỏ</a:t>
            </a:r>
            <a:r>
              <a:rPr lang="en-US" sz="3600" dirty="0">
                <a:latin typeface="Cambria" panose="02040503050406030204" pitchFamily="18" charset="0"/>
              </a:rPr>
              <a:t> </a:t>
            </a:r>
            <a:r>
              <a:rPr lang="en-US" sz="3600" dirty="0" err="1">
                <a:latin typeface="Cambria" panose="02040503050406030204" pitchFamily="18" charset="0"/>
              </a:rPr>
              <a:t>ý</a:t>
            </a:r>
            <a:r>
              <a:rPr lang="en-US" sz="3600" dirty="0">
                <a:latin typeface="Cambria" panose="02040503050406030204" pitchFamily="18" charset="0"/>
              </a:rPr>
              <a:t>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họp</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2316135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26090"/>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giữ</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gìn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sắc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tự</a:t>
            </a:r>
            <a:r>
              <a:rPr lang="en-US" sz="3200" dirty="0">
                <a:effectLst/>
                <a:latin typeface="Cambria" panose="02040503050406030204" pitchFamily="18" charset="0"/>
                <a:ea typeface="Times New Roman" panose="02020603050405020304" pitchFamily="18" charset="0"/>
              </a:rPr>
              <a:t> do </a:t>
            </a:r>
            <a:r>
              <a:rPr lang="en-US" sz="3200" dirty="0" err="1">
                <a:effectLst/>
                <a:latin typeface="Cambria" panose="02040503050406030204" pitchFamily="18" charset="0"/>
                <a:ea typeface="Times New Roman" panose="02020603050405020304" pitchFamily="18" charset="0"/>
              </a:rPr>
              <a:t>tín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ngưỡng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tôn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giáo</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hữu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thừa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đối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tài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theo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định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luật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VN" sz="3200" dirty="0">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mật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riêng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đoàn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liên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xúc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làm</a:t>
            </a:r>
            <a:r>
              <a:rPr lang="en-US" sz="3200" dirty="0">
                <a:effectLst/>
                <a:latin typeface="Cambria" panose="02040503050406030204" pitchFamily="18" charset="0"/>
                <a:ea typeface="Times New Roman" panose="02020603050405020304" pitchFamily="18" charset="0"/>
              </a:rPr>
              <a:t> con </a:t>
            </a:r>
            <a:r>
              <a:rPr lang="en-US" sz="3200" dirty="0" err="1">
                <a:effectLst/>
                <a:latin typeface="Cambria" panose="02040503050406030204" pitchFamily="18" charset="0"/>
                <a:ea typeface="Times New Roman" panose="02020603050405020304" pitchFamily="18" charset="0"/>
              </a:rPr>
              <a:t>nuôi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dục</a:t>
            </a:r>
            <a:r>
              <a:rPr lang="en-US" sz="3200" dirty="0">
                <a:effectLst/>
                <a:latin typeface="Cambria" panose="02040503050406030204" pitchFamily="18" charset="0"/>
                <a:ea typeface="Times New Roman" panose="02020603050405020304" pitchFamily="18" charset="0"/>
              </a:rPr>
              <a:t>; </a:t>
            </a:r>
          </a:p>
        </p:txBody>
      </p:sp>
    </p:spTree>
    <p:extLst>
      <p:ext uri="{BB962C8B-B14F-4D97-AF65-F5344CB8AC3E}">
        <p14:creationId xmlns:p14="http://schemas.microsoft.com/office/powerpoint/2010/main" val="2079568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58632"/>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sức</a:t>
            </a:r>
            <a:r>
              <a:rPr lang="en-US" sz="3200" dirty="0">
                <a:effectLst/>
                <a:latin typeface="Cambria" panose="02040503050406030204" pitchFamily="18" charset="0"/>
                <a:ea typeface="Times New Roman" panose="02020603050405020304" pitchFamily="18" charset="0"/>
              </a:rPr>
              <a:t> lao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lực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mặc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mua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bắt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đánh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chiếm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đoạt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khỏi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chất</a:t>
            </a:r>
            <a:r>
              <a:rPr lang="en-US" sz="3200" dirty="0">
                <a:effectLst/>
                <a:latin typeface="Cambria" panose="02040503050406030204" pitchFamily="18" charset="0"/>
                <a:ea typeface="Times New Roman" panose="02020603050405020304" pitchFamily="18" charset="0"/>
              </a:rPr>
              <a:t> ma </a:t>
            </a:r>
            <a:r>
              <a:rPr lang="en-US" sz="3200" dirty="0" err="1">
                <a:effectLst/>
                <a:latin typeface="Cambria" panose="02040503050406030204" pitchFamily="18" charset="0"/>
                <a:ea typeface="Times New Roman" panose="02020603050405020304" pitchFamily="18" charset="0"/>
              </a:rPr>
              <a:t>tuý</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trong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tố</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lí</a:t>
            </a:r>
            <a:r>
              <a:rPr lang="en-US" sz="3200" dirty="0">
                <a:effectLst/>
                <a:latin typeface="Cambria" panose="02040503050406030204" pitchFamily="18" charset="0"/>
                <a:ea typeface="Times New Roman" panose="02020603050405020304" pitchFamily="18" charset="0"/>
              </a:rPr>
              <a:t> vi </a:t>
            </a:r>
            <a:r>
              <a:rPr lang="en-US" sz="3200" dirty="0" err="1">
                <a:effectLst/>
                <a:latin typeface="Cambria" panose="02040503050406030204" pitchFamily="18" charset="0"/>
                <a:ea typeface="Times New Roman" panose="02020603050405020304" pitchFamily="18" charset="0"/>
              </a:rPr>
              <a:t>phạm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hành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chính</a:t>
            </a:r>
            <a:r>
              <a:rPr lang="en-US" sz="3200" dirty="0">
                <a:effectLst/>
                <a:latin typeface="Cambria" panose="02040503050406030204" pitchFamily="18" charset="0"/>
                <a:ea typeface="Times New Roman" panose="02020603050405020304" pitchFamily="18" charset="0"/>
              </a:rPr>
              <a:t>;</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gặp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thiên</a:t>
            </a:r>
            <a:r>
              <a:rPr lang="en-US" sz="3200" dirty="0">
                <a:effectLst/>
                <a:latin typeface="Cambria" panose="02040503050406030204" pitchFamily="18" charset="0"/>
                <a:ea typeface="Times New Roman" panose="02020603050405020304" pitchFamily="18" charset="0"/>
              </a:rPr>
              <a:t> tai, </a:t>
            </a:r>
            <a:r>
              <a:rPr lang="en-US" sz="3200" dirty="0" err="1">
                <a:effectLst/>
                <a:latin typeface="Cambria" panose="02040503050406030204" pitchFamily="18" charset="0"/>
                <a:ea typeface="Times New Roman" panose="02020603050405020304" pitchFamily="18" charset="0"/>
              </a:rPr>
              <a:t>thảm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nhiễm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môi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trường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vũ</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trang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đảm</a:t>
            </a:r>
            <a:r>
              <a:rPr lang="en-US" sz="3200" dirty="0">
                <a:effectLst/>
                <a:latin typeface="Cambria" panose="02040503050406030204" pitchFamily="18" charset="0"/>
                <a:ea typeface="Times New Roman" panose="02020603050405020304" pitchFamily="18" charset="0"/>
              </a:rPr>
              <a:t> an </a:t>
            </a:r>
            <a:r>
              <a:rPr lang="en-US" sz="3200" dirty="0" err="1">
                <a:effectLst/>
                <a:latin typeface="Cambria" panose="02040503050406030204" pitchFamily="18" charset="0"/>
                <a:ea typeface="Times New Roman" panose="02020603050405020304" pitchFamily="18" charset="0"/>
              </a:rPr>
              <a:t>sinh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thông</a:t>
            </a:r>
            <a:r>
              <a:rPr lang="en-US" sz="3200" dirty="0">
                <a:effectLst/>
                <a:latin typeface="Cambria" panose="02040503050406030204" pitchFamily="18" charset="0"/>
                <a:ea typeface="Times New Roman" panose="02020603050405020304" pitchFamily="18" charset="0"/>
              </a:rPr>
              <a:t> tin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US" sz="3200" dirty="0">
              <a:effectLst/>
              <a:latin typeface="Cambria" panose="02040503050406030204" pitchFamily="18" charset="0"/>
              <a:ea typeface="Times New Roman" panose="02020603050405020304" pitchFamily="18" charset="0"/>
            </a:endParaRPr>
          </a:p>
          <a:p>
            <a:pPr marL="914400" indent="-457200">
              <a:spcAft>
                <a:spcPts val="800"/>
              </a:spcAft>
              <a:buFont typeface="Arial" panose="020B0604020202020204" pitchFamily="34" charset="0"/>
              <a:buChar char="•"/>
            </a:pPr>
            <a:endParaRPr lang="en-US" sz="32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401838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68104" y="5247258"/>
            <a:ext cx="14751783" cy="3970318"/>
          </a:xfrm>
          <a:prstGeom prst="rect">
            <a:avLst/>
          </a:prstGeom>
          <a:noFill/>
        </p:spPr>
        <p:txBody>
          <a:bodyPr wrap="square" rtlCol="0">
            <a:spAutoFit/>
          </a:bodyPr>
          <a:lstStyle/>
          <a:p>
            <a:r>
              <a:rPr lang="vi-VN" sz="2800" dirty="0">
                <a:latin typeface="Cambria" panose="02040503050406030204" pitchFamily="18" charset="0"/>
              </a:rPr>
              <a:t>1. Bổn phận rèn luyện thân thể</a:t>
            </a:r>
          </a:p>
          <a:p>
            <a:r>
              <a:rPr lang="vi-VN" sz="2800" dirty="0">
                <a:latin typeface="Cambria" panose="02040503050406030204" pitchFamily="18" charset="0"/>
              </a:rPr>
              <a:t>2. Bổn phận phụ giúp cha mẹ và các thành viên trong gia đình những công việc phù hợp với độ tuổi, giới tính</a:t>
            </a:r>
          </a:p>
          <a:p>
            <a:r>
              <a:rPr lang="vi-VN" sz="2800" dirty="0">
                <a:latin typeface="Cambria" panose="02040503050406030204" pitchFamily="18" charset="0"/>
              </a:rPr>
              <a:t>3. Bổn phận kính trọng, lễ phép với ông bà, cha mẹ</a:t>
            </a:r>
          </a:p>
          <a:p>
            <a:r>
              <a:rPr lang="vi-VN" sz="2800" dirty="0">
                <a:latin typeface="Cambria" panose="02040503050406030204" pitchFamily="18" charset="0"/>
              </a:rPr>
              <a:t>4. Bổn phận giúp đỡ người già, người khuyết tật, phụ nữ mang thai, trẻ nhỏ, người gặp hoàn cảnh khó khăn phù hợp với khả năng, sức khỏe và độ tuổi</a:t>
            </a:r>
          </a:p>
          <a:p>
            <a:r>
              <a:rPr lang="vi-VN" sz="2800" dirty="0">
                <a:latin typeface="Cambria" panose="02040503050406030204" pitchFamily="18" charset="0"/>
              </a:rPr>
              <a:t>5. Bổn phận bảo vệ, giữ gìn, sử dụng tài sản, tài nguyên, bảo vệ môi trường phù hợp với khả năng và </a:t>
            </a:r>
            <a:r>
              <a:rPr lang="vi-VN" sz="2800" dirty="0" smtClean="0">
                <a:latin typeface="Cambria" panose="02040503050406030204" pitchFamily="18" charset="0"/>
              </a:rPr>
              <a:t>độ </a:t>
            </a:r>
            <a:r>
              <a:rPr lang="vi-VN" sz="2800" dirty="0">
                <a:latin typeface="Cambria" panose="02040503050406030204" pitchFamily="18" charset="0"/>
              </a:rPr>
              <a:t>tuổi của trẻ em</a:t>
            </a:r>
          </a:p>
          <a:p>
            <a:r>
              <a:rPr lang="vi-VN" sz="2800" dirty="0">
                <a:latin typeface="Cambria" panose="02040503050406030204" pitchFamily="18" charset="0"/>
              </a:rPr>
              <a:t>6. Bổn phận thương yêu, đoàn kết, chia sẻ khó khăn, tôn trọng, giúp đỡ bạn bè</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2"/>
          <a:srcRect t="1668"/>
          <a:stretch/>
        </p:blipFill>
        <p:spPr>
          <a:xfrm>
            <a:off x="2158221" y="2851651"/>
            <a:ext cx="4547379" cy="2281097"/>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3"/>
          <a:srcRect b="48054"/>
          <a:stretch/>
        </p:blipFill>
        <p:spPr>
          <a:xfrm>
            <a:off x="6672943" y="2789639"/>
            <a:ext cx="5277603" cy="2230967"/>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3"/>
          <a:srcRect t="50163"/>
          <a:stretch/>
        </p:blipFill>
        <p:spPr>
          <a:xfrm>
            <a:off x="11653348" y="2846208"/>
            <a:ext cx="5004579" cy="2029651"/>
          </a:xfrm>
          <a:prstGeom prst="rect">
            <a:avLst/>
          </a:prstGeom>
        </p:spPr>
      </p:pic>
    </p:spTree>
    <p:extLst>
      <p:ext uri="{BB962C8B-B14F-4D97-AF65-F5344CB8AC3E}">
        <p14:creationId xmlns:p14="http://schemas.microsoft.com/office/powerpoint/2010/main" val="1819700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 calcmode="lin" valueType="num">
                                      <p:cBhvr additive="base">
                                        <p:cTn id="31"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 calcmode="lin" valueType="num">
                                      <p:cBhvr additive="base">
                                        <p:cTn id="37"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2087459" y="2929917"/>
            <a:ext cx="14113073" cy="4767780"/>
          </a:xfrm>
          <a:prstGeom prst="rect">
            <a:avLst/>
          </a:prstGeom>
          <a:noFill/>
        </p:spPr>
        <p:txBody>
          <a:bodyPr wrap="square" rtlCol="0">
            <a:spAutoFit/>
          </a:bodyPr>
          <a:lstStyle/>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bốn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nSpc>
                <a:spcPct val="135000"/>
              </a:lnSpc>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gia</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đình</a:t>
            </a:r>
            <a:r>
              <a:rPr lang="en-US" sz="4400" b="1" i="1" dirty="0">
                <a:effectLst/>
                <a:latin typeface="Cambria" panose="02040503050406030204" pitchFamily="18" charset="0"/>
                <a:ea typeface="Times New Roman" panose="02020603050405020304" pitchFamily="18" charset="0"/>
              </a:rPr>
              <a:t>: </a:t>
            </a:r>
          </a:p>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quan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tâm</a:t>
            </a:r>
            <a:r>
              <a:rPr lang="en-US" sz="4400" dirty="0">
                <a:effectLst/>
                <a:latin typeface="Cambria" panose="02040503050406030204" pitchFamily="18" charset="0"/>
                <a:ea typeface="Times New Roman" panose="02020603050405020304" pitchFamily="18" charset="0"/>
              </a:rPr>
              <a:t>, chia </a:t>
            </a:r>
            <a:r>
              <a:rPr lang="en-US" sz="4400" dirty="0" err="1">
                <a:effectLst/>
                <a:latin typeface="Cambria" panose="02040503050406030204" pitchFamily="18" charset="0"/>
                <a:ea typeface="Times New Roman" panose="02020603050405020304" pitchFamily="18" charset="0"/>
              </a:rPr>
              <a:t>sẻ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cảm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nguyện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cha </a:t>
            </a:r>
            <a:r>
              <a:rPr lang="en-US" sz="4400" dirty="0" err="1">
                <a:effectLst/>
                <a:latin typeface="Cambria" panose="02040503050406030204" pitchFamily="18" charset="0"/>
                <a:ea typeface="Times New Roman" panose="02020603050405020304" pitchFamily="18" charset="0"/>
              </a:rPr>
              <a:t>mẹ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dòng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nếp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259728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14496" y="2840590"/>
            <a:ext cx="148590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smtClean="0">
                <a:effectLst/>
                <a:latin typeface="Cambria" panose="02040503050406030204" pitchFamily="18" charset="0"/>
                <a:ea typeface="Times New Roman" panose="02020603050405020304" pitchFamily="18" charset="0"/>
              </a:rPr>
              <a:t>bổn</a:t>
            </a:r>
            <a:r>
              <a:rPr lang="en-US" sz="4400" dirty="0" smtClean="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nhà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trường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giúp</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xã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hội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giáo</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dục</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khác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giúp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hội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tự</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thực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hiện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nhiệm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vụ</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theo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hoạch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Calibri" panose="020F0502020204030204" pitchFamily="34" charset="0"/>
              </a:rPr>
              <a:t>hành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đầy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đủ</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định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của</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nhà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trường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giúp</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xã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hội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và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giáo</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dục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khác</a:t>
            </a:r>
            <a:r>
              <a:rPr lang="en-US" sz="4400" dirty="0">
                <a:effectLst/>
                <a:latin typeface="Cambria" panose="02040503050406030204" pitchFamily="18" charset="0"/>
                <a:ea typeface="Calibri" panose="020F0502020204030204" pitchFamily="34"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3343474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TotalTime>
  <Words>1394</Words>
  <Application>Microsoft Office PowerPoint</Application>
  <PresentationFormat>Custom</PresentationFormat>
  <Paragraphs>67</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Times New Roman</vt:lpstr>
      <vt:lpstr>Arial</vt:lpstr>
      <vt:lpstr>Cambria</vt:lpstr>
      <vt:lpstr>Calibri</vt:lpstr>
      <vt:lpstr>#9Slide07 HoneyCream</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Quyền và bổn phận</dc:title>
  <cp:lastModifiedBy>Windows 10</cp:lastModifiedBy>
  <cp:revision>28</cp:revision>
  <dcterms:created xsi:type="dcterms:W3CDTF">2006-08-16T00:00:00Z</dcterms:created>
  <dcterms:modified xsi:type="dcterms:W3CDTF">2025-05-05T11:22:38Z</dcterms:modified>
  <dc:identifier>DAGBEGFQLTo</dc:identifier>
</cp:coreProperties>
</file>