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524" r:id="rId2"/>
    <p:sldId id="555" r:id="rId3"/>
    <p:sldId id="547" r:id="rId4"/>
    <p:sldId id="534" r:id="rId5"/>
    <p:sldId id="527" r:id="rId6"/>
    <p:sldId id="546" r:id="rId7"/>
    <p:sldId id="548" r:id="rId8"/>
    <p:sldId id="523" r:id="rId9"/>
    <p:sldId id="549" r:id="rId10"/>
    <p:sldId id="529" r:id="rId11"/>
    <p:sldId id="550" r:id="rId12"/>
    <p:sldId id="551" r:id="rId13"/>
    <p:sldId id="552" r:id="rId14"/>
    <p:sldId id="528" r:id="rId15"/>
    <p:sldId id="553" r:id="rId16"/>
    <p:sldId id="540" r:id="rId17"/>
    <p:sldId id="544" r:id="rId18"/>
    <p:sldId id="539"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314" autoAdjust="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9.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9.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27.xml"/><Relationship Id="rId7" Type="http://schemas.openxmlformats.org/officeDocument/2006/relationships/image" Target="../media/image1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image" Target="../media/image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5.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3810" y="-11924"/>
            <a:ext cx="12191365" cy="6858000"/>
          </a:xfrm>
          <a:prstGeom prst="rect">
            <a:avLst/>
          </a:prstGeom>
        </p:spPr>
      </p:pic>
      <p:pic>
        <p:nvPicPr>
          <p:cNvPr id="12" name="图片 11" descr="组 54"/>
          <p:cNvPicPr>
            <a:picLocks noChangeAspect="1"/>
          </p:cNvPicPr>
          <p:nvPr/>
        </p:nvPicPr>
        <p:blipFill>
          <a:blip r:embed="rId6"/>
          <a:stretch>
            <a:fillRect/>
          </a:stretch>
        </p:blipFill>
        <p:spPr>
          <a:xfrm>
            <a:off x="-1905"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EB637B94-AB2E-E714-D4C4-5D9BE72906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6831" y="-146570"/>
            <a:ext cx="4609771" cy="2757577"/>
          </a:xfrm>
          <a:prstGeom prst="rect">
            <a:avLst/>
          </a:prstGeom>
        </p:spPr>
      </p:pic>
      <p:pic>
        <p:nvPicPr>
          <p:cNvPr id="4" name="Picture 3"/>
          <p:cNvPicPr>
            <a:picLocks noChangeAspect="1"/>
          </p:cNvPicPr>
          <p:nvPr/>
        </p:nvPicPr>
        <p:blipFill rotWithShape="1">
          <a:blip r:embed="rId8"/>
          <a:srcRect l="31619" t="1887" r="44453" b="85939"/>
          <a:stretch/>
        </p:blipFill>
        <p:spPr>
          <a:xfrm>
            <a:off x="2941525" y="901612"/>
            <a:ext cx="6176477" cy="826108"/>
          </a:xfrm>
          <a:prstGeom prst="rect">
            <a:avLst/>
          </a:prstGeom>
        </p:spPr>
      </p:pic>
      <p:pic>
        <p:nvPicPr>
          <p:cNvPr id="7" name="Picture 6">
            <a:extLst>
              <a:ext uri="{FF2B5EF4-FFF2-40B4-BE49-F238E27FC236}">
                <a16:creationId xmlns:a16="http://schemas.microsoft.com/office/drawing/2014/main" id="{7896823C-D120-859F-D048-FC06BA5D9A72}"/>
              </a:ext>
            </a:extLst>
          </p:cNvPr>
          <p:cNvPicPr>
            <a:picLocks noChangeAspect="1"/>
          </p:cNvPicPr>
          <p:nvPr/>
        </p:nvPicPr>
        <p:blipFill>
          <a:blip r:embed="rId9"/>
          <a:stretch>
            <a:fillRect/>
          </a:stretch>
        </p:blipFill>
        <p:spPr>
          <a:xfrm>
            <a:off x="466085" y="1314666"/>
            <a:ext cx="10309230" cy="320677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373" y="-89649"/>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152356"/>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000" b="1" i="0" dirty="0">
                <a:solidFill>
                  <a:schemeClr val="bg1"/>
                </a:solidFill>
                <a:effectLst/>
                <a:latin typeface="Cambria" panose="02040503050406030204" pitchFamily="18" charset="0"/>
                <a:ea typeface="Cambria" panose="02040503050406030204" pitchFamily="18" charset="0"/>
              </a:rPr>
              <a:t>3. </a:t>
            </a:r>
            <a:r>
              <a:rPr lang="en-SG" sz="3000" b="1" i="0" dirty="0" err="1">
                <a:solidFill>
                  <a:schemeClr val="bg1"/>
                </a:solidFill>
                <a:effectLst/>
                <a:latin typeface="Cambria" panose="02040503050406030204" pitchFamily="18" charset="0"/>
                <a:ea typeface="Cambria" panose="02040503050406030204" pitchFamily="18" charset="0"/>
              </a:rPr>
              <a:t>Xử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lí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tình</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huống</a:t>
            </a:r>
            <a:r>
              <a:rPr lang="en-SG" sz="3000" b="1" i="0" dirty="0">
                <a:solidFill>
                  <a:schemeClr val="bg1"/>
                </a:solidFill>
                <a:effectLst/>
                <a:latin typeface="Cambria" panose="02040503050406030204" pitchFamily="18" charset="0"/>
                <a:ea typeface="Cambria" panose="02040503050406030204" pitchFamily="18" charset="0"/>
              </a:rPr>
              <a:t> </a:t>
            </a:r>
            <a:endParaRPr kumimoji="0" lang="en-SG" sz="3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algn="just"/>
            <a:r>
              <a:rPr lang="vi-VN" sz="3000" b="1" i="0" dirty="0">
                <a:solidFill>
                  <a:srgbClr val="002060"/>
                </a:solidFill>
                <a:effectLst/>
                <a:latin typeface="Cambria" panose="02040503050406030204" pitchFamily="18" charset="0"/>
                <a:ea typeface="Cambria" panose="02040503050406030204" pitchFamily="18" charset="0"/>
              </a:rPr>
              <a:t>a) Sau tết Nguyên đán, Toàn có một số tiền mừng tuổi. Bạn băn khoăn không biết nên sử dụng số tiền đó vào việc gì: mua món đồ mà mình rất thích, đưa cho bố mẹ giữ hộ, nuôi lợn đất... </a:t>
            </a:r>
          </a:p>
          <a:p>
            <a:pPr algn="just"/>
            <a:r>
              <a:rPr lang="vi-VN" sz="3000" b="1" i="0" dirty="0">
                <a:solidFill>
                  <a:srgbClr val="002060"/>
                </a:solidFill>
                <a:effectLst/>
                <a:latin typeface="Cambria" panose="02040503050406030204" pitchFamily="18" charset="0"/>
                <a:ea typeface="Cambria" panose="02040503050406030204" pitchFamily="18" charset="0"/>
              </a:rPr>
              <a:t>Nếu là Toàn, em sẽ làm gì với số tiền đó?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152356"/>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3785652"/>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 Bố mẹ cho Kim 200.000 đồng để tổ chức sinh nhật với ba người bạn. </a:t>
            </a:r>
          </a:p>
          <a:p>
            <a:pPr algn="just"/>
            <a:r>
              <a:rPr lang="vi-VN" sz="3500" b="1" i="0" dirty="0">
                <a:solidFill>
                  <a:srgbClr val="002060"/>
                </a:solidFill>
                <a:effectLst/>
                <a:latin typeface="Cambria" panose="02040503050406030204" pitchFamily="18" charset="0"/>
                <a:ea typeface="Cambria" panose="02040503050406030204" pitchFamily="18" charset="0"/>
              </a:rPr>
              <a:t>Kim chưa biết mua gì. </a:t>
            </a:r>
          </a:p>
          <a:p>
            <a:pPr algn="just"/>
            <a:r>
              <a:rPr lang="vi-VN" sz="3500" b="1" i="0" dirty="0">
                <a:solidFill>
                  <a:srgbClr val="002060"/>
                </a:solidFill>
                <a:effectLst/>
                <a:latin typeface="Cambria" panose="02040503050406030204" pitchFamily="18" charset="0"/>
                <a:ea typeface="Cambria" panose="02040503050406030204" pitchFamily="18" charset="0"/>
              </a:rPr>
              <a:t>Nếu là Kim, em sẽ làm như thế nào? </a:t>
            </a:r>
          </a:p>
          <a:p>
            <a:pPr algn="just"/>
            <a:endParaRPr lang="vi-VN" sz="3000" b="1" i="0" dirty="0">
              <a:solidFill>
                <a:srgbClr val="002060"/>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31925" y="221022"/>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Sau tết Nguyên đán, Toàn có một số tiền mừng tuổi. Bạn băn khoăn không biết nên sử dụng số tiền đó vào việc gì: mua món đồ mà mình rất thích, đưa cho bố mẹ giữ hộ, nuôi lợn đất...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Toàn, em sẽ làm gì với số tiền đó? </a:t>
            </a: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
        <p:nvSpPr>
          <p:cNvPr id="3" name="Rectangle: Rounded Corners 2">
            <a:extLst>
              <a:ext uri="{FF2B5EF4-FFF2-40B4-BE49-F238E27FC236}">
                <a16:creationId xmlns:a16="http://schemas.microsoft.com/office/drawing/2014/main" id="{6679F1CC-7DC9-EBBD-FB97-807E3A23DC6E}"/>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srgbClr val="002060"/>
                </a:solidFill>
                <a:latin typeface="Cambria" panose="02040503050406030204" pitchFamily="18" charset="0"/>
                <a:ea typeface="Cambria" panose="02040503050406030204" pitchFamily="18" charset="0"/>
              </a:rPr>
              <a:t>Nếu em là Toàn em sẽ nuôi lợn đất rồi sau khi có được một khoản nhất định em sẽ đưa cho bố mẹ để mua đồ dùng học tập, quần áo....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6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23354" y="0"/>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465925" y="906823"/>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222642" y="2031574"/>
            <a:ext cx="570256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 Bố mẹ cho Kim 200.000 đồng để tổ chức sinh nhật với ba người bạn.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Kim chưa biết mua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Kim, em sẽ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8A37B27-3959-C15B-8098-A2F0C19DF33B}"/>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Kim có thể lựa chọn</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mua các đồ loại đồ ăn nhưng nên mua trong giới hạn 200 000 đồng.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506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34754"/>
            <a:ext cx="12191365" cy="7875602"/>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074324" y="895645"/>
            <a:ext cx="5826227"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white"/>
                </a:solidFill>
                <a:latin typeface="Cambria" panose="02040503050406030204" pitchFamily="18" charset="0"/>
                <a:ea typeface="Cambria" panose="02040503050406030204" pitchFamily="18" charset="0"/>
              </a:rPr>
              <a:t>4</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Đưa ra lời khuyên cho bạn</a:t>
            </a:r>
            <a:endPar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240633" y="1549666"/>
            <a:ext cx="6567593" cy="3676851"/>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631482"/>
            <a:ext cx="6485725" cy="3912669"/>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2862322"/>
          </a:xfrm>
          <a:prstGeom prst="rect">
            <a:avLst/>
          </a:prstGeom>
          <a:noFill/>
        </p:spPr>
        <p:txBody>
          <a:bodyPr wrap="square">
            <a:spAutoFit/>
          </a:bodyPr>
          <a:lstStyle/>
          <a:p>
            <a:pPr lvl="0" algn="just"/>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lang="en-SG" sz="3500" b="1" dirty="0">
                <a:solidFill>
                  <a:srgbClr val="C00000"/>
                </a:solidFill>
                <a:latin typeface="Cambria" panose="02040503050406030204" pitchFamily="18" charset="0"/>
                <a:ea typeface="Cambria" panose="02040503050406030204" pitchFamily="18" charset="0"/>
              </a:rPr>
              <a:t>b)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chuẩn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bị</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cho</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buổi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liên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hoan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cuối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năm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dự</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định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tổ</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chức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thật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hoành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tráng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trầm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trồ</a:t>
            </a:r>
            <a:r>
              <a:rPr lang="en-SG" sz="3500" b="1" dirty="0">
                <a:solidFill>
                  <a:srgbClr val="C00000"/>
                </a:solidFill>
                <a:latin typeface="Cambria" panose="02040503050406030204" pitchFamily="18" charset="0"/>
                <a:ea typeface="Cambria" panose="02040503050406030204" pitchFamily="18" charset="0"/>
              </a:rPr>
              <a:t>. </a:t>
            </a:r>
            <a:endPar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8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71593" y="172473"/>
            <a:ext cx="6567593" cy="3676851"/>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083D4E98-C3DF-14D2-5612-A1BDEFC36C08}"/>
              </a:ext>
            </a:extLst>
          </p:cNvPr>
          <p:cNvSpPr txBox="1"/>
          <p:nvPr/>
        </p:nvSpPr>
        <p:spPr>
          <a:xfrm>
            <a:off x="78352" y="824477"/>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17" name="组合 11">
            <a:extLst>
              <a:ext uri="{FF2B5EF4-FFF2-40B4-BE49-F238E27FC236}">
                <a16:creationId xmlns:a16="http://schemas.microsoft.com/office/drawing/2014/main" id="{A66BB977-6FAC-0ED3-1283-DA880C3AB19F}"/>
              </a:ext>
            </a:extLst>
          </p:cNvPr>
          <p:cNvGrpSpPr/>
          <p:nvPr/>
        </p:nvGrpSpPr>
        <p:grpSpPr>
          <a:xfrm>
            <a:off x="4167739" y="2107933"/>
            <a:ext cx="8024261" cy="4826545"/>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5053264" y="2993916"/>
            <a:ext cx="6247910" cy="3170099"/>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Em sẽ khuyên Quyết là chiếc xe đó vẫn còn dùng tốt bạn không nên đòi bố mẹ mua xe mới như thế bởi nó rất lãng phí.</a:t>
            </a:r>
            <a:endParaRPr lang="en-SG" sz="40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969052" y="129781"/>
            <a:ext cx="7147547" cy="6598438"/>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grpSp>
        <p:nvGrpSpPr>
          <p:cNvPr id="17" name="组合 11">
            <a:extLst>
              <a:ext uri="{FF2B5EF4-FFF2-40B4-BE49-F238E27FC236}">
                <a16:creationId xmlns:a16="http://schemas.microsoft.com/office/drawing/2014/main" id="{A66BB977-6FAC-0ED3-1283-DA880C3AB19F}"/>
              </a:ext>
            </a:extLst>
          </p:cNvPr>
          <p:cNvGrpSpPr/>
          <p:nvPr/>
        </p:nvGrpSpPr>
        <p:grpSpPr>
          <a:xfrm>
            <a:off x="-412780" y="129781"/>
            <a:ext cx="6527840" cy="4176774"/>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12" y="2414"/>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6112615" y="1331915"/>
            <a:ext cx="5882736" cy="4832092"/>
          </a:xfrm>
          <a:prstGeom prst="rect">
            <a:avLst/>
          </a:prstGeom>
          <a:noFill/>
        </p:spPr>
        <p:txBody>
          <a:bodyPr wrap="square">
            <a:spAutoFit/>
          </a:bodyPr>
          <a:lstStyle/>
          <a:p>
            <a:pPr lvl="0" algn="just"/>
            <a:r>
              <a:rPr lang="vi-VN" sz="2800" b="1" dirty="0">
                <a:solidFill>
                  <a:srgbClr val="002060"/>
                </a:solidFill>
                <a:latin typeface="Cambria" panose="02040503050406030204" pitchFamily="18" charset="0"/>
                <a:ea typeface="Cambria" panose="02040503050406030204" pitchFamily="18" charset="0"/>
              </a:rPr>
              <a:t>Em nên khuyên các bạn là tổ chức liên hoan mục đích là để cho lớp mình thêm vui, thêm gắn bó, thêm đoàn kết chứ không phải mục đích khoe khoang với lớp bạn. Nếu tổ chức hoành tráng nó rất lãng phí và có nhiều bạn cũng khó khăn nên chúng ta chỉ nên tổ chức đủ để lớp mình vui vẻ là được không cần phải xem lớp khác đánh giá như thế nào. </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
        <p:nvSpPr>
          <p:cNvPr id="2" name="TextBox 1">
            <a:extLst>
              <a:ext uri="{FF2B5EF4-FFF2-40B4-BE49-F238E27FC236}">
                <a16:creationId xmlns:a16="http://schemas.microsoft.com/office/drawing/2014/main" id="{083D4E98-C3DF-14D2-5612-A1BDEFC36C08}"/>
              </a:ext>
            </a:extLst>
          </p:cNvPr>
          <p:cNvSpPr txBox="1"/>
          <p:nvPr/>
        </p:nvSpPr>
        <p:spPr>
          <a:xfrm>
            <a:off x="318434" y="770545"/>
            <a:ext cx="5275672" cy="2708434"/>
          </a:xfrm>
          <a:prstGeom prst="rect">
            <a:avLst/>
          </a:prstGeom>
          <a:noFill/>
        </p:spPr>
        <p:txBody>
          <a:bodyPr wrap="square">
            <a:spAutoFit/>
          </a:bodyPr>
          <a:lstStyle/>
          <a:p>
            <a:pPr lvl="0" algn="ctr"/>
            <a:r>
              <a:rPr lang="en-SG" sz="3400" b="1" dirty="0">
                <a:solidFill>
                  <a:srgbClr val="C00000"/>
                </a:solidFill>
                <a:latin typeface="Cambria" panose="02040503050406030204" pitchFamily="18" charset="0"/>
                <a:ea typeface="Cambria" panose="02040503050406030204" pitchFamily="18" charset="0"/>
              </a:rPr>
              <a:t>b)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chuẩn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bị</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cho</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buổi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liên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hoan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cuối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năm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dự</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định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tổ</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chức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thật</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hoành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tráng</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khác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trầm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trồ</a:t>
            </a:r>
            <a:r>
              <a:rPr lang="en-SG" sz="3400" b="1" dirty="0">
                <a:solidFill>
                  <a:srgbClr val="C00000"/>
                </a:solidFill>
                <a:latin typeface="Cambria" panose="02040503050406030204" pitchFamily="18" charset="0"/>
                <a:ea typeface="Cambria" panose="02040503050406030204" pitchFamily="18" charset="0"/>
              </a:rPr>
              <a:t>. </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22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2" name="图片 11" descr="组 54"/>
          <p:cNvPicPr>
            <a:picLocks noChangeAspect="1"/>
          </p:cNvPicPr>
          <p:nvPr/>
        </p:nvPicPr>
        <p:blipFill>
          <a:blip r:embed="rId8"/>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9"/>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2"/>
          <a:stretch>
            <a:fillRect/>
          </a:stretch>
        </p:blipFill>
        <p:spPr>
          <a:xfrm>
            <a:off x="-635" y="0"/>
            <a:ext cx="1219263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236F7619-1573-29D5-FDD3-EC339A578682}"/>
              </a:ext>
            </a:extLst>
          </p:cNvPr>
          <p:cNvPicPr>
            <a:picLocks noChangeAspect="1"/>
          </p:cNvPicPr>
          <p:nvPr/>
        </p:nvPicPr>
        <p:blipFill>
          <a:blip r:embed="rId10"/>
          <a:stretch>
            <a:fillRect/>
          </a:stretch>
        </p:blipFill>
        <p:spPr>
          <a:xfrm>
            <a:off x="1596716" y="1182257"/>
            <a:ext cx="8420896" cy="2852467"/>
          </a:xfrm>
          <a:prstGeom prst="rect">
            <a:avLst/>
          </a:prstGeom>
        </p:spPr>
      </p:pic>
    </p:spTree>
    <p:extLst>
      <p:ext uri="{BB962C8B-B14F-4D97-AF65-F5344CB8AC3E}">
        <p14:creationId xmlns:p14="http://schemas.microsoft.com/office/powerpoint/2010/main" val="3166302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0186" y="1255931"/>
            <a:ext cx="5905814" cy="2903977"/>
          </a:xfrm>
          <a:prstGeom prst="rect">
            <a:avLst/>
          </a:prstGeom>
        </p:spPr>
      </p:pic>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algn="ctr"/>
            <a:r>
              <a:rPr lang="en-SG" sz="2600" b="1" i="0" dirty="0" err="1">
                <a:solidFill>
                  <a:schemeClr val="bg1"/>
                </a:solidFill>
                <a:effectLst/>
                <a:latin typeface="Cambria" panose="02040503050406030204" pitchFamily="18" charset="0"/>
                <a:ea typeface="Cambria" panose="02040503050406030204" pitchFamily="18" charset="0"/>
              </a:rPr>
              <a:t>Câu</a:t>
            </a:r>
            <a:r>
              <a:rPr lang="en-SG" sz="2600" b="1" i="0" dirty="0">
                <a:solidFill>
                  <a:schemeClr val="bg1"/>
                </a:solidFill>
                <a:effectLst/>
                <a:latin typeface="Cambria" panose="02040503050406030204" pitchFamily="18" charset="0"/>
                <a:ea typeface="Cambria" panose="02040503050406030204" pitchFamily="18" charset="0"/>
              </a:rPr>
              <a:t> 1. Em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hay </a:t>
            </a:r>
            <a:r>
              <a:rPr lang="en-SG" sz="2600" b="1" i="0" dirty="0" err="1">
                <a:solidFill>
                  <a:schemeClr val="bg1"/>
                </a:solidFill>
                <a:effectLst/>
                <a:latin typeface="Cambria" panose="02040503050406030204" pitchFamily="18" charset="0"/>
                <a:ea typeface="Cambria" panose="02040503050406030204" pitchFamily="18" charset="0"/>
              </a:rPr>
              <a:t>không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với</a:t>
            </a:r>
            <a:r>
              <a:rPr lang="en-SG" sz="2600" b="1" i="0" dirty="0">
                <a:solidFill>
                  <a:schemeClr val="bg1"/>
                </a:solidFill>
                <a:effectLst/>
                <a:latin typeface="Cambria" panose="02040503050406030204" pitchFamily="18" charset="0"/>
                <a:ea typeface="Cambria" panose="02040503050406030204" pitchFamily="18" charset="0"/>
              </a:rPr>
              <a:t> ý </a:t>
            </a:r>
            <a:r>
              <a:rPr lang="en-SG" sz="2600" b="1" i="0" dirty="0" err="1">
                <a:solidFill>
                  <a:schemeClr val="bg1"/>
                </a:solidFill>
                <a:effectLst/>
                <a:latin typeface="Cambria" panose="02040503050406030204" pitchFamily="18" charset="0"/>
                <a:ea typeface="Cambria" panose="02040503050406030204" pitchFamily="18" charset="0"/>
              </a:rPr>
              <a:t>kiến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của</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bạn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nào</a:t>
            </a:r>
            <a:r>
              <a:rPr lang="en-SG" sz="2600" b="1" i="0" dirty="0">
                <a:solidFill>
                  <a:schemeClr val="bg1"/>
                </a:solidFill>
                <a:effectLst/>
                <a:latin typeface="Cambria" panose="02040503050406030204" pitchFamily="18" charset="0"/>
                <a:ea typeface="Cambria" panose="02040503050406030204" pitchFamily="18" charset="0"/>
              </a:rPr>
              <a:t>? </a:t>
            </a:r>
            <a:endParaRPr lang="vi-VN" sz="2600" b="1" i="0" dirty="0">
              <a:solidFill>
                <a:schemeClr val="bg1"/>
              </a:solidFill>
              <a:effectLst/>
              <a:latin typeface="Cambria" panose="02040503050406030204" pitchFamily="18" charset="0"/>
              <a:ea typeface="Cambria" panose="02040503050406030204" pitchFamily="18" charset="0"/>
            </a:endParaRPr>
          </a:p>
          <a:p>
            <a:pPr algn="ctr"/>
            <a:r>
              <a:rPr lang="en-SG" sz="2600" b="1" i="0" dirty="0" err="1">
                <a:solidFill>
                  <a:schemeClr val="bg1"/>
                </a:solidFill>
                <a:effectLst/>
                <a:latin typeface="Cambria" panose="02040503050406030204" pitchFamily="18" charset="0"/>
                <a:ea typeface="Cambria" panose="02040503050406030204" pitchFamily="18" charset="0"/>
              </a:rPr>
              <a:t>Vì</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sao</a:t>
            </a:r>
            <a:r>
              <a:rPr lang="en-SG" sz="2600" b="1" i="0" dirty="0">
                <a:solidFill>
                  <a:schemeClr val="bg1"/>
                </a:solidFill>
                <a:effectLst/>
                <a:latin typeface="Cambria" panose="02040503050406030204" pitchFamily="18" charset="0"/>
                <a:ea typeface="Cambria" panose="02040503050406030204" pitchFamily="18" charset="0"/>
              </a:rPr>
              <a:t>? </a:t>
            </a:r>
            <a:endParaRPr lang="en-SG" sz="26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94611" y="3837184"/>
            <a:ext cx="6297389" cy="2903977"/>
          </a:xfrm>
          <a:prstGeom prst="rect">
            <a:avLst/>
          </a:prstGeom>
        </p:spPr>
      </p:pic>
      <p:sp>
        <p:nvSpPr>
          <p:cNvPr id="10" name="Rectangle: Rounded Corners 9">
            <a:extLst>
              <a:ext uri="{FF2B5EF4-FFF2-40B4-BE49-F238E27FC236}">
                <a16:creationId xmlns:a16="http://schemas.microsoft.com/office/drawing/2014/main" id="{3F958A2A-4A05-E88E-AB21-E3A914172CD7}"/>
              </a:ext>
            </a:extLst>
          </p:cNvPr>
          <p:cNvSpPr/>
          <p:nvPr/>
        </p:nvSpPr>
        <p:spPr>
          <a:xfrm>
            <a:off x="5955986" y="1196480"/>
            <a:ext cx="6164331"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DA9661D8-D1B7-9D3D-80DD-33F77FA5D393}"/>
              </a:ext>
            </a:extLst>
          </p:cNvPr>
          <p:cNvSpPr txBox="1"/>
          <p:nvPr/>
        </p:nvSpPr>
        <p:spPr>
          <a:xfrm>
            <a:off x="5990151" y="1343997"/>
            <a:ext cx="6096000" cy="2215991"/>
          </a:xfrm>
          <a:prstGeom prst="rect">
            <a:avLst/>
          </a:prstGeom>
          <a:noFill/>
        </p:spPr>
        <p:txBody>
          <a:bodyPr wrap="square">
            <a:spAutoFit/>
          </a:bodyPr>
          <a:lstStyle/>
          <a:p>
            <a:pPr algn="just"/>
            <a:r>
              <a:rPr lang="vi-VN" sz="2200" b="1" i="0" dirty="0">
                <a:solidFill>
                  <a:srgbClr val="002060"/>
                </a:solidFill>
                <a:effectLst/>
                <a:latin typeface="Cambria" panose="02040503050406030204" pitchFamily="18" charset="0"/>
                <a:ea typeface="Cambria" panose="02040503050406030204" pitchFamily="18" charset="0"/>
              </a:rPr>
              <a:t> </a:t>
            </a:r>
            <a:r>
              <a:rPr lang="vi-VN" sz="2300" b="1" i="0" dirty="0">
                <a:solidFill>
                  <a:srgbClr val="002060"/>
                </a:solidFill>
                <a:effectLst/>
                <a:latin typeface="Cambria" panose="02040503050406030204" pitchFamily="18" charset="0"/>
                <a:ea typeface="Cambria" panose="02040503050406030204" pitchFamily="18" charset="0"/>
              </a:rPr>
              <a:t>Em không đồng tình với ý kiến của Trung vì tiền dù có mệnh giá lớn hay nhỏ thì chúng ta đều phải giữ gìn bởi đồng tiền dù có mệnh giá như thế nào thì nó vẫn có giá trị. Em đồng tình với ý kiến của Kiên vì bạn đã biết trân trọng và bảo quản tiền đúng cách. </a:t>
            </a:r>
            <a:endParaRPr lang="en-SG" sz="2300" b="1"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9436E2D-FA4B-1FF3-18DC-F10F35A3B24E}"/>
              </a:ext>
            </a:extLst>
          </p:cNvPr>
          <p:cNvSpPr/>
          <p:nvPr/>
        </p:nvSpPr>
        <p:spPr>
          <a:xfrm>
            <a:off x="84337" y="4247974"/>
            <a:ext cx="5905814" cy="258532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B43D0F4A-2F8D-E07E-CE1A-7A6950FFBF2D}"/>
              </a:ext>
            </a:extLst>
          </p:cNvPr>
          <p:cNvSpPr txBox="1"/>
          <p:nvPr/>
        </p:nvSpPr>
        <p:spPr>
          <a:xfrm>
            <a:off x="190186" y="4298359"/>
            <a:ext cx="5704425" cy="2585323"/>
          </a:xfrm>
          <a:prstGeom prst="rect">
            <a:avLst/>
          </a:prstGeom>
          <a:noFill/>
        </p:spPr>
        <p:txBody>
          <a:bodyPr wrap="square">
            <a:spAutoFit/>
          </a:bodyPr>
          <a:lstStyle/>
          <a:p>
            <a:pPr algn="just"/>
            <a:r>
              <a:rPr lang="vi-VN" sz="2700" b="1" dirty="0">
                <a:solidFill>
                  <a:srgbClr val="002060"/>
                </a:solidFill>
                <a:latin typeface="Cambria" panose="02040503050406030204" pitchFamily="18" charset="0"/>
                <a:ea typeface="Cambria" panose="02040503050406030204" pitchFamily="18" charset="0"/>
              </a:rPr>
              <a:t>Em không đồng tình với ý kiến của Yến bởi tiền chỉ là vật chất, vật ngoài thân. Em đồng tình với ý kiến của Hà bởi mọi vật trên cuộc sống có những thứ không được định giá bằng tiền. </a:t>
            </a:r>
            <a:endParaRPr lang="en-SG" sz="27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vi-VN"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2" name="Picture 1">
            <a:extLst>
              <a:ext uri="{FF2B5EF4-FFF2-40B4-BE49-F238E27FC236}">
                <a16:creationId xmlns:a16="http://schemas.microsoft.com/office/drawing/2014/main" id="{39B4337C-0D3E-BA41-1D1F-6EF8900921E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8032" y="1255931"/>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1B315C7-07C1-8C49-90BD-43F84C1178C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53130" y="3698240"/>
            <a:ext cx="6120840" cy="3130429"/>
          </a:xfrm>
          <a:prstGeom prst="rect">
            <a:avLst/>
          </a:prstGeom>
        </p:spPr>
      </p:pic>
      <p:sp>
        <p:nvSpPr>
          <p:cNvPr id="7" name="Rectangle: Rounded Corners 6">
            <a:extLst>
              <a:ext uri="{FF2B5EF4-FFF2-40B4-BE49-F238E27FC236}">
                <a16:creationId xmlns:a16="http://schemas.microsoft.com/office/drawing/2014/main" id="{85EC4409-B959-8E85-E872-8CCD0D02A5D3}"/>
              </a:ext>
            </a:extLst>
          </p:cNvPr>
          <p:cNvSpPr/>
          <p:nvPr/>
        </p:nvSpPr>
        <p:spPr>
          <a:xfrm>
            <a:off x="6172038" y="1463040"/>
            <a:ext cx="6001930" cy="2090930"/>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737DD163-B93D-F8DF-BF4D-591A03E1AF95}"/>
              </a:ext>
            </a:extLst>
          </p:cNvPr>
          <p:cNvSpPr txBox="1"/>
          <p:nvPr/>
        </p:nvSpPr>
        <p:spPr>
          <a:xfrm>
            <a:off x="6241053" y="1661477"/>
            <a:ext cx="5863900" cy="1631216"/>
          </a:xfrm>
          <a:prstGeom prst="rect">
            <a:avLst/>
          </a:prstGeom>
          <a:noFill/>
        </p:spPr>
        <p:txBody>
          <a:bodyPr wrap="square">
            <a:spAutoFit/>
          </a:bodyPr>
          <a:lstStyle/>
          <a:p>
            <a:pPr algn="just"/>
            <a:r>
              <a:rPr lang="en-SG" sz="2500" b="0" i="0" dirty="0">
                <a:solidFill>
                  <a:srgbClr val="333333"/>
                </a:solidFill>
                <a:effectLst/>
                <a:latin typeface="Roboto" panose="02000000000000000000" pitchFamily="2" charset="0"/>
              </a:rPr>
              <a:t> </a:t>
            </a:r>
            <a:r>
              <a:rPr lang="en-SG" sz="2500" b="1" i="0" dirty="0">
                <a:solidFill>
                  <a:srgbClr val="002060"/>
                </a:solidFill>
                <a:effectLst/>
                <a:latin typeface="Cambria" panose="02040503050406030204" pitchFamily="18" charset="0"/>
                <a:ea typeface="Cambria" panose="02040503050406030204" pitchFamily="18" charset="0"/>
              </a:rPr>
              <a:t>Em </a:t>
            </a:r>
            <a:r>
              <a:rPr lang="en-SG" sz="2500" b="1" i="0" dirty="0" err="1">
                <a:solidFill>
                  <a:srgbClr val="002060"/>
                </a:solidFill>
                <a:effectLst/>
                <a:latin typeface="Cambria" panose="02040503050406030204" pitchFamily="18" charset="0"/>
                <a:ea typeface="Cambria" panose="02040503050406030204" pitchFamily="18" charset="0"/>
              </a:rPr>
              <a:t>không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đồng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tình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với</a:t>
            </a:r>
            <a:r>
              <a:rPr lang="en-SG" sz="2500" b="1" i="0" dirty="0">
                <a:solidFill>
                  <a:srgbClr val="002060"/>
                </a:solidFill>
                <a:effectLst/>
                <a:latin typeface="Cambria" panose="02040503050406030204" pitchFamily="18" charset="0"/>
                <a:ea typeface="Cambria" panose="02040503050406030204" pitchFamily="18" charset="0"/>
              </a:rPr>
              <a:t> ý </a:t>
            </a:r>
            <a:r>
              <a:rPr lang="en-SG" sz="2500" b="1" i="0" dirty="0" err="1">
                <a:solidFill>
                  <a:srgbClr val="002060"/>
                </a:solidFill>
                <a:effectLst/>
                <a:latin typeface="Cambria" panose="02040503050406030204" pitchFamily="18" charset="0"/>
                <a:ea typeface="Cambria" panose="02040503050406030204" pitchFamily="18" charset="0"/>
              </a:rPr>
              <a:t>kiến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của</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Phú</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bởi</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có</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rất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nhiều</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cách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tiết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kiệm</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tiền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khác</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nhau</a:t>
            </a:r>
            <a:r>
              <a:rPr lang="en-SG" sz="2500" b="1" i="0" dirty="0">
                <a:solidFill>
                  <a:srgbClr val="002060"/>
                </a:solidFill>
                <a:effectLst/>
                <a:latin typeface="Cambria" panose="02040503050406030204" pitchFamily="18" charset="0"/>
                <a:ea typeface="Cambria" panose="02040503050406030204" pitchFamily="18" charset="0"/>
              </a:rPr>
              <a:t>. </a:t>
            </a:r>
            <a:r>
              <a:rPr lang="vi-VN" sz="2500" b="1" i="0" dirty="0">
                <a:solidFill>
                  <a:srgbClr val="002060"/>
                </a:solidFill>
                <a:effectLst/>
                <a:latin typeface="Cambria" panose="02040503050406030204" pitchFamily="18" charset="0"/>
                <a:ea typeface="Cambria" panose="02040503050406030204" pitchFamily="18" charset="0"/>
              </a:rPr>
              <a:t>Như tiết kiệm điện, tiết kiệm nước, chi tiêu mua đồ hợp lí,...</a:t>
            </a:r>
            <a:endParaRPr lang="en-SG" sz="25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563DBC6-FEDF-7D15-E26D-C07F2EA29DE8}"/>
              </a:ext>
            </a:extLst>
          </p:cNvPr>
          <p:cNvSpPr/>
          <p:nvPr/>
        </p:nvSpPr>
        <p:spPr>
          <a:xfrm>
            <a:off x="51200" y="4451152"/>
            <a:ext cx="6001930"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000" b="1" dirty="0">
                <a:solidFill>
                  <a:srgbClr val="002060"/>
                </a:solidFill>
                <a:latin typeface="Cambria" panose="02040503050406030204" pitchFamily="18" charset="0"/>
                <a:ea typeface="Cambria" panose="02040503050406030204" pitchFamily="18" charset="0"/>
              </a:rPr>
              <a:t>Em đồng tình với ý kiến của Thủy bởi bất kể là ai giàu hay nghèo, già hay trẻ thì đều phải tiết kiệm, không được tiêu xài hoang phí. Em không đồng tình với ý kiến của Linh bởi người giàu họ cũng phải tiết kiệm thì họ mới có thể dư dả được cuộc sống còn người nghèo cũng phải tiết kiệm để dành dụm từng chút một.  </a:t>
            </a: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368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76291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endParaRPr lang="en-SG" dirty="0"/>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algn="ctr"/>
            <a:r>
              <a:rPr lang="en-SG" sz="3800" b="1" i="0" dirty="0">
                <a:solidFill>
                  <a:schemeClr val="bg1"/>
                </a:solidFill>
                <a:effectLst/>
                <a:latin typeface="Cambria" panose="02040503050406030204" pitchFamily="18" charset="0"/>
                <a:ea typeface="Cambria" panose="02040503050406030204" pitchFamily="18" charset="0"/>
              </a:rPr>
              <a:t>2. </a:t>
            </a:r>
            <a:r>
              <a:rPr lang="en-SG" sz="3800" b="1" i="0" dirty="0" err="1">
                <a:solidFill>
                  <a:schemeClr val="bg1"/>
                </a:solidFill>
                <a:effectLst/>
                <a:latin typeface="Cambria" panose="02040503050406030204" pitchFamily="18" charset="0"/>
                <a:ea typeface="Cambria" panose="02040503050406030204" pitchFamily="18" charset="0"/>
              </a:rPr>
              <a:t>Bày</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tỏ</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quan</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điểm</a:t>
            </a:r>
            <a:r>
              <a:rPr lang="en-SG" sz="3800" b="1" i="0" dirty="0">
                <a:solidFill>
                  <a:schemeClr val="bg1"/>
                </a:solidFill>
                <a:effectLst/>
                <a:latin typeface="Cambria" panose="02040503050406030204" pitchFamily="18" charset="0"/>
                <a:ea typeface="Cambria" panose="02040503050406030204" pitchFamily="18" charset="0"/>
              </a:rPr>
              <a:t> </a:t>
            </a:r>
            <a:endParaRPr lang="en-SG" sz="3800" b="1" dirty="0">
              <a:solidFill>
                <a:schemeClr val="bg1"/>
              </a:solidFill>
              <a:latin typeface="Cambria" panose="02040503050406030204" pitchFamily="18" charset="0"/>
              <a:ea typeface="Cambria" panose="02040503050406030204" pitchFamily="18" charset="0"/>
            </a:endParaRPr>
          </a:p>
        </p:txBody>
      </p:sp>
      <p:grpSp>
        <p:nvGrpSpPr>
          <p:cNvPr id="1037" name="Group 1036">
            <a:extLst>
              <a:ext uri="{FF2B5EF4-FFF2-40B4-BE49-F238E27FC236}">
                <a16:creationId xmlns:a16="http://schemas.microsoft.com/office/drawing/2014/main" id="{FB6C44FF-8C12-BEF9-53D2-167061C9DD9F}"/>
              </a:ext>
            </a:extLst>
          </p:cNvPr>
          <p:cNvGrpSpPr/>
          <p:nvPr/>
        </p:nvGrpSpPr>
        <p:grpSpPr>
          <a:xfrm>
            <a:off x="214130" y="991122"/>
            <a:ext cx="5973310" cy="1858153"/>
            <a:chOff x="4332640" y="1644848"/>
            <a:chExt cx="4717538" cy="1013449"/>
          </a:xfrm>
        </p:grpSpPr>
        <p:pic>
          <p:nvPicPr>
            <p:cNvPr id="1038" name="Picture 1037">
              <a:extLst>
                <a:ext uri="{FF2B5EF4-FFF2-40B4-BE49-F238E27FC236}">
                  <a16:creationId xmlns:a16="http://schemas.microsoft.com/office/drawing/2014/main" id="{10110CCA-0AD4-94D6-700C-A6D6BA9B5573}"/>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1039" name="Google Shape;449;p40">
              <a:extLst>
                <a:ext uri="{FF2B5EF4-FFF2-40B4-BE49-F238E27FC236}">
                  <a16:creationId xmlns:a16="http://schemas.microsoft.com/office/drawing/2014/main" id="{9634097D-50BE-3D0D-EA2C-D8EE46003B2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05184B6B-1B7D-BD1C-53D4-70AA71B43454}"/>
              </a:ext>
            </a:extLst>
          </p:cNvPr>
          <p:cNvSpPr txBox="1"/>
          <p:nvPr/>
        </p:nvSpPr>
        <p:spPr>
          <a:xfrm>
            <a:off x="411434" y="1146729"/>
            <a:ext cx="5470622" cy="1477328"/>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a) </a:t>
            </a:r>
            <a:r>
              <a:rPr lang="en-SG" sz="3000" b="1" i="0" dirty="0" err="1">
                <a:solidFill>
                  <a:srgbClr val="002060"/>
                </a:solidFill>
                <a:effectLst/>
                <a:latin typeface="Cambria" panose="02040503050406030204" pitchFamily="18" charset="0"/>
                <a:ea typeface="Cambria" panose="02040503050406030204" pitchFamily="18" charset="0"/>
              </a:rPr>
              <a:t>Thảo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lập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một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cuốn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sổ</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để</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ghi</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chép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các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khoản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của</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mình</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9E241C8C-1C7F-C93B-B570-F1861E6C4C76}"/>
              </a:ext>
            </a:extLst>
          </p:cNvPr>
          <p:cNvGrpSpPr/>
          <p:nvPr/>
        </p:nvGrpSpPr>
        <p:grpSpPr>
          <a:xfrm>
            <a:off x="214130" y="2988020"/>
            <a:ext cx="5973310" cy="1858154"/>
            <a:chOff x="4332640" y="1644848"/>
            <a:chExt cx="4717538" cy="1013449"/>
          </a:xfrm>
        </p:grpSpPr>
        <p:pic>
          <p:nvPicPr>
            <p:cNvPr id="3" name="Picture 2">
              <a:extLst>
                <a:ext uri="{FF2B5EF4-FFF2-40B4-BE49-F238E27FC236}">
                  <a16:creationId xmlns:a16="http://schemas.microsoft.com/office/drawing/2014/main" id="{F6A1AF7C-628D-CF32-D309-E4E4365911BC}"/>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4" name="Google Shape;449;p40">
              <a:extLst>
                <a:ext uri="{FF2B5EF4-FFF2-40B4-BE49-F238E27FC236}">
                  <a16:creationId xmlns:a16="http://schemas.microsoft.com/office/drawing/2014/main" id="{2850DC2F-C5D7-7DD3-FA5E-E92AE3651DE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AB71074-8B08-316C-96E2-34D612BA07FA}"/>
              </a:ext>
            </a:extLst>
          </p:cNvPr>
          <p:cNvSpPr txBox="1"/>
          <p:nvPr/>
        </p:nvSpPr>
        <p:spPr>
          <a:xfrm>
            <a:off x="292892" y="3045294"/>
            <a:ext cx="5716210" cy="1938992"/>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b) Hoàng </a:t>
            </a:r>
            <a:r>
              <a:rPr lang="en-SG" sz="3000" b="1" i="0" dirty="0" err="1">
                <a:solidFill>
                  <a:srgbClr val="002060"/>
                </a:solidFill>
                <a:effectLst/>
                <a:latin typeface="Cambria" panose="02040503050406030204" pitchFamily="18" charset="0"/>
                <a:ea typeface="Cambria" panose="02040503050406030204" pitchFamily="18" charset="0"/>
              </a:rPr>
              <a:t>bỏ</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hết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tiền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ống</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bạn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không</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bất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cứ</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việc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gì</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8130B72C-55B8-788F-F376-BF8BF62A7DA4}"/>
              </a:ext>
            </a:extLst>
          </p:cNvPr>
          <p:cNvGrpSpPr/>
          <p:nvPr/>
        </p:nvGrpSpPr>
        <p:grpSpPr>
          <a:xfrm>
            <a:off x="6441440" y="2525547"/>
            <a:ext cx="5763050" cy="1938993"/>
            <a:chOff x="4332640" y="1644848"/>
            <a:chExt cx="4717538" cy="1013449"/>
          </a:xfrm>
        </p:grpSpPr>
        <p:pic>
          <p:nvPicPr>
            <p:cNvPr id="7" name="Picture 6">
              <a:extLst>
                <a:ext uri="{FF2B5EF4-FFF2-40B4-BE49-F238E27FC236}">
                  <a16:creationId xmlns:a16="http://schemas.microsoft.com/office/drawing/2014/main" id="{54250417-9943-3FC1-3F1D-22E29805FF65}"/>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8" name="Google Shape;449;p40">
              <a:extLst>
                <a:ext uri="{FF2B5EF4-FFF2-40B4-BE49-F238E27FC236}">
                  <a16:creationId xmlns:a16="http://schemas.microsoft.com/office/drawing/2014/main" id="{BD78FEA3-0760-9A70-00AD-A6235EB6DD6D}"/>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D787212-5BCB-D314-05D0-3C79B1708BB0}"/>
              </a:ext>
            </a:extLst>
          </p:cNvPr>
          <p:cNvSpPr txBox="1"/>
          <p:nvPr/>
        </p:nvSpPr>
        <p:spPr>
          <a:xfrm>
            <a:off x="6757926" y="2624057"/>
            <a:ext cx="5160510" cy="1938992"/>
          </a:xfrm>
          <a:prstGeom prst="rect">
            <a:avLst/>
          </a:prstGeom>
          <a:noFill/>
        </p:spPr>
        <p:txBody>
          <a:bodyPr wrap="square" rtlCol="0">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c) Phương thường đòi bố mẹ mua cho mình quần áo và đồ dùng đắt tiền.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F50832F-AFA8-18D1-A869-739F1593DD10}"/>
              </a:ext>
            </a:extLst>
          </p:cNvPr>
          <p:cNvSpPr/>
          <p:nvPr/>
        </p:nvSpPr>
        <p:spPr>
          <a:xfrm>
            <a:off x="6108676" y="1071281"/>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2500" b="1" dirty="0">
                <a:solidFill>
                  <a:srgbClr val="C00000"/>
                </a:solidFill>
                <a:latin typeface="Cambria" panose="02040503050406030204" pitchFamily="18" charset="0"/>
                <a:ea typeface="Cambria" panose="02040503050406030204" pitchFamily="18" charset="0"/>
              </a:rPr>
              <a:t>a) </a:t>
            </a:r>
            <a:r>
              <a:rPr lang="en-SG" sz="2500" b="1" dirty="0" err="1">
                <a:solidFill>
                  <a:srgbClr val="C00000"/>
                </a:solidFill>
                <a:latin typeface="Cambria" panose="02040503050406030204" pitchFamily="18" charset="0"/>
                <a:ea typeface="Cambria" panose="02040503050406030204" pitchFamily="18" charset="0"/>
              </a:rPr>
              <a:t>Việc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làm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Thảo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đã</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biết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kiệm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khoản</a:t>
            </a:r>
            <a:r>
              <a:rPr lang="en-SG" sz="2500" b="1" dirty="0">
                <a:solidFill>
                  <a:srgbClr val="C00000"/>
                </a:solidFill>
                <a:latin typeface="Cambria" panose="02040503050406030204" pitchFamily="18" charset="0"/>
                <a:ea typeface="Cambria" panose="02040503050406030204" pitchFamily="18" charset="0"/>
              </a:rPr>
              <a:t> chi </a:t>
            </a:r>
            <a:r>
              <a:rPr lang="en-SG" sz="2500" b="1" dirty="0" err="1">
                <a:solidFill>
                  <a:srgbClr val="C00000"/>
                </a:solidFill>
                <a:latin typeface="Cambria" panose="02040503050406030204" pitchFamily="18" charset="0"/>
                <a:ea typeface="Cambria" panose="02040503050406030204" pitchFamily="18" charset="0"/>
              </a:rPr>
              <a:t>tiêu</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mình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sao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cho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hợp</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lý</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và</a:t>
            </a:r>
            <a:r>
              <a:rPr lang="en-SG" sz="2500" b="1" dirty="0">
                <a:solidFill>
                  <a:srgbClr val="C00000"/>
                </a:solidFill>
                <a:latin typeface="Cambria" panose="02040503050406030204" pitchFamily="18" charset="0"/>
                <a:ea typeface="Cambria" panose="02040503050406030204" pitchFamily="18" charset="0"/>
              </a:rPr>
              <a:t> khoa </a:t>
            </a:r>
            <a:r>
              <a:rPr lang="en-SG" sz="2500" b="1" dirty="0" err="1">
                <a:solidFill>
                  <a:srgbClr val="C00000"/>
                </a:solidFill>
                <a:latin typeface="Cambria" panose="02040503050406030204" pitchFamily="18" charset="0"/>
                <a:ea typeface="Cambria" panose="02040503050406030204" pitchFamily="18" charset="0"/>
              </a:rPr>
              <a:t>học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nhất</a:t>
            </a:r>
            <a:r>
              <a:rPr lang="en-SG" sz="2500" b="1" dirty="0">
                <a:solidFill>
                  <a:srgbClr val="C00000"/>
                </a:solidFill>
                <a:latin typeface="Cambria" panose="02040503050406030204" pitchFamily="18" charset="0"/>
                <a:ea typeface="Cambria" panose="02040503050406030204" pitchFamily="18" charset="0"/>
              </a:rPr>
              <a:t>. </a:t>
            </a:r>
            <a:endParaRPr kumimoji="0" lang="en-US" sz="2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2350B448-913D-D9F7-4C1A-89821E3A56EE}"/>
              </a:ext>
            </a:extLst>
          </p:cNvPr>
          <p:cNvSpPr/>
          <p:nvPr/>
        </p:nvSpPr>
        <p:spPr>
          <a:xfrm>
            <a:off x="0" y="4857642"/>
            <a:ext cx="6290828"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700" b="1" dirty="0">
                <a:solidFill>
                  <a:srgbClr val="C00000"/>
                </a:solidFill>
                <a:latin typeface="Cambria" panose="02040503050406030204" pitchFamily="18" charset="0"/>
                <a:ea typeface="Cambria" panose="02040503050406030204" pitchFamily="18" charset="0"/>
              </a:rPr>
              <a:t> Việc làm của Hoàng dù đã tiết kiệm nhưng đó vẫn chưa hợp lý bởi đôi khi gặp tình huống bất trắc thì bạn cũng nên dùng đó là chi tiêu hợp lí.</a:t>
            </a: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EF16A58-3FD6-D059-2366-8A0354DC91CA}"/>
              </a:ext>
            </a:extLst>
          </p:cNvPr>
          <p:cNvSpPr/>
          <p:nvPr/>
        </p:nvSpPr>
        <p:spPr>
          <a:xfrm>
            <a:off x="6369590" y="4488553"/>
            <a:ext cx="5834900"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5" name="Rectangle 3">
            <a:extLst>
              <a:ext uri="{FF2B5EF4-FFF2-40B4-BE49-F238E27FC236}">
                <a16:creationId xmlns:a16="http://schemas.microsoft.com/office/drawing/2014/main" id="{521A11C2-5980-5A46-7086-ADDF4067E1E3}"/>
              </a:ext>
            </a:extLst>
          </p:cNvPr>
          <p:cNvSpPr>
            <a:spLocks noChangeArrowheads="1"/>
          </p:cNvSpPr>
          <p:nvPr/>
        </p:nvSpPr>
        <p:spPr bwMode="auto">
          <a:xfrm>
            <a:off x="6507968" y="4513922"/>
            <a:ext cx="55622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của</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Phương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sai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bởi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bạn</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đã</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kiệm</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bố</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mẹ</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tiêu</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xài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hoang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phí</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vào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những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thứ</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chính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691</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微软雅黑</vt:lpstr>
      <vt:lpstr>宋体</vt:lpstr>
      <vt:lpstr>Arial</vt:lpstr>
      <vt:lpstr>Calibri</vt:lpstr>
      <vt:lpstr>Cambria</vt:lpstr>
      <vt:lpstr>等线</vt:lpstr>
      <vt:lpstr>Gochi Hand</vt:lpstr>
      <vt:lpstr>Roboto</vt:lpstr>
      <vt:lpstr>SVN-Hole Hearted</vt:lpstr>
      <vt:lpstr>Times New Roman</vt:lpstr>
      <vt:lpstr>思源黑体 CN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Windows 10</cp:lastModifiedBy>
  <cp:revision>101</cp:revision>
  <dcterms:created xsi:type="dcterms:W3CDTF">2020-04-08T06:54:00Z</dcterms:created>
  <dcterms:modified xsi:type="dcterms:W3CDTF">2025-04-18T11:45:02Z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