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57" r:id="rId2"/>
    <p:sldId id="5210" r:id="rId3"/>
    <p:sldId id="2007577480" r:id="rId4"/>
    <p:sldId id="275" r:id="rId5"/>
    <p:sldId id="327" r:id="rId6"/>
    <p:sldId id="5211" r:id="rId7"/>
    <p:sldId id="2007577482" r:id="rId8"/>
    <p:sldId id="2007577483" r:id="rId9"/>
    <p:sldId id="328" r:id="rId10"/>
    <p:sldId id="200757748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45"/>
    <a:srgbClr val="E73F1C"/>
    <a:srgbClr val="D0684C"/>
    <a:srgbClr val="FAD6D2"/>
    <a:srgbClr val="FFFF5B"/>
    <a:srgbClr val="F5F393"/>
    <a:srgbClr val="F13BC1"/>
    <a:srgbClr val="EF25BA"/>
    <a:srgbClr val="5F0142"/>
    <a:srgbClr val="4A1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3447" autoAdjust="0"/>
  </p:normalViewPr>
  <p:slideViewPr>
    <p:cSldViewPr snapToGrid="0" showGuides="1">
      <p:cViewPr varScale="1">
        <p:scale>
          <a:sx n="83" d="100"/>
          <a:sy n="83" d="100"/>
        </p:scale>
        <p:origin x="162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AE0E8-3A99-404B-9D43-88CF024209D2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45761-C06D-4AE4-90A5-24BDEF0E2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1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3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5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EC29EB-3031-4500-7F52-179C7067D0BF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9AC30C-D488-8BC6-9694-1A709A87A0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7E004D-6BE1-8854-07D6-AC8FD077DB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823211-60DD-3194-C55D-E8709B257F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15923E-8CBB-A365-E66E-8DD96838D1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3BCF8F6-BC41-9643-D295-4ADE236454E3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D02FA3-31A2-B671-7B10-711D60A0C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F5BE5D-41B8-6410-5C25-526BEB99E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B84A17-EABE-9070-9233-8ED39CA9D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25008C-91E2-F8C6-255D-651C606A9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8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700" r:id="rId2"/>
    <p:sldLayoutId id="214748370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sv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5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B3099-0FAE-C00C-B671-1433F5B4DB0F}"/>
              </a:ext>
            </a:extLst>
          </p:cNvPr>
          <p:cNvSpPr/>
          <p:nvPr/>
        </p:nvSpPr>
        <p:spPr>
          <a:xfrm>
            <a:off x="4396620" y="1255799"/>
            <a:ext cx="7576457" cy="3557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645" y="-498736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9" y="321564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58225" y="-22114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00;p29">
            <a:extLst>
              <a:ext uri="{FF2B5EF4-FFF2-40B4-BE49-F238E27FC236}">
                <a16:creationId xmlns:a16="http://schemas.microsoft.com/office/drawing/2014/main" id="{2E0303B2-20EB-55A7-B2E8-FE73627492CF}"/>
              </a:ext>
            </a:extLst>
          </p:cNvPr>
          <p:cNvSpPr txBox="1">
            <a:spLocks/>
          </p:cNvSpPr>
          <p:nvPr/>
        </p:nvSpPr>
        <p:spPr>
          <a:xfrm>
            <a:off x="5986018" y="5356569"/>
            <a:ext cx="3173158" cy="124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BFFF"/>
              </a:buClr>
              <a:buSzPts val="1400"/>
              <a:buFont typeface="Lato"/>
              <a:buNone/>
              <a:tabLst/>
              <a:defRPr/>
            </a:pPr>
            <a:endParaRPr kumimoji="0" lang="en-US" sz="6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#9Slide03 SVNLifehack Sans" panose="000005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06"/>
            <a:ext cx="2316681" cy="2316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15D37-DAA0-E94E-106F-E8F2E5A129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4067" y="921950"/>
            <a:ext cx="9117717" cy="3507797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1DAB62-4B0B-F93F-A6D1-4E357BA1D832}"/>
              </a:ext>
            </a:extLst>
          </p:cNvPr>
          <p:cNvGrpSpPr/>
          <p:nvPr/>
        </p:nvGrpSpPr>
        <p:grpSpPr>
          <a:xfrm>
            <a:off x="5959671" y="466373"/>
            <a:ext cx="3895725" cy="1057275"/>
            <a:chOff x="4281486" y="3793937"/>
            <a:chExt cx="3895725" cy="1057275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508FD45-5AC9-D11F-1217-C937049A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86" y="3793937"/>
              <a:ext cx="3895725" cy="1057275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E9FB1F0-8630-38AD-701B-1F9CF1244C42}"/>
                </a:ext>
              </a:extLst>
            </p:cNvPr>
            <p:cNvSpPr txBox="1"/>
            <p:nvPr/>
          </p:nvSpPr>
          <p:spPr>
            <a:xfrm>
              <a:off x="4476751" y="3888582"/>
              <a:ext cx="32766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zh-CN" sz="5000" b="1" dirty="0">
                  <a:solidFill>
                    <a:srgbClr val="00B050"/>
                  </a:solidFill>
                  <a:latin typeface="字魂112号-阿开童漫体" panose="00000500000000000000" pitchFamily="2" charset="-122"/>
                  <a:ea typeface="字魂112号-阿开童漫体" panose="00000500000000000000" pitchFamily="2" charset="-122"/>
                  <a:sym typeface="字魂112号-阿开童漫体" panose="00000500000000000000" pitchFamily="2" charset="-122"/>
                </a:rPr>
                <a:t>TOÁN</a:t>
              </a:r>
              <a:endParaRPr lang="zh-CN" altLang="en-US" sz="5000" b="1" dirty="0">
                <a:solidFill>
                  <a:srgbClr val="00B050"/>
                </a:solidFill>
                <a:latin typeface="字魂112号-阿开童漫体" panose="00000500000000000000" pitchFamily="2" charset="-122"/>
                <a:ea typeface="字魂112号-阿开童漫体" panose="00000500000000000000" pitchFamily="2" charset="-122"/>
                <a:sym typeface="字魂112号-阿开童漫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38B4F29D-D2B8-5004-EEE0-5BCAD203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-147108" y="878205"/>
            <a:ext cx="10368067" cy="58445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DCBDCA-8448-2A60-A92E-DFE95C8CA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8"/>
          <a:stretch/>
        </p:blipFill>
        <p:spPr>
          <a:xfrm>
            <a:off x="99482" y="-469291"/>
            <a:ext cx="12192000" cy="2203450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F841058F-68BD-750C-EA3D-3DDEA549D070}"/>
              </a:ext>
            </a:extLst>
          </p:cNvPr>
          <p:cNvSpPr/>
          <p:nvPr/>
        </p:nvSpPr>
        <p:spPr>
          <a:xfrm>
            <a:off x="99482" y="20921"/>
            <a:ext cx="12092517" cy="1467314"/>
          </a:xfrm>
          <a:prstGeom prst="roundRect">
            <a:avLst/>
          </a:prstGeom>
          <a:solidFill>
            <a:srgbClr val="FAD6D2"/>
          </a:solidFill>
          <a:ln w="57150">
            <a:solidFill>
              <a:srgbClr val="D06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60CCEC7-585D-2BBB-B5F3-A3A6F134A3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3"/>
          <a:stretch/>
        </p:blipFill>
        <p:spPr>
          <a:xfrm>
            <a:off x="0" y="5699997"/>
            <a:ext cx="12192000" cy="178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54BD1-B8E7-A307-3424-5145FA213BB5}"/>
              </a:ext>
            </a:extLst>
          </p:cNvPr>
          <p:cNvSpPr txBox="1"/>
          <p:nvPr/>
        </p:nvSpPr>
        <p:spPr>
          <a:xfrm>
            <a:off x="-45511" y="96460"/>
            <a:ext cx="123846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38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ở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SG" sz="3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SG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71F008-4FC5-5A29-953D-5E555AC7F07B}"/>
              </a:ext>
            </a:extLst>
          </p:cNvPr>
          <p:cNvSpPr/>
          <p:nvPr/>
        </p:nvSpPr>
        <p:spPr>
          <a:xfrm>
            <a:off x="659509" y="1552680"/>
            <a:ext cx="8754831" cy="148623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kết quả nhận được là số chẵn thì thỏ Chẵn được tiến thêm 1 ô.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DFBB813-1EE2-D3CC-5F18-F1CDC3B0B8C0}"/>
              </a:ext>
            </a:extLst>
          </p:cNvPr>
          <p:cNvSpPr/>
          <p:nvPr/>
        </p:nvSpPr>
        <p:spPr>
          <a:xfrm>
            <a:off x="727052" y="3181178"/>
            <a:ext cx="8754831" cy="148623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kết quả nhận được là số chẵn thì thỏ Lẻ được tiến thêm 1 ô.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544A1-1DBD-3302-4E8D-C38F25B244C7}"/>
              </a:ext>
            </a:extLst>
          </p:cNvPr>
          <p:cNvSpPr txBox="1"/>
          <p:nvPr/>
        </p:nvSpPr>
        <p:spPr>
          <a:xfrm>
            <a:off x="236516" y="4647820"/>
            <a:ext cx="681875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9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như vậy, hỏi</a:t>
            </a:r>
          </a:p>
          <a:p>
            <a:pPr algn="ctr"/>
            <a:r>
              <a:rPr lang="vi-VN" sz="39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chú thỏ nào đến đích trước?</a:t>
            </a:r>
            <a:endParaRPr lang="en-SG" sz="39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3DCBDCA-8448-2A60-A92E-DFE95C8C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8"/>
          <a:stretch/>
        </p:blipFill>
        <p:spPr>
          <a:xfrm>
            <a:off x="0" y="0"/>
            <a:ext cx="12192000" cy="22034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0CCEC7-585D-2BBB-B5F3-A3A6F134A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3"/>
          <a:stretch/>
        </p:blipFill>
        <p:spPr>
          <a:xfrm>
            <a:off x="0" y="5070475"/>
            <a:ext cx="12192000" cy="178752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255893A-DB14-B3A6-52F8-C69AD1A8C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5" r="44431" b="3653"/>
          <a:stretch/>
        </p:blipFill>
        <p:spPr>
          <a:xfrm>
            <a:off x="1" y="5258233"/>
            <a:ext cx="6095999" cy="1599767"/>
          </a:xfrm>
          <a:custGeom>
            <a:avLst/>
            <a:gdLst>
              <a:gd name="connsiteX0" fmla="*/ 1064542 w 6095999"/>
              <a:gd name="connsiteY0" fmla="*/ 0 h 1599767"/>
              <a:gd name="connsiteX1" fmla="*/ 6095999 w 6095999"/>
              <a:gd name="connsiteY1" fmla="*/ 0 h 1599767"/>
              <a:gd name="connsiteX2" fmla="*/ 6095999 w 6095999"/>
              <a:gd name="connsiteY2" fmla="*/ 1599767 h 1599767"/>
              <a:gd name="connsiteX3" fmla="*/ 0 w 6095999"/>
              <a:gd name="connsiteY3" fmla="*/ 1599767 h 1599767"/>
              <a:gd name="connsiteX4" fmla="*/ 0 w 6095999"/>
              <a:gd name="connsiteY4" fmla="*/ 247217 h 1599767"/>
              <a:gd name="connsiteX5" fmla="*/ 249310 w 6095999"/>
              <a:gd name="connsiteY5" fmla="*/ 234628 h 1599767"/>
              <a:gd name="connsiteX6" fmla="*/ 949133 w 6095999"/>
              <a:gd name="connsiteY6" fmla="*/ 55596 h 159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1599767">
                <a:moveTo>
                  <a:pt x="1064542" y="0"/>
                </a:moveTo>
                <a:lnTo>
                  <a:pt x="6095999" y="0"/>
                </a:lnTo>
                <a:lnTo>
                  <a:pt x="6095999" y="1599767"/>
                </a:lnTo>
                <a:lnTo>
                  <a:pt x="0" y="1599767"/>
                </a:lnTo>
                <a:lnTo>
                  <a:pt x="0" y="247217"/>
                </a:lnTo>
                <a:lnTo>
                  <a:pt x="249310" y="234628"/>
                </a:lnTo>
                <a:cubicBezTo>
                  <a:pt x="495226" y="209654"/>
                  <a:pt x="730339" y="148138"/>
                  <a:pt x="949133" y="55596"/>
                </a:cubicBezTo>
                <a:close/>
              </a:path>
            </a:pathLst>
          </a:cu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3144101-EEB9-3A8C-E406-AEE0EF210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0" t="57665" r="-1" b="4023"/>
          <a:stretch/>
        </p:blipFill>
        <p:spPr>
          <a:xfrm>
            <a:off x="7753351" y="4888685"/>
            <a:ext cx="4438648" cy="1969315"/>
          </a:xfrm>
          <a:custGeom>
            <a:avLst/>
            <a:gdLst>
              <a:gd name="connsiteX0" fmla="*/ 0 w 4438648"/>
              <a:gd name="connsiteY0" fmla="*/ 0 h 1969315"/>
              <a:gd name="connsiteX1" fmla="*/ 516334 w 4438648"/>
              <a:gd name="connsiteY1" fmla="*/ 0 h 1969315"/>
              <a:gd name="connsiteX2" fmla="*/ 528317 w 4438648"/>
              <a:gd name="connsiteY2" fmla="*/ 22077 h 1969315"/>
              <a:gd name="connsiteX3" fmla="*/ 942976 w 4438648"/>
              <a:gd name="connsiteY3" fmla="*/ 242549 h 1969315"/>
              <a:gd name="connsiteX4" fmla="*/ 1357635 w 4438648"/>
              <a:gd name="connsiteY4" fmla="*/ 22077 h 1969315"/>
              <a:gd name="connsiteX5" fmla="*/ 1369618 w 4438648"/>
              <a:gd name="connsiteY5" fmla="*/ 0 h 1969315"/>
              <a:gd name="connsiteX6" fmla="*/ 2845195 w 4438648"/>
              <a:gd name="connsiteY6" fmla="*/ 0 h 1969315"/>
              <a:gd name="connsiteX7" fmla="*/ 2857178 w 4438648"/>
              <a:gd name="connsiteY7" fmla="*/ 22077 h 1969315"/>
              <a:gd name="connsiteX8" fmla="*/ 3271837 w 4438648"/>
              <a:gd name="connsiteY8" fmla="*/ 242549 h 1969315"/>
              <a:gd name="connsiteX9" fmla="*/ 3686496 w 4438648"/>
              <a:gd name="connsiteY9" fmla="*/ 22077 h 1969315"/>
              <a:gd name="connsiteX10" fmla="*/ 3698479 w 4438648"/>
              <a:gd name="connsiteY10" fmla="*/ 0 h 1969315"/>
              <a:gd name="connsiteX11" fmla="*/ 4438648 w 4438648"/>
              <a:gd name="connsiteY11" fmla="*/ 0 h 1969315"/>
              <a:gd name="connsiteX12" fmla="*/ 4438648 w 4438648"/>
              <a:gd name="connsiteY12" fmla="*/ 1969315 h 1969315"/>
              <a:gd name="connsiteX13" fmla="*/ 0 w 4438648"/>
              <a:gd name="connsiteY13" fmla="*/ 1969315 h 196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8648" h="1969315">
                <a:moveTo>
                  <a:pt x="0" y="0"/>
                </a:moveTo>
                <a:lnTo>
                  <a:pt x="516334" y="0"/>
                </a:lnTo>
                <a:lnTo>
                  <a:pt x="528317" y="22077"/>
                </a:lnTo>
                <a:cubicBezTo>
                  <a:pt x="618182" y="155094"/>
                  <a:pt x="770365" y="242549"/>
                  <a:pt x="942976" y="242549"/>
                </a:cubicBezTo>
                <a:cubicBezTo>
                  <a:pt x="1115587" y="242549"/>
                  <a:pt x="1267771" y="155094"/>
                  <a:pt x="1357635" y="22077"/>
                </a:cubicBezTo>
                <a:lnTo>
                  <a:pt x="1369618" y="0"/>
                </a:lnTo>
                <a:lnTo>
                  <a:pt x="2845195" y="0"/>
                </a:lnTo>
                <a:lnTo>
                  <a:pt x="2857178" y="22077"/>
                </a:lnTo>
                <a:cubicBezTo>
                  <a:pt x="2947042" y="155094"/>
                  <a:pt x="3099226" y="242549"/>
                  <a:pt x="3271837" y="242549"/>
                </a:cubicBezTo>
                <a:cubicBezTo>
                  <a:pt x="3444448" y="242549"/>
                  <a:pt x="3596632" y="155094"/>
                  <a:pt x="3686496" y="22077"/>
                </a:cubicBezTo>
                <a:lnTo>
                  <a:pt x="3698479" y="0"/>
                </a:lnTo>
                <a:lnTo>
                  <a:pt x="4438648" y="0"/>
                </a:lnTo>
                <a:lnTo>
                  <a:pt x="4438648" y="1969315"/>
                </a:lnTo>
                <a:lnTo>
                  <a:pt x="0" y="1969315"/>
                </a:lnTo>
                <a:close/>
              </a:path>
            </a:pathLst>
          </a:cu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EA9F5A9-4C37-32F6-8DC2-FD416CE4D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57" y="0"/>
            <a:ext cx="4091257" cy="396033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969C780-22CA-D982-F33C-E114934627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6" y="1183531"/>
            <a:ext cx="1476376" cy="12788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C55C4-D7CD-4CD2-FC54-E5F584914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13" y="3868535"/>
            <a:ext cx="2779395" cy="2779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0AB419-4251-9FF3-24C0-B41D57CC6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447" y="511463"/>
            <a:ext cx="9360147" cy="43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3DCBDCA-8448-2A60-A92E-DFE95C8C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8"/>
          <a:stretch/>
        </p:blipFill>
        <p:spPr>
          <a:xfrm>
            <a:off x="0" y="0"/>
            <a:ext cx="12192000" cy="22034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EA9F5A9-4C37-32F6-8DC2-FD416CE4D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22" y="-13374"/>
            <a:ext cx="4091257" cy="396033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969C780-22CA-D982-F33C-E11493462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6" y="1183531"/>
            <a:ext cx="1476376" cy="1278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0CB31-E0BE-3F9D-3EB9-368B14C7F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4" y="-95946"/>
            <a:ext cx="10930531" cy="5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CC15B-DBBB-9F39-E16E-DC22F5B0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1" y="125309"/>
            <a:ext cx="11289637" cy="5905960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FA2B02FE-C8A9-C566-F292-C26D9FCCBCA5}"/>
              </a:ext>
            </a:extLst>
          </p:cNvPr>
          <p:cNvSpPr txBox="1"/>
          <p:nvPr/>
        </p:nvSpPr>
        <p:spPr>
          <a:xfrm>
            <a:off x="1063450" y="5395039"/>
            <a:ext cx="9875261" cy="12724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bIns="107950" rtlCol="0" anchor="ctr" anchorCtr="0">
            <a:noAutofit/>
          </a:bodyPr>
          <a:lstStyle/>
          <a:p>
            <a:pPr lvl="0" algn="ctr" fontAlgn="auto">
              <a:lnSpc>
                <a:spcPct val="150000"/>
              </a:lnSpc>
              <a:buClrTx/>
              <a:buSzTx/>
              <a:buFontTx/>
            </a:pPr>
            <a:r>
              <a:rPr lang="vi-VN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字魂112号-阿开童漫体" panose="00000500000000000000" pitchFamily="2" charset="-122"/>
              </a:rPr>
              <a:t>Hai bạn cùng thực hiện 20 lần quay và ghi lại </a:t>
            </a:r>
          </a:p>
          <a:p>
            <a:pPr lvl="0" algn="ctr" fontAlgn="auto">
              <a:lnSpc>
                <a:spcPct val="150000"/>
              </a:lnSpc>
              <a:buClrTx/>
              <a:buSzTx/>
              <a:buFontTx/>
            </a:pPr>
            <a:r>
              <a:rPr lang="vi-VN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字魂112号-阿开童漫体" panose="00000500000000000000" pitchFamily="2" charset="-122"/>
              </a:rPr>
              <a:t>kết quả vào bảng kiểm đếm như sau:</a:t>
            </a:r>
            <a:endParaRPr lang="zh-CN" altLang="en-US" sz="3200" b="1" dirty="0">
              <a:latin typeface="Cambria" panose="02040503050406030204" pitchFamily="18" charset="0"/>
              <a:ea typeface="字魂112号-阿开童漫体" panose="00000500000000000000" pitchFamily="2" charset="-122"/>
              <a:sym typeface="字魂112号-阿开童漫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EF42811-DCA9-46E3-A3B0-80FA2EE26930}"/>
              </a:ext>
            </a:extLst>
          </p:cNvPr>
          <p:cNvSpPr/>
          <p:nvPr/>
        </p:nvSpPr>
        <p:spPr>
          <a:xfrm>
            <a:off x="224250" y="220243"/>
            <a:ext cx="11255142" cy="6068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884C3C-6517-9D3D-E465-9F8E8C500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94" y="3429000"/>
            <a:ext cx="2543690" cy="255960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0C5BED-8C3F-B263-1AF5-98A1FDA57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64128"/>
              </p:ext>
            </p:extLst>
          </p:nvPr>
        </p:nvGraphicFramePr>
        <p:xfrm>
          <a:off x="1409700" y="1468966"/>
          <a:ext cx="8585200" cy="196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val="2965369330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3550981384"/>
                    </a:ext>
                  </a:extLst>
                </a:gridCol>
              </a:tblGrid>
              <a:tr h="980017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 màu đỏ</a:t>
                      </a:r>
                      <a:endParaRPr lang="en-SG" sz="3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21381"/>
                  </a:ext>
                </a:extLst>
              </a:tr>
              <a:tr h="980017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 màu vàng</a:t>
                      </a:r>
                      <a:endParaRPr lang="en-SG" sz="3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8516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88AA9-8D07-D9D1-701A-0759C55D8F90}"/>
              </a:ext>
            </a:extLst>
          </p:cNvPr>
          <p:cNvCxnSpPr/>
          <p:nvPr/>
        </p:nvCxnSpPr>
        <p:spPr>
          <a:xfrm flipH="1">
            <a:off x="6443135" y="1587500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1D184-5F6E-E678-4B28-A1CE2BF72537}"/>
              </a:ext>
            </a:extLst>
          </p:cNvPr>
          <p:cNvCxnSpPr/>
          <p:nvPr/>
        </p:nvCxnSpPr>
        <p:spPr>
          <a:xfrm flipH="1">
            <a:off x="6595535" y="1600200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FEC22B-42A5-E280-686E-0481DD3068F3}"/>
              </a:ext>
            </a:extLst>
          </p:cNvPr>
          <p:cNvCxnSpPr/>
          <p:nvPr/>
        </p:nvCxnSpPr>
        <p:spPr>
          <a:xfrm flipH="1">
            <a:off x="6735235" y="1595967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EDFF3-5A1B-BED7-A72F-C1789E9FDF4F}"/>
              </a:ext>
            </a:extLst>
          </p:cNvPr>
          <p:cNvCxnSpPr/>
          <p:nvPr/>
        </p:nvCxnSpPr>
        <p:spPr>
          <a:xfrm flipH="1">
            <a:off x="6887635" y="1600200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3763E1-A1F0-5C87-5058-D455C752C766}"/>
              </a:ext>
            </a:extLst>
          </p:cNvPr>
          <p:cNvCxnSpPr>
            <a:cxnSpLocks/>
          </p:cNvCxnSpPr>
          <p:nvPr/>
        </p:nvCxnSpPr>
        <p:spPr>
          <a:xfrm flipH="1">
            <a:off x="6346789" y="1742180"/>
            <a:ext cx="684000" cy="489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D7062-974B-7F18-9113-22A719380935}"/>
              </a:ext>
            </a:extLst>
          </p:cNvPr>
          <p:cNvCxnSpPr/>
          <p:nvPr/>
        </p:nvCxnSpPr>
        <p:spPr>
          <a:xfrm flipH="1">
            <a:off x="7594602" y="157903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3F9D86-DA54-2698-7030-EDC0B8C3113F}"/>
              </a:ext>
            </a:extLst>
          </p:cNvPr>
          <p:cNvCxnSpPr/>
          <p:nvPr/>
        </p:nvCxnSpPr>
        <p:spPr>
          <a:xfrm flipH="1">
            <a:off x="7747002" y="159173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9F2E7A-4061-4BBE-6E31-BEAF48A63C2B}"/>
              </a:ext>
            </a:extLst>
          </p:cNvPr>
          <p:cNvCxnSpPr/>
          <p:nvPr/>
        </p:nvCxnSpPr>
        <p:spPr>
          <a:xfrm flipH="1">
            <a:off x="7886702" y="1587500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FEA7EF-6F09-7F3D-63DD-EED6FAA1A632}"/>
              </a:ext>
            </a:extLst>
          </p:cNvPr>
          <p:cNvCxnSpPr/>
          <p:nvPr/>
        </p:nvCxnSpPr>
        <p:spPr>
          <a:xfrm flipH="1">
            <a:off x="8039102" y="159173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FA035D-A14C-0C84-B66C-2F23FFF567E9}"/>
              </a:ext>
            </a:extLst>
          </p:cNvPr>
          <p:cNvCxnSpPr/>
          <p:nvPr/>
        </p:nvCxnSpPr>
        <p:spPr>
          <a:xfrm flipH="1">
            <a:off x="6460067" y="258657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4C2754-FB91-D4E8-6187-84279336CB03}"/>
              </a:ext>
            </a:extLst>
          </p:cNvPr>
          <p:cNvCxnSpPr/>
          <p:nvPr/>
        </p:nvCxnSpPr>
        <p:spPr>
          <a:xfrm flipH="1">
            <a:off x="6612467" y="259927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D47889-FB0C-3110-49A9-3E9FBA3FC105}"/>
              </a:ext>
            </a:extLst>
          </p:cNvPr>
          <p:cNvCxnSpPr/>
          <p:nvPr/>
        </p:nvCxnSpPr>
        <p:spPr>
          <a:xfrm flipH="1">
            <a:off x="6752167" y="2595040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7C9EED-EA86-D6A5-D306-F10F3BF157FD}"/>
              </a:ext>
            </a:extLst>
          </p:cNvPr>
          <p:cNvCxnSpPr/>
          <p:nvPr/>
        </p:nvCxnSpPr>
        <p:spPr>
          <a:xfrm flipH="1">
            <a:off x="6904567" y="259927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1DE6A5-A832-D1DD-BDA7-54656884B163}"/>
              </a:ext>
            </a:extLst>
          </p:cNvPr>
          <p:cNvCxnSpPr>
            <a:cxnSpLocks/>
          </p:cNvCxnSpPr>
          <p:nvPr/>
        </p:nvCxnSpPr>
        <p:spPr>
          <a:xfrm flipH="1">
            <a:off x="6363721" y="2741253"/>
            <a:ext cx="684000" cy="489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9CBB4-E7DD-57FD-FE33-8F366DAB375C}"/>
              </a:ext>
            </a:extLst>
          </p:cNvPr>
          <p:cNvCxnSpPr/>
          <p:nvPr/>
        </p:nvCxnSpPr>
        <p:spPr>
          <a:xfrm flipH="1">
            <a:off x="7611534" y="2578106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64195C-D833-3B09-8311-B6390961131A}"/>
              </a:ext>
            </a:extLst>
          </p:cNvPr>
          <p:cNvCxnSpPr/>
          <p:nvPr/>
        </p:nvCxnSpPr>
        <p:spPr>
          <a:xfrm flipH="1">
            <a:off x="7763934" y="2590806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0CFA38-44BC-1631-9095-CB1293F8C699}"/>
              </a:ext>
            </a:extLst>
          </p:cNvPr>
          <p:cNvCxnSpPr/>
          <p:nvPr/>
        </p:nvCxnSpPr>
        <p:spPr>
          <a:xfrm flipH="1">
            <a:off x="7903634" y="2586573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A305E-FA85-E92E-9108-C007E95AEF74}"/>
              </a:ext>
            </a:extLst>
          </p:cNvPr>
          <p:cNvCxnSpPr/>
          <p:nvPr/>
        </p:nvCxnSpPr>
        <p:spPr>
          <a:xfrm flipH="1">
            <a:off x="8056034" y="2590806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6E3ADA-9952-5046-C612-770A161E771F}"/>
              </a:ext>
            </a:extLst>
          </p:cNvPr>
          <p:cNvCxnSpPr>
            <a:cxnSpLocks/>
          </p:cNvCxnSpPr>
          <p:nvPr/>
        </p:nvCxnSpPr>
        <p:spPr>
          <a:xfrm flipH="1">
            <a:off x="7473634" y="2741253"/>
            <a:ext cx="684000" cy="489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D98FC1-BE60-CB4E-D53E-62EC94732076}"/>
              </a:ext>
            </a:extLst>
          </p:cNvPr>
          <p:cNvCxnSpPr/>
          <p:nvPr/>
        </p:nvCxnSpPr>
        <p:spPr>
          <a:xfrm flipH="1">
            <a:off x="8352367" y="2578106"/>
            <a:ext cx="0" cy="72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2">
            <a:extLst>
              <a:ext uri="{FF2B5EF4-FFF2-40B4-BE49-F238E27FC236}">
                <a16:creationId xmlns:a16="http://schemas.microsoft.com/office/drawing/2014/main" id="{2BCBF298-97B1-DAB3-1E84-DC8C50FA223A}"/>
              </a:ext>
            </a:extLst>
          </p:cNvPr>
          <p:cNvSpPr txBox="1"/>
          <p:nvPr/>
        </p:nvSpPr>
        <p:spPr>
          <a:xfrm>
            <a:off x="764669" y="101910"/>
            <a:ext cx="9875261" cy="1272461"/>
          </a:xfrm>
          <a:prstGeom prst="rect">
            <a:avLst/>
          </a:prstGeom>
          <a:solidFill>
            <a:srgbClr val="D0684C"/>
          </a:solidFill>
          <a:ln>
            <a:noFill/>
          </a:ln>
        </p:spPr>
        <p:txBody>
          <a:bodyPr wrap="square" bIns="107950" rtlCol="0" anchor="ctr" anchorCtr="0">
            <a:noAutofit/>
          </a:bodyPr>
          <a:lstStyle/>
          <a:p>
            <a:pPr lvl="0" algn="ctr" fontAlgn="auto">
              <a:lnSpc>
                <a:spcPct val="150000"/>
              </a:lnSpc>
              <a:buClrTx/>
              <a:buSzTx/>
              <a:buFontTx/>
            </a:pPr>
            <a:r>
              <a:rPr lang="vi-VN" altLang="zh-CN" sz="3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12号-阿开童漫体" panose="00000500000000000000" pitchFamily="2" charset="-122"/>
              </a:rPr>
              <a:t>Hai bạn cùng thực hiện 20 lần quay và ghi lại </a:t>
            </a:r>
          </a:p>
          <a:p>
            <a:pPr lvl="0" algn="ctr" fontAlgn="auto">
              <a:lnSpc>
                <a:spcPct val="150000"/>
              </a:lnSpc>
              <a:buClrTx/>
              <a:buSzTx/>
              <a:buFontTx/>
            </a:pPr>
            <a:r>
              <a:rPr lang="vi-VN" altLang="zh-CN" sz="3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12号-阿开童漫体" panose="00000500000000000000" pitchFamily="2" charset="-122"/>
              </a:rPr>
              <a:t>kết quả vào bảng kiểm đếm như sau:</a:t>
            </a:r>
            <a:endParaRPr lang="zh-CN" altLang="en-US" sz="3200" b="1" dirty="0">
              <a:solidFill>
                <a:schemeClr val="accent3"/>
              </a:solidFill>
              <a:latin typeface="Cambria" panose="02040503050406030204" pitchFamily="18" charset="0"/>
              <a:ea typeface="字魂112号-阿开童漫体" panose="00000500000000000000" pitchFamily="2" charset="-122"/>
              <a:sym typeface="字魂112号-阿开童漫体" panose="00000500000000000000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C43565-C096-B67D-DAB7-53C881ACE33F}"/>
              </a:ext>
            </a:extLst>
          </p:cNvPr>
          <p:cNvSpPr txBox="1"/>
          <p:nvPr/>
        </p:nvSpPr>
        <p:spPr>
          <a:xfrm>
            <a:off x="0" y="3500958"/>
            <a:ext cx="1041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vậy, có 9 lần mũi tên dừng lại ở phần màu đỏ và 11 lần mũi tên dừng lại ở phần màu vàng.</a:t>
            </a:r>
            <a:endParaRPr lang="en-SG" sz="5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38B4F29D-D2B8-5004-EEE0-5BCAD203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-147108" y="878205"/>
            <a:ext cx="10368067" cy="58445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DCBDCA-8448-2A60-A92E-DFE95C8CA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8"/>
          <a:stretch/>
        </p:blipFill>
        <p:spPr>
          <a:xfrm>
            <a:off x="99482" y="-469291"/>
            <a:ext cx="12192000" cy="2203450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F841058F-68BD-750C-EA3D-3DDEA549D070}"/>
              </a:ext>
            </a:extLst>
          </p:cNvPr>
          <p:cNvSpPr/>
          <p:nvPr/>
        </p:nvSpPr>
        <p:spPr>
          <a:xfrm>
            <a:off x="598170" y="145535"/>
            <a:ext cx="10995660" cy="1090313"/>
          </a:xfrm>
          <a:prstGeom prst="roundRect">
            <a:avLst/>
          </a:prstGeom>
          <a:solidFill>
            <a:srgbClr val="FAD6D2"/>
          </a:solidFill>
          <a:ln w="57150">
            <a:solidFill>
              <a:srgbClr val="D06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255893A-DB14-B3A6-52F8-C69AD1A8C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5" r="44431" b="3653"/>
          <a:stretch/>
        </p:blipFill>
        <p:spPr>
          <a:xfrm>
            <a:off x="1" y="5258233"/>
            <a:ext cx="6095999" cy="1599767"/>
          </a:xfrm>
          <a:custGeom>
            <a:avLst/>
            <a:gdLst>
              <a:gd name="connsiteX0" fmla="*/ 1064542 w 6095999"/>
              <a:gd name="connsiteY0" fmla="*/ 0 h 1599767"/>
              <a:gd name="connsiteX1" fmla="*/ 6095999 w 6095999"/>
              <a:gd name="connsiteY1" fmla="*/ 0 h 1599767"/>
              <a:gd name="connsiteX2" fmla="*/ 6095999 w 6095999"/>
              <a:gd name="connsiteY2" fmla="*/ 1599767 h 1599767"/>
              <a:gd name="connsiteX3" fmla="*/ 0 w 6095999"/>
              <a:gd name="connsiteY3" fmla="*/ 1599767 h 1599767"/>
              <a:gd name="connsiteX4" fmla="*/ 0 w 6095999"/>
              <a:gd name="connsiteY4" fmla="*/ 247217 h 1599767"/>
              <a:gd name="connsiteX5" fmla="*/ 249310 w 6095999"/>
              <a:gd name="connsiteY5" fmla="*/ 234628 h 1599767"/>
              <a:gd name="connsiteX6" fmla="*/ 949133 w 6095999"/>
              <a:gd name="connsiteY6" fmla="*/ 55596 h 159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1599767">
                <a:moveTo>
                  <a:pt x="1064542" y="0"/>
                </a:moveTo>
                <a:lnTo>
                  <a:pt x="6095999" y="0"/>
                </a:lnTo>
                <a:lnTo>
                  <a:pt x="6095999" y="1599767"/>
                </a:lnTo>
                <a:lnTo>
                  <a:pt x="0" y="1599767"/>
                </a:lnTo>
                <a:lnTo>
                  <a:pt x="0" y="247217"/>
                </a:lnTo>
                <a:lnTo>
                  <a:pt x="249310" y="234628"/>
                </a:lnTo>
                <a:cubicBezTo>
                  <a:pt x="495226" y="209654"/>
                  <a:pt x="730339" y="148138"/>
                  <a:pt x="949133" y="55596"/>
                </a:cubicBez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C55C4-D7CD-4CD2-FC54-E5F584914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4252950"/>
            <a:ext cx="2779395" cy="2779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54BD1-B8E7-A307-3424-5145FA213BB5}"/>
              </a:ext>
            </a:extLst>
          </p:cNvPr>
          <p:cNvSpPr txBox="1"/>
          <p:nvPr/>
        </p:nvSpPr>
        <p:spPr>
          <a:xfrm>
            <a:off x="567869" y="305865"/>
            <a:ext cx="1118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SG" sz="36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12CA9EA-EFD2-6A88-647E-32D1D1E8B4E6}"/>
              </a:ext>
            </a:extLst>
          </p:cNvPr>
          <p:cNvSpPr/>
          <p:nvPr/>
        </p:nvSpPr>
        <p:spPr>
          <a:xfrm>
            <a:off x="72816" y="196553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4E7B1-B316-6B82-4D7F-0E103541BBC1}"/>
              </a:ext>
            </a:extLst>
          </p:cNvPr>
          <p:cNvSpPr txBox="1"/>
          <p:nvPr/>
        </p:nvSpPr>
        <p:spPr>
          <a:xfrm>
            <a:off x="658389" y="2002127"/>
            <a:ext cx="9073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vi-VN" sz="4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lấy 1 quả bóng từ trong chiếc hộp và quan sát màu bóng lấy được. Nêu các sự kiện có thể xảy ra.</a:t>
            </a:r>
            <a:endParaRPr lang="en-SG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38B4F29D-D2B8-5004-EEE0-5BCAD203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-147108" y="878205"/>
            <a:ext cx="10368067" cy="5844574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F841058F-68BD-750C-EA3D-3DDEA549D070}"/>
              </a:ext>
            </a:extLst>
          </p:cNvPr>
          <p:cNvSpPr/>
          <p:nvPr/>
        </p:nvSpPr>
        <p:spPr>
          <a:xfrm>
            <a:off x="598170" y="145535"/>
            <a:ext cx="10995660" cy="1090313"/>
          </a:xfrm>
          <a:prstGeom prst="roundRect">
            <a:avLst/>
          </a:prstGeom>
          <a:solidFill>
            <a:srgbClr val="FAD6D2"/>
          </a:solidFill>
          <a:ln w="57150">
            <a:solidFill>
              <a:srgbClr val="D06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54BD1-B8E7-A307-3424-5145FA213BB5}"/>
              </a:ext>
            </a:extLst>
          </p:cNvPr>
          <p:cNvSpPr txBox="1"/>
          <p:nvPr/>
        </p:nvSpPr>
        <p:spPr>
          <a:xfrm>
            <a:off x="567869" y="305865"/>
            <a:ext cx="1118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12CA9EA-EFD2-6A88-647E-32D1D1E8B4E6}"/>
              </a:ext>
            </a:extLst>
          </p:cNvPr>
          <p:cNvSpPr/>
          <p:nvPr/>
        </p:nvSpPr>
        <p:spPr>
          <a:xfrm>
            <a:off x="72816" y="196553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4E7B1-B316-6B82-4D7F-0E103541BBC1}"/>
              </a:ext>
            </a:extLst>
          </p:cNvPr>
          <p:cNvSpPr txBox="1"/>
          <p:nvPr/>
        </p:nvSpPr>
        <p:spPr>
          <a:xfrm>
            <a:off x="828459" y="1927491"/>
            <a:ext cx="84710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Các sự kiện có thể xảy ra là:</a:t>
            </a:r>
          </a:p>
          <a:p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Rô-bốt lấy được 1 quả bóng màu xanh</a:t>
            </a:r>
          </a:p>
          <a:p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Rô-bốt lấy được 1 quả bóng màu vàng</a:t>
            </a:r>
          </a:p>
        </p:txBody>
      </p:sp>
    </p:spTree>
    <p:extLst>
      <p:ext uri="{BB962C8B-B14F-4D97-AF65-F5344CB8AC3E}">
        <p14:creationId xmlns:p14="http://schemas.microsoft.com/office/powerpoint/2010/main" val="3129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38B4F29D-D2B8-5004-EEE0-5BCAD203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-268606" y="309020"/>
            <a:ext cx="10368067" cy="4579665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F841058F-68BD-750C-EA3D-3DDEA549D070}"/>
              </a:ext>
            </a:extLst>
          </p:cNvPr>
          <p:cNvSpPr/>
          <p:nvPr/>
        </p:nvSpPr>
        <p:spPr>
          <a:xfrm>
            <a:off x="598170" y="135221"/>
            <a:ext cx="10995660" cy="705215"/>
          </a:xfrm>
          <a:prstGeom prst="roundRect">
            <a:avLst/>
          </a:prstGeom>
          <a:solidFill>
            <a:srgbClr val="FAD6D2"/>
          </a:solidFill>
          <a:ln w="57150">
            <a:solidFill>
              <a:srgbClr val="D06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60CCEC7-585D-2BBB-B5F3-A3A6F134A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3"/>
          <a:stretch/>
        </p:blipFill>
        <p:spPr>
          <a:xfrm>
            <a:off x="0" y="5070475"/>
            <a:ext cx="12192000" cy="178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54BD1-B8E7-A307-3424-5145FA213BB5}"/>
              </a:ext>
            </a:extLst>
          </p:cNvPr>
          <p:cNvSpPr txBox="1"/>
          <p:nvPr/>
        </p:nvSpPr>
        <p:spPr>
          <a:xfrm>
            <a:off x="598170" y="135220"/>
            <a:ext cx="1118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12CA9EA-EFD2-6A88-647E-32D1D1E8B4E6}"/>
              </a:ext>
            </a:extLst>
          </p:cNvPr>
          <p:cNvSpPr/>
          <p:nvPr/>
        </p:nvSpPr>
        <p:spPr>
          <a:xfrm>
            <a:off x="72816" y="84793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4E7B1-B316-6B82-4D7F-0E103541BBC1}"/>
              </a:ext>
            </a:extLst>
          </p:cNvPr>
          <p:cNvSpPr txBox="1"/>
          <p:nvPr/>
        </p:nvSpPr>
        <p:spPr>
          <a:xfrm>
            <a:off x="460025" y="1185844"/>
            <a:ext cx="90277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Lấy 1 quả bóng ra khỏi hộp, quan sát màu</a:t>
            </a:r>
            <a:r>
              <a:rPr kumimoji="0" lang="vi-VN" sz="43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ghi lại kết quả vào bảng kiểm đếm rồi trả lại bóng vào hộp. Thực hiện 10 lần như vậy?</a:t>
            </a:r>
            <a:endParaRPr kumimoji="0" lang="en-SG" sz="4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ADE620-9F23-816A-45F1-69FDB25D3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32619"/>
              </p:ext>
            </p:extLst>
          </p:nvPr>
        </p:nvGraphicFramePr>
        <p:xfrm>
          <a:off x="722630" y="4728061"/>
          <a:ext cx="8585200" cy="185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val="2965369330"/>
                    </a:ext>
                  </a:extLst>
                </a:gridCol>
                <a:gridCol w="4292600">
                  <a:extLst>
                    <a:ext uri="{9D8B030D-6E8A-4147-A177-3AD203B41FA5}">
                      <a16:colId xmlns:a16="http://schemas.microsoft.com/office/drawing/2014/main" val="3550981384"/>
                    </a:ext>
                  </a:extLst>
                </a:gridCol>
              </a:tblGrid>
              <a:tr h="871641">
                <a:tc>
                  <a:txBody>
                    <a:bodyPr/>
                    <a:lstStyle/>
                    <a:p>
                      <a:pPr algn="ctr"/>
                      <a:r>
                        <a:rPr lang="vi-VN" sz="3500" b="1" smtClean="0">
                          <a:solidFill>
                            <a:srgbClr val="520E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</a:t>
                      </a:r>
                      <a:r>
                        <a:rPr lang="vi-VN" sz="3500" b="1" baseline="0" smtClean="0">
                          <a:solidFill>
                            <a:srgbClr val="520E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xanh</a:t>
                      </a:r>
                      <a:endParaRPr lang="en-SG" sz="3500" b="1" dirty="0">
                        <a:solidFill>
                          <a:srgbClr val="520E45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E73F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500" b="1" dirty="0">
                        <a:solidFill>
                          <a:srgbClr val="520E45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E73F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21381"/>
                  </a:ext>
                </a:extLst>
              </a:tr>
              <a:tr h="980017">
                <a:tc>
                  <a:txBody>
                    <a:bodyPr/>
                    <a:lstStyle/>
                    <a:p>
                      <a:pPr algn="ctr"/>
                      <a:r>
                        <a:rPr lang="vi-VN" sz="3500" b="1" smtClean="0">
                          <a:solidFill>
                            <a:srgbClr val="520E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 </a:t>
                      </a:r>
                      <a:r>
                        <a:rPr lang="vi-VN" sz="3500" b="1" dirty="0">
                          <a:solidFill>
                            <a:srgbClr val="520E45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vàng</a:t>
                      </a:r>
                      <a:endParaRPr lang="en-SG" sz="3500" b="1" dirty="0">
                        <a:solidFill>
                          <a:srgbClr val="520E45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500" b="1" dirty="0">
                        <a:solidFill>
                          <a:srgbClr val="520E45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8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3CB022-15B8-3DD9-871E-2C1C9A2270AE}"/>
              </a:ext>
            </a:extLst>
          </p:cNvPr>
          <p:cNvSpPr/>
          <p:nvPr/>
        </p:nvSpPr>
        <p:spPr>
          <a:xfrm>
            <a:off x="254000" y="223521"/>
            <a:ext cx="11369040" cy="8940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F80A8-2D1A-7C6A-8044-0CAF8CC602C6}"/>
              </a:ext>
            </a:extLst>
          </p:cNvPr>
          <p:cNvSpPr txBox="1"/>
          <p:nvPr/>
        </p:nvSpPr>
        <p:spPr>
          <a:xfrm>
            <a:off x="254000" y="223521"/>
            <a:ext cx="113690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Dựa vào bảng kiểm đếm, trả lời câu hỏi:</a:t>
            </a:r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384FAFE-3FE6-F2D3-E8B2-8313B27275CA}"/>
              </a:ext>
            </a:extLst>
          </p:cNvPr>
          <p:cNvSpPr/>
          <p:nvPr/>
        </p:nvSpPr>
        <p:spPr>
          <a:xfrm>
            <a:off x="3328944" y="1594600"/>
            <a:ext cx="8754831" cy="148623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BBFFF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Có bao nhiêu lần lấy được bóng xanh?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BBFFF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Có bao nhiêu lần lấy được bóng vàng?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60872B1-BBFF-832D-03A5-303446153B55}"/>
              </a:ext>
            </a:extLst>
          </p:cNvPr>
          <p:cNvSpPr/>
          <p:nvPr/>
        </p:nvSpPr>
        <p:spPr>
          <a:xfrm>
            <a:off x="3437169" y="3351178"/>
            <a:ext cx="8754831" cy="148623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BBFFF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Sự kiện nào xuất hiện nhiều lần hơn?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313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#9Slide03 AmpleSoft Bold</vt:lpstr>
      <vt:lpstr>#9Slide03 SVNLifehack Sans</vt:lpstr>
      <vt:lpstr>#9Slide05 Aphrodite Pro</vt:lpstr>
      <vt:lpstr>#9Slide05 Bodega Script</vt:lpstr>
      <vt:lpstr>#9Slide07 HoneyCream</vt:lpstr>
      <vt:lpstr>Arial</vt:lpstr>
      <vt:lpstr>Cambria</vt:lpstr>
      <vt:lpstr>等线</vt:lpstr>
      <vt:lpstr>Lato</vt:lpstr>
      <vt:lpstr>字魂112号-阿开童漫体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Windows 10</cp:lastModifiedBy>
  <cp:revision>29</cp:revision>
  <dcterms:created xsi:type="dcterms:W3CDTF">2022-05-28T00:08:25Z</dcterms:created>
  <dcterms:modified xsi:type="dcterms:W3CDTF">2025-03-21T11:07:37Z</dcterms:modified>
</cp:coreProperties>
</file>