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7" r:id="rId11"/>
    <p:sldId id="268" r:id="rId12"/>
    <p:sldId id="269" r:id="rId13"/>
    <p:sldId id="270" r:id="rId14"/>
    <p:sldId id="271" r:id="rId15"/>
    <p:sldId id="27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66" d="100"/>
          <a:sy n="66" d="100"/>
        </p:scale>
        <p:origin x="1028" y="10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gi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432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-4485" y="-61176"/>
            <a:ext cx="12192004" cy="6858000"/>
            <a:chOff x="0" y="0"/>
            <a:chExt cx="12192004" cy="6858000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1882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4572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726141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995083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26402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53296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7884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20574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2326341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2595283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86422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313316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3415553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368449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395343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4222377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4491318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47602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5015753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528469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555363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5822577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6091518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63604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66294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6898341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7167282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743622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770516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7974106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82296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8498541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8767482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903642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930536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9574306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985669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1012563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10394576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10663518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109324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112014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1145689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1172583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11994776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1" name="Group 50"/>
            <p:cNvGrpSpPr/>
            <p:nvPr/>
          </p:nvGrpSpPr>
          <p:grpSpPr>
            <a:xfrm rot="5400000">
              <a:off x="2861984" y="-2662520"/>
              <a:ext cx="6468035" cy="12192004"/>
              <a:chOff x="6512859" y="152399"/>
              <a:chExt cx="6468035" cy="6858001"/>
            </a:xfrm>
          </p:grpSpPr>
          <p:cxnSp>
            <p:nvCxnSpPr>
              <p:cNvPr id="52" name="Straight Connector 51"/>
              <p:cNvCxnSpPr/>
              <p:nvPr/>
            </p:nvCxnSpPr>
            <p:spPr>
              <a:xfrm>
                <a:off x="6512859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>
                <a:off x="6781800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>
                <a:off x="7050741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>
                <a:off x="7319682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758862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>
                <a:off x="7857565" y="152399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>
                <a:off x="8126506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>
                <a:off x="8382000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>
                <a:off x="8650941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>
                <a:off x="8919882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>
                <a:off x="918882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>
                <a:off x="9457765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>
                <a:off x="9726706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>
                <a:off x="1000909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>
                <a:off x="10278035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>
                <a:off x="10546976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>
                <a:off x="10815918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>
                <a:off x="11084859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>
                <a:off x="11353800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>
                <a:off x="1160929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>
                <a:off x="11878235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>
                <a:off x="12147176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>
                <a:off x="12443011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>
                <a:off x="12711953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>
                <a:off x="1298089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9170455B-6B09-1E3A-5C26-2028160F5F0F}"/>
              </a:ext>
            </a:extLst>
          </p:cNvPr>
          <p:cNvSpPr/>
          <p:nvPr userDrawn="1"/>
        </p:nvSpPr>
        <p:spPr>
          <a:xfrm>
            <a:off x="157212" y="500514"/>
            <a:ext cx="11877575" cy="5900286"/>
          </a:xfrm>
          <a:prstGeom prst="roundRect">
            <a:avLst/>
          </a:prstGeom>
          <a:solidFill>
            <a:schemeClr val="bg1">
              <a:alpha val="91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7" name="Group 76"/>
          <p:cNvGrpSpPr/>
          <p:nvPr userDrawn="1"/>
        </p:nvGrpSpPr>
        <p:grpSpPr>
          <a:xfrm rot="20376177">
            <a:off x="-1259516" y="4223594"/>
            <a:ext cx="4123961" cy="4071268"/>
            <a:chOff x="-1575619" y="4152315"/>
            <a:chExt cx="4123961" cy="4071268"/>
          </a:xfrm>
        </p:grpSpPr>
        <p:pic>
          <p:nvPicPr>
            <p:cNvPr id="78" name="Picture 7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042855" flipH="1" flipV="1">
              <a:off x="-880331" y="3457027"/>
              <a:ext cx="2558989" cy="3949565"/>
            </a:xfrm>
            <a:prstGeom prst="rect">
              <a:avLst/>
            </a:prstGeom>
          </p:spPr>
        </p:pic>
        <p:pic>
          <p:nvPicPr>
            <p:cNvPr id="79" name="Picture 7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226499">
              <a:off x="514606" y="5084698"/>
              <a:ext cx="2033736" cy="3138885"/>
            </a:xfrm>
            <a:prstGeom prst="rect">
              <a:avLst/>
            </a:prstGeom>
          </p:spPr>
        </p:pic>
      </p:grpSp>
      <p:grpSp>
        <p:nvGrpSpPr>
          <p:cNvPr id="80" name="Group 79"/>
          <p:cNvGrpSpPr/>
          <p:nvPr userDrawn="1"/>
        </p:nvGrpSpPr>
        <p:grpSpPr>
          <a:xfrm rot="6623823" flipV="1">
            <a:off x="9663853" y="-1538827"/>
            <a:ext cx="4123961" cy="4071268"/>
            <a:chOff x="-1575619" y="4152315"/>
            <a:chExt cx="4123961" cy="4071268"/>
          </a:xfrm>
        </p:grpSpPr>
        <p:pic>
          <p:nvPicPr>
            <p:cNvPr id="81" name="Picture 8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042855" flipH="1" flipV="1">
              <a:off x="-880331" y="3457027"/>
              <a:ext cx="2558989" cy="3949565"/>
            </a:xfrm>
            <a:prstGeom prst="rect">
              <a:avLst/>
            </a:prstGeom>
          </p:spPr>
        </p:pic>
        <p:pic>
          <p:nvPicPr>
            <p:cNvPr id="82" name="Picture 8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226499">
              <a:off x="514606" y="5084698"/>
              <a:ext cx="2033736" cy="3138885"/>
            </a:xfrm>
            <a:prstGeom prst="rect">
              <a:avLst/>
            </a:prstGeom>
          </p:spPr>
        </p:pic>
      </p:grpSp>
      <p:pic>
        <p:nvPicPr>
          <p:cNvPr id="83" name="Picture 8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113" y="5917276"/>
            <a:ext cx="1161217" cy="1088641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127" y="5752603"/>
            <a:ext cx="4572000" cy="962025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659" y="-58322"/>
            <a:ext cx="1161217" cy="1088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526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Picture 8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2977" y="0"/>
            <a:ext cx="121979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582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3.png"/><Relationship Id="rId5" Type="http://schemas.openxmlformats.org/officeDocument/2006/relationships/image" Target="../media/image8.png"/><Relationship Id="rId10" Type="http://schemas.openxmlformats.org/officeDocument/2006/relationships/image" Target="../media/image4.gif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2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9.png"/><Relationship Id="rId5" Type="http://schemas.openxmlformats.org/officeDocument/2006/relationships/image" Target="../media/image8.png"/><Relationship Id="rId10" Type="http://schemas.openxmlformats.org/officeDocument/2006/relationships/image" Target="../media/image18.png"/><Relationship Id="rId4" Type="http://schemas.openxmlformats.org/officeDocument/2006/relationships/image" Target="../media/image7.pn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2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9.png"/><Relationship Id="rId5" Type="http://schemas.openxmlformats.org/officeDocument/2006/relationships/image" Target="../media/image8.png"/><Relationship Id="rId10" Type="http://schemas.openxmlformats.org/officeDocument/2006/relationships/image" Target="../media/image18.png"/><Relationship Id="rId4" Type="http://schemas.openxmlformats.org/officeDocument/2006/relationships/image" Target="../media/image7.png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3000">
              <a:srgbClr val="222A35"/>
            </a:gs>
            <a:gs pos="0">
              <a:srgbClr val="303C4C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roup 80"/>
          <p:cNvGrpSpPr/>
          <p:nvPr/>
        </p:nvGrpSpPr>
        <p:grpSpPr>
          <a:xfrm>
            <a:off x="0" y="0"/>
            <a:ext cx="12192002" cy="6858000"/>
            <a:chOff x="1" y="0"/>
            <a:chExt cx="12192002" cy="6858000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1882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4572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26141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995083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26402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53296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7884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20574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2326341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595283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86422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313316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3415553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368449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395343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4222377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4491318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47602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5015753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528469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555363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5822577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6091518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63604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66294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6898341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7167282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743622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770516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7974106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82296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8498541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8767482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903642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930536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9574306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985669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1012563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10394576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10663518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109324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112014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1145689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1172583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11994776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7" name="Group 76"/>
            <p:cNvGrpSpPr/>
            <p:nvPr/>
          </p:nvGrpSpPr>
          <p:grpSpPr>
            <a:xfrm rot="5400000">
              <a:off x="2861984" y="-2662518"/>
              <a:ext cx="6468035" cy="12192002"/>
              <a:chOff x="6512859" y="152400"/>
              <a:chExt cx="6468035" cy="6858000"/>
            </a:xfrm>
          </p:grpSpPr>
          <p:cxnSp>
            <p:nvCxnSpPr>
              <p:cNvPr id="55" name="Straight Connector 54"/>
              <p:cNvCxnSpPr/>
              <p:nvPr/>
            </p:nvCxnSpPr>
            <p:spPr>
              <a:xfrm>
                <a:off x="6512859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6781800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>
                <a:off x="7050741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>
                <a:off x="7319682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>
                <a:off x="758862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>
                <a:off x="7857565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>
                <a:off x="8126506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>
                <a:off x="8382000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>
                <a:off x="8650941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>
                <a:off x="8919882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>
                <a:off x="918882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>
                <a:off x="9457765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>
                <a:off x="9726706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>
                <a:off x="1000909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>
                <a:off x="10278035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>
                <a:off x="10546976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>
                <a:off x="10815918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>
                <a:off x="11084859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>
                <a:off x="11353800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>
                <a:off x="1160929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>
                <a:off x="11878235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>
                <a:off x="12147176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>
                <a:off x="12443011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>
                <a:off x="12711953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>
                <a:off x="1298089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04" name="Picture 10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39612" flipH="1" flipV="1">
            <a:off x="9489108" y="-1178479"/>
            <a:ext cx="1802755" cy="3105080"/>
          </a:xfrm>
          <a:prstGeom prst="rect">
            <a:avLst/>
          </a:prstGeom>
        </p:spPr>
      </p:pic>
      <p:pic>
        <p:nvPicPr>
          <p:cNvPr id="108" name="Picture 10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11698" flipH="1" flipV="1">
            <a:off x="6860286" y="-779416"/>
            <a:ext cx="2068288" cy="2173201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671869">
            <a:off x="-331961" y="1988827"/>
            <a:ext cx="1723553" cy="1790487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39612">
            <a:off x="991131" y="4732592"/>
            <a:ext cx="1802755" cy="3105080"/>
          </a:xfrm>
          <a:prstGeom prst="rect">
            <a:avLst/>
          </a:prstGeom>
        </p:spPr>
      </p:pic>
      <p:sp>
        <p:nvSpPr>
          <p:cNvPr id="82" name="Rounded Rectangle 81"/>
          <p:cNvSpPr/>
          <p:nvPr/>
        </p:nvSpPr>
        <p:spPr>
          <a:xfrm>
            <a:off x="1415783" y="1484421"/>
            <a:ext cx="9038815" cy="3459326"/>
          </a:xfrm>
          <a:prstGeom prst="roundRect">
            <a:avLst>
              <a:gd name="adj" fmla="val 4817"/>
            </a:avLst>
          </a:prstGeom>
          <a:solidFill>
            <a:schemeClr val="bg1"/>
          </a:solidFill>
          <a:ln w="44450" cap="rnd">
            <a:solidFill>
              <a:srgbClr val="FFCCFF"/>
            </a:solidFill>
            <a:prstDash val="solid"/>
            <a:bevel/>
          </a:ln>
          <a:effectLst>
            <a:glow rad="254000">
              <a:srgbClr val="FF0066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0" name="Picture 8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11698">
            <a:off x="3354420" y="5265408"/>
            <a:ext cx="2068288" cy="2173201"/>
          </a:xfrm>
          <a:prstGeom prst="rect">
            <a:avLst/>
          </a:prstGeom>
        </p:spPr>
      </p:pic>
      <p:pic>
        <p:nvPicPr>
          <p:cNvPr id="91" name="Picture 9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32392" y="2791973"/>
            <a:ext cx="1540179" cy="2916747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21688">
            <a:off x="2404737" y="5217857"/>
            <a:ext cx="2254540" cy="2342095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03292">
            <a:off x="-407095" y="3750994"/>
            <a:ext cx="2068288" cy="2173201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87729">
            <a:off x="-537699" y="4853010"/>
            <a:ext cx="2245359" cy="2332557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47281" flipH="1">
            <a:off x="1587712" y="4671245"/>
            <a:ext cx="1540179" cy="2916747"/>
          </a:xfrm>
          <a:prstGeom prst="rect">
            <a:avLst/>
          </a:prstGeom>
        </p:spPr>
      </p:pic>
      <p:pic>
        <p:nvPicPr>
          <p:cNvPr id="106" name="Picture 10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546415" flipH="1" flipV="1">
            <a:off x="10993210" y="3026169"/>
            <a:ext cx="1510012" cy="1568653"/>
          </a:xfrm>
          <a:prstGeom prst="rect">
            <a:avLst/>
          </a:prstGeom>
        </p:spPr>
      </p:pic>
      <p:pic>
        <p:nvPicPr>
          <p:cNvPr id="109" name="Picture 10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21688" flipH="1" flipV="1">
            <a:off x="7623717" y="-900759"/>
            <a:ext cx="2254540" cy="2342095"/>
          </a:xfrm>
          <a:prstGeom prst="rect">
            <a:avLst/>
          </a:prstGeom>
        </p:spPr>
      </p:pic>
      <p:pic>
        <p:nvPicPr>
          <p:cNvPr id="110" name="Picture 10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1302461" y="1014116"/>
            <a:ext cx="1540179" cy="2916747"/>
          </a:xfrm>
          <a:prstGeom prst="rect">
            <a:avLst/>
          </a:prstGeom>
        </p:spPr>
      </p:pic>
      <p:pic>
        <p:nvPicPr>
          <p:cNvPr id="113" name="Picture 1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50009">
            <a:off x="10624179" y="920626"/>
            <a:ext cx="2068288" cy="2173201"/>
          </a:xfrm>
          <a:prstGeom prst="rect">
            <a:avLst/>
          </a:prstGeom>
        </p:spPr>
      </p:pic>
      <p:pic>
        <p:nvPicPr>
          <p:cNvPr id="111" name="Picture 1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87729" flipH="1" flipV="1">
            <a:off x="10575334" y="-526374"/>
            <a:ext cx="2245359" cy="2332557"/>
          </a:xfrm>
          <a:prstGeom prst="rect">
            <a:avLst/>
          </a:prstGeom>
        </p:spPr>
      </p:pic>
      <p:pic>
        <p:nvPicPr>
          <p:cNvPr id="112" name="Picture 1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47281" flipV="1">
            <a:off x="9155103" y="-928799"/>
            <a:ext cx="1540179" cy="291674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486" y="5064089"/>
            <a:ext cx="2143125" cy="21431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4007" y="1484333"/>
            <a:ext cx="1064255" cy="1064255"/>
          </a:xfrm>
          <a:prstGeom prst="rect">
            <a:avLst/>
          </a:prstGeom>
        </p:spPr>
      </p:pic>
      <p:pic>
        <p:nvPicPr>
          <p:cNvPr id="96" name="Picture 9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668" y="178734"/>
            <a:ext cx="4572000" cy="962025"/>
          </a:xfrm>
          <a:prstGeom prst="rect">
            <a:avLst/>
          </a:prstGeom>
        </p:spPr>
      </p:pic>
      <p:pic>
        <p:nvPicPr>
          <p:cNvPr id="97" name="Picture 96">
            <a:extLst>
              <a:ext uri="{FF2B5EF4-FFF2-40B4-BE49-F238E27FC236}">
                <a16:creationId xmlns:a16="http://schemas.microsoft.com/office/drawing/2014/main" id="{416AA52A-2568-3B14-1382-2943F1A7FFD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80802" y="-150784"/>
            <a:ext cx="1523956" cy="1678399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91904" y="220197"/>
            <a:ext cx="9321592" cy="6578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319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8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28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28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28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28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272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272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272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3" presetClass="entr" presetSubtype="27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9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9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27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8" presetClass="entr" presetSubtype="3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1" dur="1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73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75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6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77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8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79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0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81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2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83" dur="3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4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id="85" dur="175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6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87" dur="3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8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id="89" dur="175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">
                                      <p:cBhvr>
                                        <p:cTn id="91" dur="3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2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93" dur="175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4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">
                                      <p:cBhvr>
                                        <p:cTn id="95" dur="3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6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id="97" dur="175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6000"/>
                            </p:stCondLst>
                            <p:childTnLst>
                              <p:par>
                                <p:cTn id="10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89965" y="502786"/>
            <a:ext cx="11335870" cy="6019038"/>
          </a:xfrm>
          <a:prstGeom prst="roundRect">
            <a:avLst>
              <a:gd name="adj" fmla="val 4817"/>
            </a:avLst>
          </a:prstGeom>
          <a:solidFill>
            <a:schemeClr val="bg1"/>
          </a:solidFill>
          <a:ln w="44450" cap="rnd">
            <a:solidFill>
              <a:srgbClr val="FFCCFF"/>
            </a:solidFill>
            <a:prstDash val="solid"/>
            <a:bevel/>
          </a:ln>
          <a:effectLst>
            <a:glow rad="254000">
              <a:srgbClr val="FF0066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9B20532-FB07-4848-91BB-7181F8B0E95B}"/>
              </a:ext>
            </a:extLst>
          </p:cNvPr>
          <p:cNvSpPr/>
          <p:nvPr/>
        </p:nvSpPr>
        <p:spPr>
          <a:xfrm>
            <a:off x="2627749" y="545290"/>
            <a:ext cx="801251" cy="809279"/>
          </a:xfrm>
          <a:prstGeom prst="ellipse">
            <a:avLst/>
          </a:prstGeom>
          <a:solidFill>
            <a:srgbClr val="92D050"/>
          </a:solidFill>
          <a:ln w="12700" cap="flat" cmpd="sng" algn="ctr">
            <a:solidFill>
              <a:srgbClr val="92D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kumimoji="0" lang="vi-VN" sz="4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D20F8D-7545-4E33-BF00-A45C28ABB1F4}"/>
              </a:ext>
            </a:extLst>
          </p:cNvPr>
          <p:cNvSpPr txBox="1"/>
          <p:nvPr/>
        </p:nvSpPr>
        <p:spPr>
          <a:xfrm>
            <a:off x="3511112" y="585128"/>
            <a:ext cx="22711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ker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 ?</a:t>
            </a:r>
            <a:endParaRPr kumimoji="0" lang="vi-VN" sz="4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4" descr="C:\Users\TUAN\Downloads\Luyện tập 1.png">
            <a:extLst>
              <a:ext uri="{FF2B5EF4-FFF2-40B4-BE49-F238E27FC236}">
                <a16:creationId xmlns:a16="http://schemas.microsoft.com/office/drawing/2014/main" id="{F3C565F2-A406-4696-AC38-130DAEBB0C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853" y="491076"/>
            <a:ext cx="2237784" cy="863493"/>
          </a:xfrm>
          <a:prstGeom prst="rect">
            <a:avLst/>
          </a:prstGeom>
          <a:noFill/>
        </p:spPr>
      </p:pic>
      <p:grpSp>
        <p:nvGrpSpPr>
          <p:cNvPr id="55" name="Group 54"/>
          <p:cNvGrpSpPr/>
          <p:nvPr/>
        </p:nvGrpSpPr>
        <p:grpSpPr>
          <a:xfrm>
            <a:off x="544277" y="1699855"/>
            <a:ext cx="5513623" cy="707886"/>
            <a:chOff x="1035095" y="2380860"/>
            <a:chExt cx="5513623" cy="707886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719FA063-1A1A-42C6-A2B8-0905FE36AA04}"/>
                </a:ext>
              </a:extLst>
            </p:cNvPr>
            <p:cNvSpPr txBox="1"/>
            <p:nvPr/>
          </p:nvSpPr>
          <p:spPr>
            <a:xfrm>
              <a:off x="1035095" y="2380860"/>
              <a:ext cx="551362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</a:rPr>
                <a:t>a)        X  7 = 14 742</a:t>
              </a:r>
              <a:endPara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7" name="Rectangle: Rounded Corners 10">
              <a:extLst>
                <a:ext uri="{FF2B5EF4-FFF2-40B4-BE49-F238E27FC236}">
                  <a16:creationId xmlns:a16="http://schemas.microsoft.com/office/drawing/2014/main" id="{41D39CE6-9F5D-4C24-B8BB-16E2E8773A71}"/>
                </a:ext>
              </a:extLst>
            </p:cNvPr>
            <p:cNvSpPr/>
            <p:nvPr/>
          </p:nvSpPr>
          <p:spPr>
            <a:xfrm>
              <a:off x="1828564" y="2409305"/>
              <a:ext cx="835198" cy="66559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solidFill>
                    <a:schemeClr val="tx1"/>
                  </a:solidFill>
                  <a:latin typeface="UTM Avo" panose="02040603050506020204" pitchFamily="18" charset="0"/>
                </a:rPr>
                <a:t>?</a:t>
              </a: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5129126" y="3975648"/>
            <a:ext cx="5513623" cy="707886"/>
            <a:chOff x="1035095" y="2380860"/>
            <a:chExt cx="5513623" cy="707886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719FA063-1A1A-42C6-A2B8-0905FE36AA04}"/>
                </a:ext>
              </a:extLst>
            </p:cNvPr>
            <p:cNvSpPr txBox="1"/>
            <p:nvPr/>
          </p:nvSpPr>
          <p:spPr>
            <a:xfrm>
              <a:off x="1035095" y="2380860"/>
              <a:ext cx="551362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kern="0">
                  <a:solidFill>
                    <a:prstClr val="black"/>
                  </a:solidFill>
                  <a:latin typeface="UTM Avo" panose="02040603050506020204" pitchFamily="18" charset="0"/>
                </a:rPr>
                <a:t>b</a:t>
              </a:r>
              <a:r>
                <a:rPr kumimoji="0" lang="en-US" sz="40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</a:rPr>
                <a:t>)       : 24 = 815</a:t>
              </a:r>
              <a:endPara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Rectangle: Rounded Corners 10">
              <a:extLst>
                <a:ext uri="{FF2B5EF4-FFF2-40B4-BE49-F238E27FC236}">
                  <a16:creationId xmlns:a16="http://schemas.microsoft.com/office/drawing/2014/main" id="{41D39CE6-9F5D-4C24-B8BB-16E2E8773A71}"/>
                </a:ext>
              </a:extLst>
            </p:cNvPr>
            <p:cNvSpPr/>
            <p:nvPr/>
          </p:nvSpPr>
          <p:spPr>
            <a:xfrm>
              <a:off x="1828564" y="2409305"/>
              <a:ext cx="835198" cy="66559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solidFill>
                    <a:schemeClr val="tx1"/>
                  </a:solidFill>
                  <a:latin typeface="UTM Avo" panose="02040603050506020204" pitchFamily="18" charset="0"/>
                </a:rPr>
                <a:t>?</a:t>
              </a:r>
            </a:p>
          </p:txBody>
        </p: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719FA063-1A1A-42C6-A2B8-0905FE36AA04}"/>
              </a:ext>
            </a:extLst>
          </p:cNvPr>
          <p:cNvSpPr txBox="1"/>
          <p:nvPr/>
        </p:nvSpPr>
        <p:spPr>
          <a:xfrm>
            <a:off x="3563307" y="2424636"/>
            <a:ext cx="38729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= 14 742 : 7</a:t>
            </a:r>
            <a:endParaRPr kumimoji="0" lang="vi-VN" sz="4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19FA063-1A1A-42C6-A2B8-0905FE36AA04}"/>
              </a:ext>
            </a:extLst>
          </p:cNvPr>
          <p:cNvSpPr txBox="1"/>
          <p:nvPr/>
        </p:nvSpPr>
        <p:spPr>
          <a:xfrm>
            <a:off x="3572058" y="3119223"/>
            <a:ext cx="38729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= </a:t>
            </a:r>
            <a:r>
              <a:rPr kumimoji="0" lang="en-US" sz="4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2 106</a:t>
            </a:r>
            <a:endParaRPr kumimoji="0" lang="vi-VN" sz="4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719FA063-1A1A-42C6-A2B8-0905FE36AA04}"/>
              </a:ext>
            </a:extLst>
          </p:cNvPr>
          <p:cNvSpPr txBox="1"/>
          <p:nvPr/>
        </p:nvSpPr>
        <p:spPr>
          <a:xfrm>
            <a:off x="7926279" y="4657239"/>
            <a:ext cx="38729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= 815 x 24</a:t>
            </a:r>
            <a:endParaRPr kumimoji="0" lang="vi-VN" sz="4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719FA063-1A1A-42C6-A2B8-0905FE36AA04}"/>
              </a:ext>
            </a:extLst>
          </p:cNvPr>
          <p:cNvSpPr txBox="1"/>
          <p:nvPr/>
        </p:nvSpPr>
        <p:spPr>
          <a:xfrm>
            <a:off x="7935030" y="5365273"/>
            <a:ext cx="38729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= </a:t>
            </a:r>
            <a:r>
              <a:rPr kumimoji="0" lang="en-US" sz="4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19 560</a:t>
            </a:r>
            <a:endParaRPr kumimoji="0" lang="vi-VN" sz="4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754537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61" grpId="0"/>
      <p:bldP spid="62" grpId="0"/>
      <p:bldP spid="63" grpId="0"/>
      <p:bldP spid="6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89965" y="502786"/>
            <a:ext cx="11335870" cy="6019038"/>
          </a:xfrm>
          <a:prstGeom prst="roundRect">
            <a:avLst>
              <a:gd name="adj" fmla="val 4817"/>
            </a:avLst>
          </a:prstGeom>
          <a:solidFill>
            <a:schemeClr val="bg1"/>
          </a:solidFill>
          <a:ln w="44450" cap="rnd">
            <a:solidFill>
              <a:srgbClr val="FFCCFF"/>
            </a:solidFill>
            <a:prstDash val="solid"/>
            <a:bevel/>
          </a:ln>
          <a:effectLst>
            <a:glow rad="254000">
              <a:srgbClr val="FF0066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C:\Users\TUAN\Downloads\Luyện tập 1.png">
            <a:extLst>
              <a:ext uri="{FF2B5EF4-FFF2-40B4-BE49-F238E27FC236}">
                <a16:creationId xmlns:a16="http://schemas.microsoft.com/office/drawing/2014/main" id="{F3C565F2-A406-4696-AC38-130DAEBB0C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853" y="491076"/>
            <a:ext cx="2237784" cy="863493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>
            <a:off x="2627749" y="690795"/>
            <a:ext cx="8950169" cy="1864147"/>
            <a:chOff x="821358" y="588908"/>
            <a:chExt cx="10535805" cy="1340810"/>
          </a:xfrm>
        </p:grpSpPr>
        <p:sp>
          <p:nvSpPr>
            <p:cNvPr id="17" name="Rounded Rectangle 16"/>
            <p:cNvSpPr/>
            <p:nvPr/>
          </p:nvSpPr>
          <p:spPr>
            <a:xfrm>
              <a:off x="821358" y="588908"/>
              <a:ext cx="10535805" cy="1340810"/>
            </a:xfrm>
            <a:prstGeom prst="roundRect">
              <a:avLst/>
            </a:prstGeom>
            <a:solidFill>
              <a:schemeClr val="bg1">
                <a:alpha val="44000"/>
              </a:schemeClr>
            </a:solidFill>
            <a:ln w="31750">
              <a:solidFill>
                <a:schemeClr val="accent2">
                  <a:lumMod val="75000"/>
                </a:schemeClr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907008" y="657738"/>
              <a:ext cx="10368726" cy="1128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b="1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Có 72 cái bút chì xếp đều vào 6 hộp. Hỏi có 760 cái bút chì cùng loại đó thì xếp được bao nhiêu hộp như thế và còn thừa mấy cái bút chì?</a:t>
              </a:r>
            </a:p>
          </p:txBody>
        </p:sp>
      </p:grpSp>
      <p:sp>
        <p:nvSpPr>
          <p:cNvPr id="19" name="Oval 18">
            <a:extLst>
              <a:ext uri="{FF2B5EF4-FFF2-40B4-BE49-F238E27FC236}">
                <a16:creationId xmlns:a16="http://schemas.microsoft.com/office/drawing/2014/main" id="{19B20532-FB07-4848-91BB-7181F8B0E95B}"/>
              </a:ext>
            </a:extLst>
          </p:cNvPr>
          <p:cNvSpPr/>
          <p:nvPr/>
        </p:nvSpPr>
        <p:spPr>
          <a:xfrm>
            <a:off x="1962562" y="1229456"/>
            <a:ext cx="722730" cy="706925"/>
          </a:xfrm>
          <a:prstGeom prst="ellipse">
            <a:avLst/>
          </a:prstGeom>
          <a:solidFill>
            <a:srgbClr val="92D050"/>
          </a:solidFill>
          <a:ln w="12700" cap="flat" cmpd="sng" algn="ctr">
            <a:solidFill>
              <a:srgbClr val="92D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kumimoji="0" lang="vi-VN" sz="4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Speech Bubble: Oval 34">
            <a:extLst>
              <a:ext uri="{FF2B5EF4-FFF2-40B4-BE49-F238E27FC236}">
                <a16:creationId xmlns:a16="http://schemas.microsoft.com/office/drawing/2014/main" id="{69723E99-F487-2E67-D478-372B9D739B15}"/>
              </a:ext>
            </a:extLst>
          </p:cNvPr>
          <p:cNvSpPr/>
          <p:nvPr/>
        </p:nvSpPr>
        <p:spPr>
          <a:xfrm>
            <a:off x="7800701" y="2956582"/>
            <a:ext cx="4073671" cy="3049359"/>
          </a:xfrm>
          <a:custGeom>
            <a:avLst/>
            <a:gdLst>
              <a:gd name="connsiteX0" fmla="*/ 4374145 w 4073671"/>
              <a:gd name="connsiteY0" fmla="*/ 2283848 h 3049359"/>
              <a:gd name="connsiteX1" fmla="*/ 3716321 w 4073671"/>
              <a:gd name="connsiteY1" fmla="*/ 2387313 h 3049359"/>
              <a:gd name="connsiteX2" fmla="*/ 1427182 w 4073671"/>
              <a:gd name="connsiteY2" fmla="*/ 2979460 h 3049359"/>
              <a:gd name="connsiteX3" fmla="*/ 173517 w 4073671"/>
              <a:gd name="connsiteY3" fmla="*/ 908888 h 3049359"/>
              <a:gd name="connsiteX4" fmla="*/ 2406192 w 4073671"/>
              <a:gd name="connsiteY4" fmla="*/ 25278 h 3049359"/>
              <a:gd name="connsiteX5" fmla="*/ 4025725 w 4073671"/>
              <a:gd name="connsiteY5" fmla="*/ 1853551 h 3049359"/>
              <a:gd name="connsiteX6" fmla="*/ 4374145 w 4073671"/>
              <a:gd name="connsiteY6" fmla="*/ 2283848 h 3049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73671" h="3049359" fill="none" extrusionOk="0">
                <a:moveTo>
                  <a:pt x="4374145" y="2283848"/>
                </a:moveTo>
                <a:cubicBezTo>
                  <a:pt x="4188569" y="2296902"/>
                  <a:pt x="3907796" y="2363376"/>
                  <a:pt x="3716321" y="2387313"/>
                </a:cubicBezTo>
                <a:cubicBezTo>
                  <a:pt x="3161343" y="2891972"/>
                  <a:pt x="2337974" y="3245624"/>
                  <a:pt x="1427182" y="2979460"/>
                </a:cubicBezTo>
                <a:cubicBezTo>
                  <a:pt x="375222" y="2573848"/>
                  <a:pt x="-387051" y="1735588"/>
                  <a:pt x="173517" y="908888"/>
                </a:cubicBezTo>
                <a:cubicBezTo>
                  <a:pt x="552647" y="153159"/>
                  <a:pt x="1456492" y="-109656"/>
                  <a:pt x="2406192" y="25278"/>
                </a:cubicBezTo>
                <a:cubicBezTo>
                  <a:pt x="3454236" y="135923"/>
                  <a:pt x="4421047" y="928317"/>
                  <a:pt x="4025725" y="1853551"/>
                </a:cubicBezTo>
                <a:cubicBezTo>
                  <a:pt x="4123281" y="1910522"/>
                  <a:pt x="4257592" y="2136189"/>
                  <a:pt x="4374145" y="2283848"/>
                </a:cubicBezTo>
                <a:close/>
              </a:path>
              <a:path w="4073671" h="3049359" stroke="0" extrusionOk="0">
                <a:moveTo>
                  <a:pt x="4374145" y="2283848"/>
                </a:moveTo>
                <a:cubicBezTo>
                  <a:pt x="4125330" y="2310243"/>
                  <a:pt x="3872800" y="2354973"/>
                  <a:pt x="3716321" y="2387313"/>
                </a:cubicBezTo>
                <a:cubicBezTo>
                  <a:pt x="3156306" y="2945373"/>
                  <a:pt x="2241614" y="3328004"/>
                  <a:pt x="1427182" y="2979460"/>
                </a:cubicBezTo>
                <a:cubicBezTo>
                  <a:pt x="240248" y="2787655"/>
                  <a:pt x="-163638" y="1845108"/>
                  <a:pt x="173517" y="908888"/>
                </a:cubicBezTo>
                <a:cubicBezTo>
                  <a:pt x="528479" y="379492"/>
                  <a:pt x="1410692" y="-91496"/>
                  <a:pt x="2406192" y="25278"/>
                </a:cubicBezTo>
                <a:cubicBezTo>
                  <a:pt x="3397736" y="124519"/>
                  <a:pt x="4327703" y="1023033"/>
                  <a:pt x="4025725" y="1853551"/>
                </a:cubicBezTo>
                <a:cubicBezTo>
                  <a:pt x="4177027" y="2003671"/>
                  <a:pt x="4244375" y="2102157"/>
                  <a:pt x="4374145" y="2283848"/>
                </a:cubicBezTo>
                <a:close/>
              </a:path>
            </a:pathLst>
          </a:custGeom>
          <a:ln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2214188587">
                  <a:prstGeom prst="wedgeEllipseCallout">
                    <a:avLst>
                      <a:gd name="adj1" fmla="val 57376"/>
                      <a:gd name="adj2" fmla="val 24896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CA3659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Bài toán cho biết gì?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2794918" y="1258283"/>
            <a:ext cx="649224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Speech Bubble: Oval 38">
            <a:extLst>
              <a:ext uri="{FF2B5EF4-FFF2-40B4-BE49-F238E27FC236}">
                <a16:creationId xmlns:a16="http://schemas.microsoft.com/office/drawing/2014/main" id="{512DEC50-8341-9C22-EF7E-8EC75E2E2CF2}"/>
              </a:ext>
            </a:extLst>
          </p:cNvPr>
          <p:cNvSpPr/>
          <p:nvPr/>
        </p:nvSpPr>
        <p:spPr>
          <a:xfrm>
            <a:off x="7786523" y="2956582"/>
            <a:ext cx="4102025" cy="3024060"/>
          </a:xfrm>
          <a:custGeom>
            <a:avLst/>
            <a:gdLst>
              <a:gd name="connsiteX0" fmla="*/ 4404590 w 4102025"/>
              <a:gd name="connsiteY0" fmla="*/ 2264900 h 3024060"/>
              <a:gd name="connsiteX1" fmla="*/ 3742187 w 4102025"/>
              <a:gd name="connsiteY1" fmla="*/ 2367507 h 3024060"/>
              <a:gd name="connsiteX2" fmla="*/ 1453726 w 4102025"/>
              <a:gd name="connsiteY2" fmla="*/ 2958525 h 3024060"/>
              <a:gd name="connsiteX3" fmla="*/ 174944 w 4102025"/>
              <a:gd name="connsiteY3" fmla="*/ 900978 h 3024060"/>
              <a:gd name="connsiteX4" fmla="*/ 2412330 w 4102025"/>
              <a:gd name="connsiteY4" fmla="*/ 23648 h 3024060"/>
              <a:gd name="connsiteX5" fmla="*/ 4053744 w 4102025"/>
              <a:gd name="connsiteY5" fmla="*/ 1838172 h 3024060"/>
              <a:gd name="connsiteX6" fmla="*/ 4404590 w 4102025"/>
              <a:gd name="connsiteY6" fmla="*/ 2264900 h 3024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02025" h="3024060" fill="none" extrusionOk="0">
                <a:moveTo>
                  <a:pt x="4404590" y="2264900"/>
                </a:moveTo>
                <a:cubicBezTo>
                  <a:pt x="4315276" y="2261708"/>
                  <a:pt x="3934458" y="2342006"/>
                  <a:pt x="3742187" y="2367507"/>
                </a:cubicBezTo>
                <a:cubicBezTo>
                  <a:pt x="3114713" y="2792335"/>
                  <a:pt x="2318806" y="3161085"/>
                  <a:pt x="1453726" y="2958525"/>
                </a:cubicBezTo>
                <a:cubicBezTo>
                  <a:pt x="323914" y="2635393"/>
                  <a:pt x="-396866" y="1725174"/>
                  <a:pt x="174944" y="900978"/>
                </a:cubicBezTo>
                <a:cubicBezTo>
                  <a:pt x="555064" y="142951"/>
                  <a:pt x="1467660" y="-103476"/>
                  <a:pt x="2412330" y="23648"/>
                </a:cubicBezTo>
                <a:cubicBezTo>
                  <a:pt x="3409182" y="94710"/>
                  <a:pt x="4330702" y="984987"/>
                  <a:pt x="4053744" y="1838172"/>
                </a:cubicBezTo>
                <a:cubicBezTo>
                  <a:pt x="4126425" y="1895567"/>
                  <a:pt x="4359934" y="2134672"/>
                  <a:pt x="4404590" y="2264900"/>
                </a:cubicBezTo>
                <a:close/>
              </a:path>
              <a:path w="4102025" h="3024060" stroke="0" extrusionOk="0">
                <a:moveTo>
                  <a:pt x="4404590" y="2264900"/>
                </a:moveTo>
                <a:cubicBezTo>
                  <a:pt x="4284171" y="2334226"/>
                  <a:pt x="3883328" y="2395011"/>
                  <a:pt x="3742187" y="2367507"/>
                </a:cubicBezTo>
                <a:cubicBezTo>
                  <a:pt x="3068319" y="2929069"/>
                  <a:pt x="2270250" y="3298517"/>
                  <a:pt x="1453726" y="2958525"/>
                </a:cubicBezTo>
                <a:cubicBezTo>
                  <a:pt x="225726" y="2841594"/>
                  <a:pt x="-217300" y="1802115"/>
                  <a:pt x="174944" y="900978"/>
                </a:cubicBezTo>
                <a:cubicBezTo>
                  <a:pt x="533480" y="369135"/>
                  <a:pt x="1424894" y="-89769"/>
                  <a:pt x="2412330" y="23648"/>
                </a:cubicBezTo>
                <a:cubicBezTo>
                  <a:pt x="3453615" y="132440"/>
                  <a:pt x="4472855" y="1037751"/>
                  <a:pt x="4053744" y="1838172"/>
                </a:cubicBezTo>
                <a:cubicBezTo>
                  <a:pt x="4187535" y="2046957"/>
                  <a:pt x="4355084" y="2203128"/>
                  <a:pt x="4404590" y="2264900"/>
                </a:cubicBezTo>
                <a:close/>
              </a:path>
            </a:pathLst>
          </a:custGeom>
          <a:ln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2214188587">
                  <a:prstGeom prst="wedgeEllipseCallout">
                    <a:avLst>
                      <a:gd name="adj1" fmla="val 57376"/>
                      <a:gd name="adj2" fmla="val 24896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2060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Bài toán hỏi gì?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9448654" y="1274482"/>
            <a:ext cx="2011680" cy="0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794918" y="1791211"/>
            <a:ext cx="8686800" cy="0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811497" y="2288915"/>
            <a:ext cx="7498080" cy="0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055774" y="3052645"/>
            <a:ext cx="50623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Tóm tắt: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29300" y="3779735"/>
            <a:ext cx="7271401" cy="127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72 bút chì </a:t>
            </a:r>
            <a:r>
              <a:rPr lang="vi-VN" sz="32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32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 hộp</a:t>
            </a:r>
            <a:endParaRPr lang="vi-VN" sz="3200" b="1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32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760 bút chì: …..hộp, thừa …… bút chì?</a:t>
            </a:r>
            <a:endParaRPr lang="vi-VN" sz="3200" b="1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5857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9" grpId="0" animBg="1"/>
      <p:bldP spid="20" grpId="0" animBg="1"/>
      <p:bldP spid="23" grpId="0" animBg="1"/>
      <p:bldP spid="27" grpId="0"/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89965" y="502786"/>
            <a:ext cx="11335870" cy="6019038"/>
          </a:xfrm>
          <a:prstGeom prst="roundRect">
            <a:avLst>
              <a:gd name="adj" fmla="val 4817"/>
            </a:avLst>
          </a:prstGeom>
          <a:solidFill>
            <a:schemeClr val="bg1"/>
          </a:solidFill>
          <a:ln w="44450" cap="rnd">
            <a:solidFill>
              <a:srgbClr val="FFCCFF"/>
            </a:solidFill>
            <a:prstDash val="solid"/>
            <a:bevel/>
          </a:ln>
          <a:effectLst>
            <a:glow rad="254000">
              <a:srgbClr val="FF0066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C:\Users\TUAN\Downloads\Luyện tập 1.png">
            <a:extLst>
              <a:ext uri="{FF2B5EF4-FFF2-40B4-BE49-F238E27FC236}">
                <a16:creationId xmlns:a16="http://schemas.microsoft.com/office/drawing/2014/main" id="{F3C565F2-A406-4696-AC38-130DAEBB0C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853" y="491076"/>
            <a:ext cx="2237784" cy="863493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>
            <a:off x="2627749" y="690795"/>
            <a:ext cx="8950169" cy="1674161"/>
            <a:chOff x="821358" y="588908"/>
            <a:chExt cx="10535805" cy="1204160"/>
          </a:xfrm>
        </p:grpSpPr>
        <p:sp>
          <p:nvSpPr>
            <p:cNvPr id="17" name="Rounded Rectangle 16"/>
            <p:cNvSpPr/>
            <p:nvPr/>
          </p:nvSpPr>
          <p:spPr>
            <a:xfrm>
              <a:off x="821358" y="588908"/>
              <a:ext cx="10535805" cy="1204160"/>
            </a:xfrm>
            <a:prstGeom prst="roundRect">
              <a:avLst/>
            </a:prstGeom>
            <a:solidFill>
              <a:schemeClr val="bg1">
                <a:alpha val="44000"/>
              </a:schemeClr>
            </a:solidFill>
            <a:ln w="31750">
              <a:solidFill>
                <a:schemeClr val="accent2">
                  <a:lumMod val="75000"/>
                </a:schemeClr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907008" y="657738"/>
              <a:ext cx="10368726" cy="1128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b="1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Có 72 cái bút chì xếp đều vào 6 hộp. Hỏi có 760 cái bút chì cùng loại đó thì xếp được bao nhiêu hộp như thế và còn thừa mấy cái bút chì?</a:t>
              </a:r>
            </a:p>
          </p:txBody>
        </p:sp>
      </p:grpSp>
      <p:sp>
        <p:nvSpPr>
          <p:cNvPr id="19" name="Oval 18">
            <a:extLst>
              <a:ext uri="{FF2B5EF4-FFF2-40B4-BE49-F238E27FC236}">
                <a16:creationId xmlns:a16="http://schemas.microsoft.com/office/drawing/2014/main" id="{19B20532-FB07-4848-91BB-7181F8B0E95B}"/>
              </a:ext>
            </a:extLst>
          </p:cNvPr>
          <p:cNvSpPr/>
          <p:nvPr/>
        </p:nvSpPr>
        <p:spPr>
          <a:xfrm>
            <a:off x="1962562" y="1229456"/>
            <a:ext cx="722730" cy="706925"/>
          </a:xfrm>
          <a:prstGeom prst="ellipse">
            <a:avLst/>
          </a:prstGeom>
          <a:solidFill>
            <a:srgbClr val="92D050"/>
          </a:solidFill>
          <a:ln w="12700" cap="flat" cmpd="sng" algn="ctr">
            <a:solidFill>
              <a:srgbClr val="92D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kumimoji="0" lang="vi-VN" sz="4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583195" y="2657342"/>
            <a:ext cx="2390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 giải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80841" y="3304616"/>
            <a:ext cx="975411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600">
                <a:latin typeface="Cambria" panose="02040503050406030204" pitchFamily="18" charset="0"/>
                <a:ea typeface="Cambria" panose="02040503050406030204" pitchFamily="18" charset="0"/>
              </a:rPr>
              <a:t>Mỗi hộp xếp số bút chì là:</a:t>
            </a:r>
            <a:endParaRPr lang="en-US" sz="360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nl-NL" sz="3600">
                <a:latin typeface="Cambria" panose="02040503050406030204" pitchFamily="18" charset="0"/>
                <a:ea typeface="Cambria" panose="02040503050406030204" pitchFamily="18" charset="0"/>
              </a:rPr>
              <a:t>72 : 6 = 12 (bút)</a:t>
            </a:r>
          </a:p>
          <a:p>
            <a:pPr algn="ctr"/>
            <a:r>
              <a:rPr lang="nl-NL" sz="3600">
                <a:latin typeface="Cambria" panose="02040503050406030204" pitchFamily="18" charset="0"/>
                <a:ea typeface="Cambria" panose="02040503050406030204" pitchFamily="18" charset="0"/>
              </a:rPr>
              <a:t>760 bút chì xếp được số hộp và dư số bút chì là:</a:t>
            </a:r>
            <a:endParaRPr lang="en-US" sz="360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nl-NL" sz="3600">
                <a:latin typeface="Cambria" panose="02040503050406030204" pitchFamily="18" charset="0"/>
                <a:ea typeface="Cambria" panose="02040503050406030204" pitchFamily="18" charset="0"/>
              </a:rPr>
              <a:t>760 : 12 =  63 (dư 4)</a:t>
            </a:r>
            <a:endParaRPr lang="en-US" sz="360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nl-NL" sz="3600">
                <a:latin typeface="Cambria" panose="02040503050406030204" pitchFamily="18" charset="0"/>
                <a:ea typeface="Cambria" panose="02040503050406030204" pitchFamily="18" charset="0"/>
              </a:rPr>
              <a:t>                     Đáp số: 63 hộp, thừa 4 bút chì</a:t>
            </a:r>
            <a:endParaRPr lang="en-US" sz="36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0063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9" grpId="0" animBg="1"/>
      <p:bldP spid="31" grpId="0"/>
      <p:bldP spid="3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89965" y="502786"/>
            <a:ext cx="11335870" cy="6019038"/>
          </a:xfrm>
          <a:prstGeom prst="roundRect">
            <a:avLst>
              <a:gd name="adj" fmla="val 4817"/>
            </a:avLst>
          </a:prstGeom>
          <a:solidFill>
            <a:schemeClr val="bg1"/>
          </a:solidFill>
          <a:ln w="44450" cap="rnd">
            <a:solidFill>
              <a:srgbClr val="FFCCFF"/>
            </a:solidFill>
            <a:prstDash val="solid"/>
            <a:bevel/>
          </a:ln>
          <a:effectLst>
            <a:glow rad="254000">
              <a:srgbClr val="FF0066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C:\Users\TUAN\Downloads\Luyện tập 1.png">
            <a:extLst>
              <a:ext uri="{FF2B5EF4-FFF2-40B4-BE49-F238E27FC236}">
                <a16:creationId xmlns:a16="http://schemas.microsoft.com/office/drawing/2014/main" id="{F3C565F2-A406-4696-AC38-130DAEBB0C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853" y="491076"/>
            <a:ext cx="2237784" cy="863493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44385" y="2098730"/>
            <a:ext cx="7885413" cy="4434804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2604998" y="647644"/>
            <a:ext cx="8946026" cy="1569660"/>
            <a:chOff x="2604998" y="647644"/>
            <a:chExt cx="8946026" cy="1569660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19B20532-FB07-4848-91BB-7181F8B0E95B}"/>
                </a:ext>
              </a:extLst>
            </p:cNvPr>
            <p:cNvSpPr/>
            <p:nvPr/>
          </p:nvSpPr>
          <p:spPr>
            <a:xfrm>
              <a:off x="2604998" y="647644"/>
              <a:ext cx="722730" cy="706925"/>
            </a:xfrm>
            <a:prstGeom prst="ellipse">
              <a:avLst/>
            </a:prstGeom>
            <a:solidFill>
              <a:srgbClr val="92D050"/>
            </a:solidFill>
            <a:ln w="12700" cap="flat" cmpd="sng" algn="ctr">
              <a:solidFill>
                <a:srgbClr val="92D05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4</a:t>
              </a:r>
              <a:endParaRPr kumimoji="0" lang="vi-VN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409840" y="647644"/>
              <a:ext cx="814118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3200" b="1">
                  <a:latin typeface="Cambria" panose="02040503050406030204" pitchFamily="18" charset="0"/>
                  <a:ea typeface="Cambria" panose="02040503050406030204" pitchFamily="18" charset="0"/>
                </a:rPr>
                <a:t>Rô-bốt đến kho báu theo các đoạn đường ghi phép tính có kết quả là số lẻ. Hỏi kho báu ở trong toà nhà nào?</a:t>
              </a:r>
              <a:endParaRPr lang="en-US" sz="3200"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7" name="Rounded Rectangular Callout 6"/>
          <p:cNvSpPr/>
          <p:nvPr/>
        </p:nvSpPr>
        <p:spPr>
          <a:xfrm>
            <a:off x="1944386" y="2876555"/>
            <a:ext cx="1516024" cy="541748"/>
          </a:xfrm>
          <a:prstGeom prst="wedgeRoundRectCallout">
            <a:avLst>
              <a:gd name="adj1" fmla="val 52871"/>
              <a:gd name="adj2" fmla="val 93229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25 000</a:t>
            </a:r>
          </a:p>
        </p:txBody>
      </p:sp>
      <p:sp>
        <p:nvSpPr>
          <p:cNvPr id="15" name="Rounded Rectangular Callout 14"/>
          <p:cNvSpPr/>
          <p:nvPr/>
        </p:nvSpPr>
        <p:spPr>
          <a:xfrm>
            <a:off x="3590365" y="5754888"/>
            <a:ext cx="1317651" cy="460357"/>
          </a:xfrm>
          <a:prstGeom prst="wedgeRoundRectCallout">
            <a:avLst>
              <a:gd name="adj1" fmla="val 11924"/>
              <a:gd name="adj2" fmla="val -88948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3 003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409840" y="4633965"/>
            <a:ext cx="1942089" cy="125610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ular Callout 19"/>
          <p:cNvSpPr/>
          <p:nvPr/>
        </p:nvSpPr>
        <p:spPr>
          <a:xfrm>
            <a:off x="6247523" y="5539736"/>
            <a:ext cx="1317651" cy="439120"/>
          </a:xfrm>
          <a:prstGeom prst="wedgeRoundRectCallout">
            <a:avLst>
              <a:gd name="adj1" fmla="val -38082"/>
              <a:gd name="adj2" fmla="val -110897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4 002</a:t>
            </a:r>
          </a:p>
        </p:txBody>
      </p:sp>
      <p:sp>
        <p:nvSpPr>
          <p:cNvPr id="21" name="Rounded Rectangular Callout 20"/>
          <p:cNvSpPr/>
          <p:nvPr/>
        </p:nvSpPr>
        <p:spPr>
          <a:xfrm>
            <a:off x="3409840" y="4156502"/>
            <a:ext cx="1317651" cy="462799"/>
          </a:xfrm>
          <a:prstGeom prst="wedgeRoundRectCallout">
            <a:avLst>
              <a:gd name="adj1" fmla="val 81320"/>
              <a:gd name="adj2" fmla="val 51526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7 865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flipH="1" flipV="1">
            <a:off x="5181635" y="3111979"/>
            <a:ext cx="277231" cy="273401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ounded Rectangular Callout 22"/>
          <p:cNvSpPr/>
          <p:nvPr/>
        </p:nvSpPr>
        <p:spPr>
          <a:xfrm>
            <a:off x="5887091" y="2321821"/>
            <a:ext cx="1317651" cy="433830"/>
          </a:xfrm>
          <a:prstGeom prst="wedgeRoundRectCallout">
            <a:avLst>
              <a:gd name="adj1" fmla="val 25191"/>
              <a:gd name="adj2" fmla="val 79674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1 141</a:t>
            </a:r>
          </a:p>
        </p:txBody>
      </p:sp>
      <p:sp>
        <p:nvSpPr>
          <p:cNvPr id="24" name="Rounded Rectangular Callout 23"/>
          <p:cNvSpPr/>
          <p:nvPr/>
        </p:nvSpPr>
        <p:spPr>
          <a:xfrm>
            <a:off x="6247522" y="3295390"/>
            <a:ext cx="983139" cy="433830"/>
          </a:xfrm>
          <a:prstGeom prst="wedgeRoundRectCallout">
            <a:avLst>
              <a:gd name="adj1" fmla="val -31959"/>
              <a:gd name="adj2" fmla="val 76575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840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5181635" y="3052685"/>
            <a:ext cx="3236224" cy="8684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8478741" y="1788459"/>
            <a:ext cx="1577980" cy="212753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927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15" grpId="0" animBg="1"/>
      <p:bldP spid="20" grpId="0" animBg="1"/>
      <p:bldP spid="21" grpId="0" animBg="1"/>
      <p:bldP spid="23" grpId="0" animBg="1"/>
      <p:bldP spid="24" grpId="0" animBg="1"/>
      <p:bldP spid="2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89965" y="502786"/>
            <a:ext cx="11335870" cy="6019038"/>
          </a:xfrm>
          <a:prstGeom prst="roundRect">
            <a:avLst>
              <a:gd name="adj" fmla="val 4817"/>
            </a:avLst>
          </a:prstGeom>
          <a:solidFill>
            <a:schemeClr val="bg1"/>
          </a:solidFill>
          <a:ln w="44450" cap="rnd">
            <a:solidFill>
              <a:srgbClr val="FFCCFF"/>
            </a:solidFill>
            <a:prstDash val="solid"/>
            <a:bevel/>
          </a:ln>
          <a:effectLst>
            <a:glow rad="254000">
              <a:srgbClr val="FF0066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C:\Users\TUAN\Downloads\Luyện tập 1.png">
            <a:extLst>
              <a:ext uri="{FF2B5EF4-FFF2-40B4-BE49-F238E27FC236}">
                <a16:creationId xmlns:a16="http://schemas.microsoft.com/office/drawing/2014/main" id="{F3C565F2-A406-4696-AC38-130DAEBB0C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853" y="491076"/>
            <a:ext cx="2237784" cy="863493"/>
          </a:xfrm>
          <a:prstGeom prst="rect">
            <a:avLst/>
          </a:prstGeom>
          <a:noFill/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19B20532-FB07-4848-91BB-7181F8B0E95B}"/>
              </a:ext>
            </a:extLst>
          </p:cNvPr>
          <p:cNvSpPr/>
          <p:nvPr/>
        </p:nvSpPr>
        <p:spPr>
          <a:xfrm>
            <a:off x="2627749" y="772256"/>
            <a:ext cx="722730" cy="706925"/>
          </a:xfrm>
          <a:prstGeom prst="ellipse">
            <a:avLst/>
          </a:prstGeom>
          <a:solidFill>
            <a:srgbClr val="92D050"/>
          </a:solidFill>
          <a:ln w="12700" cap="flat" cmpd="sng" algn="ctr">
            <a:solidFill>
              <a:srgbClr val="92D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  <a:endParaRPr kumimoji="0" lang="vi-VN" sz="4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9D20F8D-7545-4E33-BF00-A45C28ABB1F4}"/>
              </a:ext>
            </a:extLst>
          </p:cNvPr>
          <p:cNvSpPr txBox="1"/>
          <p:nvPr/>
        </p:nvSpPr>
        <p:spPr>
          <a:xfrm>
            <a:off x="3419260" y="705021"/>
            <a:ext cx="77283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ker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 bằng cách thuận tiện.</a:t>
            </a:r>
            <a:endParaRPr kumimoji="0" lang="vi-VN" sz="4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796988" y="1990165"/>
            <a:ext cx="6279776" cy="87405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930 x 65 + 65 x 70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19FA063-1A1A-42C6-A2B8-0905FE36AA04}"/>
              </a:ext>
            </a:extLst>
          </p:cNvPr>
          <p:cNvSpPr txBox="1"/>
          <p:nvPr/>
        </p:nvSpPr>
        <p:spPr>
          <a:xfrm>
            <a:off x="2796988" y="2902872"/>
            <a:ext cx="662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= 65 x (930</a:t>
            </a:r>
            <a:r>
              <a:rPr kumimoji="0" lang="en-US" sz="4800" b="1" i="0" u="none" strike="noStrike" kern="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+ 70)</a:t>
            </a:r>
            <a:endParaRPr kumimoji="0" lang="vi-VN" sz="4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19FA063-1A1A-42C6-A2B8-0905FE36AA04}"/>
              </a:ext>
            </a:extLst>
          </p:cNvPr>
          <p:cNvSpPr txBox="1"/>
          <p:nvPr/>
        </p:nvSpPr>
        <p:spPr>
          <a:xfrm>
            <a:off x="2770094" y="3641841"/>
            <a:ext cx="662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= 65 x 1 000</a:t>
            </a:r>
            <a:endParaRPr kumimoji="0" lang="vi-VN" sz="4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19FA063-1A1A-42C6-A2B8-0905FE36AA04}"/>
              </a:ext>
            </a:extLst>
          </p:cNvPr>
          <p:cNvSpPr txBox="1"/>
          <p:nvPr/>
        </p:nvSpPr>
        <p:spPr>
          <a:xfrm>
            <a:off x="2756647" y="4380810"/>
            <a:ext cx="662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= 65</a:t>
            </a:r>
            <a:r>
              <a:rPr kumimoji="0" lang="en-US" sz="4800" b="1" i="0" u="none" strike="noStrike" kern="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000</a:t>
            </a:r>
            <a:endParaRPr kumimoji="0" lang="vi-VN" sz="4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2239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 animBg="1"/>
      <p:bldP spid="19" grpId="0"/>
      <p:bldP spid="8" grpId="0" animBg="1"/>
      <p:bldP spid="27" grpId="0"/>
      <p:bldP spid="28" grpId="0"/>
      <p:bldP spid="2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ounded Rectangle 77">
            <a:extLst>
              <a:ext uri="{FF2B5EF4-FFF2-40B4-BE49-F238E27FC236}">
                <a16:creationId xmlns:a16="http://schemas.microsoft.com/office/drawing/2014/main" id="{62DD7099-B389-F2DB-A95D-ADD83D77A7A0}"/>
              </a:ext>
            </a:extLst>
          </p:cNvPr>
          <p:cNvSpPr/>
          <p:nvPr/>
        </p:nvSpPr>
        <p:spPr>
          <a:xfrm>
            <a:off x="1540180" y="1737443"/>
            <a:ext cx="8896349" cy="3323912"/>
          </a:xfrm>
          <a:prstGeom prst="roundRect">
            <a:avLst>
              <a:gd name="adj" fmla="val 4817"/>
            </a:avLst>
          </a:prstGeom>
          <a:solidFill>
            <a:srgbClr val="92D050"/>
          </a:solidFill>
          <a:ln w="44450" cap="rnd">
            <a:solidFill>
              <a:srgbClr val="FFCCFF"/>
            </a:solidFill>
            <a:prstDash val="solid"/>
            <a:bevel/>
          </a:ln>
          <a:effectLst>
            <a:glow rad="254000">
              <a:srgbClr val="FF0066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0" name="Picture 84">
            <a:extLst>
              <a:ext uri="{FF2B5EF4-FFF2-40B4-BE49-F238E27FC236}">
                <a16:creationId xmlns:a16="http://schemas.microsoft.com/office/drawing/2014/main" id="{9011761B-8E17-680B-056A-30C720DF7C3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546415" flipH="1" flipV="1">
            <a:off x="10993210" y="3026169"/>
            <a:ext cx="1510012" cy="1568653"/>
          </a:xfrm>
          <a:prstGeom prst="rect">
            <a:avLst/>
          </a:prstGeom>
        </p:spPr>
      </p:pic>
      <p:pic>
        <p:nvPicPr>
          <p:cNvPr id="83" name="Picture 91">
            <a:extLst>
              <a:ext uri="{FF2B5EF4-FFF2-40B4-BE49-F238E27FC236}">
                <a16:creationId xmlns:a16="http://schemas.microsoft.com/office/drawing/2014/main" id="{13A12631-DAB7-95D9-D397-810CC8EEDA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0268" y="678336"/>
            <a:ext cx="1955445" cy="1679724"/>
          </a:xfrm>
          <a:prstGeom prst="rect">
            <a:avLst/>
          </a:prstGeom>
        </p:spPr>
      </p:pic>
      <p:pic>
        <p:nvPicPr>
          <p:cNvPr id="84" name="Picture 92">
            <a:extLst>
              <a:ext uri="{FF2B5EF4-FFF2-40B4-BE49-F238E27FC236}">
                <a16:creationId xmlns:a16="http://schemas.microsoft.com/office/drawing/2014/main" id="{9AF2485B-506C-4785-3C8A-0D35534008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117" y="693841"/>
            <a:ext cx="1468971" cy="1468971"/>
          </a:xfrm>
          <a:prstGeom prst="rect">
            <a:avLst/>
          </a:prstGeom>
        </p:spPr>
      </p:pic>
      <p:pic>
        <p:nvPicPr>
          <p:cNvPr id="85" name="Picture 93">
            <a:extLst>
              <a:ext uri="{FF2B5EF4-FFF2-40B4-BE49-F238E27FC236}">
                <a16:creationId xmlns:a16="http://schemas.microsoft.com/office/drawing/2014/main" id="{7FC15322-5A0C-8D0A-6B60-4B6CAC8DE66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6997" y="4602291"/>
            <a:ext cx="1856262" cy="1856262"/>
          </a:xfrm>
          <a:prstGeom prst="rect">
            <a:avLst/>
          </a:prstGeom>
        </p:spPr>
      </p:pic>
      <p:pic>
        <p:nvPicPr>
          <p:cNvPr id="86" name="Picture 94">
            <a:extLst>
              <a:ext uri="{FF2B5EF4-FFF2-40B4-BE49-F238E27FC236}">
                <a16:creationId xmlns:a16="http://schemas.microsoft.com/office/drawing/2014/main" id="{8B4BC96F-0CA3-D66D-F4E4-094F99354BF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214" y="146902"/>
            <a:ext cx="1371296" cy="1371296"/>
          </a:xfrm>
          <a:prstGeom prst="rect">
            <a:avLst/>
          </a:prstGeom>
        </p:spPr>
      </p:pic>
      <p:pic>
        <p:nvPicPr>
          <p:cNvPr id="87" name="Picture 95">
            <a:extLst>
              <a:ext uri="{FF2B5EF4-FFF2-40B4-BE49-F238E27FC236}">
                <a16:creationId xmlns:a16="http://schemas.microsoft.com/office/drawing/2014/main" id="{6379C624-741E-AC77-5E59-3B81D5B78AC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65281" y="2047658"/>
            <a:ext cx="8461981" cy="2840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811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8" presetClass="entr" presetSubtype="3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id="13" dur="17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09361" y="1514906"/>
            <a:ext cx="10019573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phép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, chia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phạm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vi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lớp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triệu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/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nhẩm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phép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, chia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chục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1 000.</a:t>
            </a:r>
          </a:p>
          <a:p>
            <a:pPr algn="just"/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thừa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khi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thừa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còn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/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bị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chia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khi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chia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thương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/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giá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trị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biểu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thức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thuận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tiện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/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toán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tế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liên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phép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chia.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0138" y="0"/>
            <a:ext cx="7157324" cy="1847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623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" y="0"/>
            <a:ext cx="12192002" cy="6858000"/>
            <a:chOff x="1" y="0"/>
            <a:chExt cx="12192002" cy="6858000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1882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>
              <a:off x="4572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726141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995083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126402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153296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17884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20574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2326341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2595283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286422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313316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3415553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368449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395343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4222377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4491318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47602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5015753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528469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555363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5822577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6091518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63604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66294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6898341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167282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743622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770516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7974106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82296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8498541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8767482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903642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930536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9574306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985669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1012563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10394576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10663518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109324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112014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1145689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1172583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11994776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8" name="Group 47"/>
            <p:cNvGrpSpPr/>
            <p:nvPr/>
          </p:nvGrpSpPr>
          <p:grpSpPr>
            <a:xfrm rot="5400000">
              <a:off x="2861984" y="-2662518"/>
              <a:ext cx="6468035" cy="12192002"/>
              <a:chOff x="6512859" y="152400"/>
              <a:chExt cx="6468035" cy="6858000"/>
            </a:xfrm>
          </p:grpSpPr>
          <p:cxnSp>
            <p:nvCxnSpPr>
              <p:cNvPr id="49" name="Straight Connector 48"/>
              <p:cNvCxnSpPr/>
              <p:nvPr/>
            </p:nvCxnSpPr>
            <p:spPr>
              <a:xfrm>
                <a:off x="6512859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>
                <a:off x="6781800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>
                <a:off x="7050741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>
                <a:off x="7319682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>
                <a:off x="758862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>
                <a:off x="7857565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>
                <a:off x="8126506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8382000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>
                <a:off x="8650941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>
                <a:off x="8919882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>
                <a:off x="918882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>
                <a:off x="9457765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>
                <a:off x="9726706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>
                <a:off x="1000909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>
                <a:off x="10278035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>
                <a:off x="10546976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>
                <a:off x="10815918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>
                <a:off x="11084859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>
                <a:off x="11353800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>
                <a:off x="1160929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>
                <a:off x="11878235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>
                <a:off x="12147176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>
                <a:off x="12443011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>
                <a:off x="12711953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>
                <a:off x="1298089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74" name="Picture 7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39612" flipH="1" flipV="1">
            <a:off x="9489108" y="-1178479"/>
            <a:ext cx="1802755" cy="3105080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11698" flipH="1" flipV="1">
            <a:off x="6860286" y="-779416"/>
            <a:ext cx="2068288" cy="2173201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671869">
            <a:off x="-331961" y="1988827"/>
            <a:ext cx="1723553" cy="1790487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39612">
            <a:off x="991131" y="4732592"/>
            <a:ext cx="1802755" cy="3105080"/>
          </a:xfrm>
          <a:prstGeom prst="rect">
            <a:avLst/>
          </a:prstGeom>
        </p:spPr>
      </p:pic>
      <p:sp>
        <p:nvSpPr>
          <p:cNvPr id="78" name="Rounded Rectangle 77"/>
          <p:cNvSpPr/>
          <p:nvPr/>
        </p:nvSpPr>
        <p:spPr>
          <a:xfrm>
            <a:off x="1540180" y="1737443"/>
            <a:ext cx="8896349" cy="3323912"/>
          </a:xfrm>
          <a:prstGeom prst="roundRect">
            <a:avLst>
              <a:gd name="adj" fmla="val 4817"/>
            </a:avLst>
          </a:prstGeom>
          <a:solidFill>
            <a:srgbClr val="92D050"/>
          </a:solidFill>
          <a:ln w="44450" cap="rnd">
            <a:solidFill>
              <a:srgbClr val="FFCCFF"/>
            </a:solidFill>
            <a:prstDash val="solid"/>
            <a:bevel/>
          </a:ln>
          <a:effectLst>
            <a:glow rad="254000">
              <a:srgbClr val="FF0066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9" name="Picture 7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11698">
            <a:off x="3354420" y="5265408"/>
            <a:ext cx="2068288" cy="2173201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32392" y="2791973"/>
            <a:ext cx="1540179" cy="2916747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21688">
            <a:off x="2404737" y="5217857"/>
            <a:ext cx="2254540" cy="2342095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03292">
            <a:off x="-407095" y="3750994"/>
            <a:ext cx="2068288" cy="2173201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87729">
            <a:off x="-537699" y="4853010"/>
            <a:ext cx="2245359" cy="2332557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47281" flipH="1">
            <a:off x="1587712" y="4671245"/>
            <a:ext cx="1540179" cy="2916747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546415" flipH="1" flipV="1">
            <a:off x="10993210" y="3026169"/>
            <a:ext cx="1510012" cy="1568653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21688" flipH="1" flipV="1">
            <a:off x="7623717" y="-900759"/>
            <a:ext cx="2254540" cy="2342095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1302461" y="1014116"/>
            <a:ext cx="1540179" cy="2916747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50009">
            <a:off x="10624179" y="920626"/>
            <a:ext cx="2068288" cy="2173201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87729" flipH="1" flipV="1">
            <a:off x="10575334" y="-526374"/>
            <a:ext cx="2245359" cy="2332557"/>
          </a:xfrm>
          <a:prstGeom prst="rect">
            <a:avLst/>
          </a:prstGeom>
        </p:spPr>
      </p:pic>
      <p:pic>
        <p:nvPicPr>
          <p:cNvPr id="90" name="Picture 8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47281" flipV="1">
            <a:off x="9155103" y="-928799"/>
            <a:ext cx="1540179" cy="2916747"/>
          </a:xfrm>
          <a:prstGeom prst="rect">
            <a:avLst/>
          </a:prstGeom>
        </p:spPr>
      </p:pic>
      <p:pic>
        <p:nvPicPr>
          <p:cNvPr id="92" name="Picture 9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0268" y="678336"/>
            <a:ext cx="1955445" cy="1679724"/>
          </a:xfrm>
          <a:prstGeom prst="rect">
            <a:avLst/>
          </a:prstGeom>
        </p:spPr>
      </p:pic>
      <p:pic>
        <p:nvPicPr>
          <p:cNvPr id="93" name="Picture 9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033" y="321568"/>
            <a:ext cx="1639040" cy="1639040"/>
          </a:xfrm>
          <a:prstGeom prst="rect">
            <a:avLst/>
          </a:prstGeom>
        </p:spPr>
      </p:pic>
      <p:pic>
        <p:nvPicPr>
          <p:cNvPr id="94" name="Picture 9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8568" y="4380909"/>
            <a:ext cx="2149417" cy="2149417"/>
          </a:xfrm>
          <a:prstGeom prst="rect">
            <a:avLst/>
          </a:prstGeom>
        </p:spPr>
      </p:pic>
      <p:pic>
        <p:nvPicPr>
          <p:cNvPr id="95" name="Picture 9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0773" y="5370471"/>
            <a:ext cx="1371296" cy="1371296"/>
          </a:xfrm>
          <a:prstGeom prst="rect">
            <a:avLst/>
          </a:prstGeom>
        </p:spPr>
      </p:pic>
      <p:pic>
        <p:nvPicPr>
          <p:cNvPr id="96" name="Picture 9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816238" y="2144751"/>
            <a:ext cx="8559526" cy="2298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182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8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28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28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28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28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272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272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272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3" presetClass="entr" presetSubtype="27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9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9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27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8" presetClass="entr" presetSubtype="3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1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73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75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6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77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8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79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0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81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2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83" dur="3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4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id="85" dur="17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6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87" dur="3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8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id="89" dur="17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">
                                      <p:cBhvr>
                                        <p:cTn id="91" dur="3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2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93" dur="17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4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">
                                      <p:cBhvr>
                                        <p:cTn id="95" dur="3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6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id="97" dur="1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6000"/>
                            </p:stCondLst>
                            <p:childTnLst>
                              <p:par>
                                <p:cTn id="9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40117" y="231859"/>
            <a:ext cx="10502801" cy="1404961"/>
            <a:chOff x="671024" y="889012"/>
            <a:chExt cx="10502801" cy="1404961"/>
          </a:xfrm>
        </p:grpSpPr>
        <p:sp>
          <p:nvSpPr>
            <p:cNvPr id="3" name="Rounded Rectangle 2"/>
            <p:cNvSpPr/>
            <p:nvPr/>
          </p:nvSpPr>
          <p:spPr>
            <a:xfrm>
              <a:off x="671024" y="889012"/>
              <a:ext cx="10502801" cy="1404961"/>
            </a:xfrm>
            <a:prstGeom prst="roundRect">
              <a:avLst>
                <a:gd name="adj" fmla="val 4817"/>
              </a:avLst>
            </a:prstGeom>
            <a:solidFill>
              <a:schemeClr val="bg1"/>
            </a:solidFill>
            <a:ln w="50800" cap="rnd">
              <a:solidFill>
                <a:srgbClr val="CCECFF"/>
              </a:solidFill>
              <a:prstDash val="solid"/>
              <a:bevel/>
            </a:ln>
            <a:effectLst>
              <a:glow rad="190500">
                <a:srgbClr val="92D05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967128" y="1175776"/>
              <a:ext cx="9946891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6000" b="1" i="0" u="none" strike="noStrike" kern="120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Tính</a:t>
              </a:r>
              <a:r>
                <a:rPr kumimoji="0" lang="en-US" altLang="en-US" sz="6000" b="1" i="0" u="none" strike="noStrike" kern="1200" cap="none" spc="0" normalizeH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nhẩm: </a:t>
              </a:r>
              <a:r>
                <a:rPr kumimoji="0" lang="en-US" altLang="en-US" sz="6000" b="1" i="0" u="none" strike="noStrike" kern="1200" cap="none" spc="0" normalizeH="0" noProof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20 x 30 = ?</a:t>
              </a:r>
              <a:endPara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</p:grpSp>
      <p:sp>
        <p:nvSpPr>
          <p:cNvPr id="5" name="AutoShape 8"/>
          <p:cNvSpPr>
            <a:spLocks noChangeArrowheads="1"/>
          </p:cNvSpPr>
          <p:nvPr/>
        </p:nvSpPr>
        <p:spPr bwMode="auto">
          <a:xfrm>
            <a:off x="1507268" y="4257534"/>
            <a:ext cx="3926339" cy="133905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CCFF"/>
              </a:gs>
              <a:gs pos="50000">
                <a:schemeClr val="bg1"/>
              </a:gs>
              <a:gs pos="100000">
                <a:srgbClr val="FFCC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B</a:t>
            </a: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. </a:t>
            </a: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700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6" name="AutoShape 9"/>
          <p:cNvSpPr>
            <a:spLocks noChangeArrowheads="1"/>
          </p:cNvSpPr>
          <p:nvPr/>
        </p:nvSpPr>
        <p:spPr bwMode="auto">
          <a:xfrm>
            <a:off x="7068343" y="2414728"/>
            <a:ext cx="3926339" cy="133905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CCFF"/>
              </a:gs>
              <a:gs pos="50000">
                <a:schemeClr val="bg1"/>
              </a:gs>
              <a:gs pos="100000">
                <a:srgbClr val="FFCC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</a:t>
            </a: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. </a:t>
            </a: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600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7" name="AutoShape 11"/>
          <p:cNvSpPr>
            <a:spLocks noChangeArrowheads="1"/>
          </p:cNvSpPr>
          <p:nvPr/>
        </p:nvSpPr>
        <p:spPr bwMode="auto">
          <a:xfrm>
            <a:off x="7156772" y="4275358"/>
            <a:ext cx="3926339" cy="133905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CCFF"/>
              </a:gs>
              <a:gs pos="50000">
                <a:schemeClr val="bg1"/>
              </a:gs>
              <a:gs pos="100000">
                <a:srgbClr val="FFCC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D</a:t>
            </a: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. </a:t>
            </a: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6000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1507268" y="2406077"/>
            <a:ext cx="3926339" cy="133905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CCFF"/>
              </a:gs>
              <a:gs pos="50000">
                <a:schemeClr val="bg1"/>
              </a:gs>
              <a:gs pos="100000">
                <a:srgbClr val="FFCC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A</a:t>
            </a: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. </a:t>
            </a: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500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3170" y="2552317"/>
            <a:ext cx="1192818" cy="1192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412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40117" y="231859"/>
            <a:ext cx="10502801" cy="1404961"/>
            <a:chOff x="671024" y="889012"/>
            <a:chExt cx="10502801" cy="1404961"/>
          </a:xfrm>
        </p:grpSpPr>
        <p:sp>
          <p:nvSpPr>
            <p:cNvPr id="3" name="Rounded Rectangle 2"/>
            <p:cNvSpPr/>
            <p:nvPr/>
          </p:nvSpPr>
          <p:spPr>
            <a:xfrm>
              <a:off x="671024" y="889012"/>
              <a:ext cx="10502801" cy="1404961"/>
            </a:xfrm>
            <a:prstGeom prst="roundRect">
              <a:avLst>
                <a:gd name="adj" fmla="val 4817"/>
              </a:avLst>
            </a:prstGeom>
            <a:solidFill>
              <a:schemeClr val="bg1"/>
            </a:solidFill>
            <a:ln w="50800" cap="rnd">
              <a:solidFill>
                <a:srgbClr val="CCECFF"/>
              </a:solidFill>
              <a:prstDash val="solid"/>
              <a:bevel/>
            </a:ln>
            <a:effectLst>
              <a:glow rad="190500">
                <a:srgbClr val="92D05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967128" y="1175776"/>
              <a:ext cx="9946891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6000" b="1" i="0" u="none" strike="noStrike" kern="120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Tính</a:t>
              </a:r>
              <a:r>
                <a:rPr kumimoji="0" lang="en-US" altLang="en-US" sz="6000" b="1" i="0" u="none" strike="noStrike" kern="1200" cap="none" spc="0" normalizeH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nhẩm: </a:t>
              </a:r>
              <a:r>
                <a:rPr kumimoji="0" lang="en-US" altLang="en-US" sz="6000" b="1" i="0" u="none" strike="noStrike" kern="1200" cap="none" spc="0" normalizeH="0" noProof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200 x 50 = ?</a:t>
              </a:r>
              <a:endPara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</p:grpSp>
      <p:sp>
        <p:nvSpPr>
          <p:cNvPr id="5" name="AutoShape 8"/>
          <p:cNvSpPr>
            <a:spLocks noChangeArrowheads="1"/>
          </p:cNvSpPr>
          <p:nvPr/>
        </p:nvSpPr>
        <p:spPr bwMode="auto">
          <a:xfrm>
            <a:off x="1507268" y="4257534"/>
            <a:ext cx="3926339" cy="133905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CCFF"/>
              </a:gs>
              <a:gs pos="50000">
                <a:schemeClr val="bg1"/>
              </a:gs>
              <a:gs pos="100000">
                <a:srgbClr val="FFCC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B</a:t>
            </a: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. </a:t>
            </a: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10 000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6" name="AutoShape 9"/>
          <p:cNvSpPr>
            <a:spLocks noChangeArrowheads="1"/>
          </p:cNvSpPr>
          <p:nvPr/>
        </p:nvSpPr>
        <p:spPr bwMode="auto">
          <a:xfrm>
            <a:off x="7068343" y="2414728"/>
            <a:ext cx="4428892" cy="133905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CCFF"/>
              </a:gs>
              <a:gs pos="50000">
                <a:schemeClr val="bg1"/>
              </a:gs>
              <a:gs pos="100000">
                <a:srgbClr val="FFCC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</a:t>
            </a: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. </a:t>
            </a: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1 000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7" name="AutoShape 11"/>
          <p:cNvSpPr>
            <a:spLocks noChangeArrowheads="1"/>
          </p:cNvSpPr>
          <p:nvPr/>
        </p:nvSpPr>
        <p:spPr bwMode="auto">
          <a:xfrm>
            <a:off x="7156772" y="4275358"/>
            <a:ext cx="4488381" cy="133905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CCFF"/>
              </a:gs>
              <a:gs pos="50000">
                <a:schemeClr val="bg1"/>
              </a:gs>
              <a:gs pos="100000">
                <a:srgbClr val="FFCC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D</a:t>
            </a: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. </a:t>
            </a: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100 000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1507268" y="2406077"/>
            <a:ext cx="3926339" cy="133905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CCFF"/>
              </a:gs>
              <a:gs pos="50000">
                <a:schemeClr val="bg1"/>
              </a:gs>
              <a:gs pos="100000">
                <a:srgbClr val="FFCC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A</a:t>
            </a: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. </a:t>
            </a: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100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2371" y="4330654"/>
            <a:ext cx="1192818" cy="1192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376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40117" y="231859"/>
            <a:ext cx="10502801" cy="1404961"/>
            <a:chOff x="671024" y="889012"/>
            <a:chExt cx="10502801" cy="1404961"/>
          </a:xfrm>
        </p:grpSpPr>
        <p:sp>
          <p:nvSpPr>
            <p:cNvPr id="3" name="Rounded Rectangle 2"/>
            <p:cNvSpPr/>
            <p:nvPr/>
          </p:nvSpPr>
          <p:spPr>
            <a:xfrm>
              <a:off x="671024" y="889012"/>
              <a:ext cx="10502801" cy="1404961"/>
            </a:xfrm>
            <a:prstGeom prst="roundRect">
              <a:avLst>
                <a:gd name="adj" fmla="val 4817"/>
              </a:avLst>
            </a:prstGeom>
            <a:solidFill>
              <a:schemeClr val="bg1"/>
            </a:solidFill>
            <a:ln w="50800" cap="rnd">
              <a:solidFill>
                <a:srgbClr val="CCECFF"/>
              </a:solidFill>
              <a:prstDash val="solid"/>
              <a:bevel/>
            </a:ln>
            <a:effectLst>
              <a:glow rad="190500">
                <a:srgbClr val="92D05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967128" y="1175776"/>
              <a:ext cx="9946891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6000" b="1" i="0" u="none" strike="noStrike" kern="120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Tính</a:t>
              </a:r>
              <a:r>
                <a:rPr kumimoji="0" lang="en-US" altLang="en-US" sz="6000" b="1" i="0" u="none" strike="noStrike" kern="1200" cap="none" spc="0" normalizeH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nhẩm: </a:t>
              </a:r>
              <a:r>
                <a:rPr kumimoji="0" lang="en-US" altLang="en-US" sz="6000" b="1" i="0" u="none" strike="noStrike" kern="1200" cap="none" spc="0" normalizeH="0" noProof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600 : 30 = ?</a:t>
              </a:r>
              <a:endPara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</p:grpSp>
      <p:sp>
        <p:nvSpPr>
          <p:cNvPr id="5" name="AutoShape 8"/>
          <p:cNvSpPr>
            <a:spLocks noChangeArrowheads="1"/>
          </p:cNvSpPr>
          <p:nvPr/>
        </p:nvSpPr>
        <p:spPr bwMode="auto">
          <a:xfrm>
            <a:off x="1507268" y="4257534"/>
            <a:ext cx="3575721" cy="133905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CCFF"/>
              </a:gs>
              <a:gs pos="50000">
                <a:schemeClr val="bg1"/>
              </a:gs>
              <a:gs pos="100000">
                <a:srgbClr val="FFCC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B</a:t>
            </a: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. </a:t>
            </a: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20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6" name="AutoShape 9"/>
          <p:cNvSpPr>
            <a:spLocks noChangeArrowheads="1"/>
          </p:cNvSpPr>
          <p:nvPr/>
        </p:nvSpPr>
        <p:spPr bwMode="auto">
          <a:xfrm>
            <a:off x="7068343" y="2414728"/>
            <a:ext cx="3689304" cy="133905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CCFF"/>
              </a:gs>
              <a:gs pos="50000">
                <a:schemeClr val="bg1"/>
              </a:gs>
              <a:gs pos="100000">
                <a:srgbClr val="FFCC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</a:t>
            </a: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. </a:t>
            </a: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200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7" name="AutoShape 11"/>
          <p:cNvSpPr>
            <a:spLocks noChangeArrowheads="1"/>
          </p:cNvSpPr>
          <p:nvPr/>
        </p:nvSpPr>
        <p:spPr bwMode="auto">
          <a:xfrm>
            <a:off x="7156772" y="4275358"/>
            <a:ext cx="3600875" cy="133905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CCFF"/>
              </a:gs>
              <a:gs pos="50000">
                <a:schemeClr val="bg1"/>
              </a:gs>
              <a:gs pos="100000">
                <a:srgbClr val="FFCC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D</a:t>
            </a: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. </a:t>
            </a: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2 000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1507269" y="2406077"/>
            <a:ext cx="3575720" cy="133905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CCFF"/>
              </a:gs>
              <a:gs pos="50000">
                <a:schemeClr val="bg1"/>
              </a:gs>
              <a:gs pos="100000">
                <a:srgbClr val="FFCC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A</a:t>
            </a: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. </a:t>
            </a: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2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848" y="4248967"/>
            <a:ext cx="1192818" cy="1192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752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40117" y="231859"/>
            <a:ext cx="10502801" cy="1404961"/>
            <a:chOff x="671024" y="889012"/>
            <a:chExt cx="10502801" cy="1404961"/>
          </a:xfrm>
        </p:grpSpPr>
        <p:sp>
          <p:nvSpPr>
            <p:cNvPr id="3" name="Rounded Rectangle 2"/>
            <p:cNvSpPr/>
            <p:nvPr/>
          </p:nvSpPr>
          <p:spPr>
            <a:xfrm>
              <a:off x="671024" y="889012"/>
              <a:ext cx="10502801" cy="1404961"/>
            </a:xfrm>
            <a:prstGeom prst="roundRect">
              <a:avLst>
                <a:gd name="adj" fmla="val 4817"/>
              </a:avLst>
            </a:prstGeom>
            <a:solidFill>
              <a:schemeClr val="bg1"/>
            </a:solidFill>
            <a:ln w="50800" cap="rnd">
              <a:solidFill>
                <a:srgbClr val="CCECFF"/>
              </a:solidFill>
              <a:prstDash val="solid"/>
              <a:bevel/>
            </a:ln>
            <a:effectLst>
              <a:glow rad="190500">
                <a:srgbClr val="92D05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967128" y="1175776"/>
              <a:ext cx="9946891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UTM Avo" panose="02040603050506020204" pitchFamily="18" charset="0"/>
                </a:rPr>
                <a:t>Tính</a:t>
              </a:r>
              <a:r>
                <a:rPr kumimoji="0" lang="en-US" altLang="en-US" sz="5400" b="1" i="0" u="none" strike="noStrike" kern="1200" cap="none" spc="0" normalizeH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UTM Avo" panose="02040603050506020204" pitchFamily="18" charset="0"/>
                </a:rPr>
                <a:t> nhẩm: </a:t>
              </a:r>
              <a:r>
                <a:rPr lang="en-US" altLang="en-US" sz="5400" b="1">
                  <a:solidFill>
                    <a:srgbClr val="00B050"/>
                  </a:solidFill>
                  <a:latin typeface="UTM Avo" panose="02040603050506020204" pitchFamily="18" charset="0"/>
                </a:rPr>
                <a:t>18 </a:t>
              </a:r>
              <a:r>
                <a:rPr kumimoji="0" lang="en-US" altLang="en-US" sz="5400" b="1" i="0" u="none" strike="noStrike" kern="1200" cap="none" spc="0" normalizeH="0" noProof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UTM Avo" panose="02040603050506020204" pitchFamily="18" charset="0"/>
                </a:rPr>
                <a:t>000 : 60 = ?</a:t>
              </a:r>
              <a:endPara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UTM Avo" panose="02040603050506020204" pitchFamily="18" charset="0"/>
              </a:endParaRPr>
            </a:p>
          </p:txBody>
        </p:sp>
      </p:grpSp>
      <p:sp>
        <p:nvSpPr>
          <p:cNvPr id="5" name="AutoShape 8"/>
          <p:cNvSpPr>
            <a:spLocks noChangeArrowheads="1"/>
          </p:cNvSpPr>
          <p:nvPr/>
        </p:nvSpPr>
        <p:spPr bwMode="auto">
          <a:xfrm>
            <a:off x="1507268" y="4257534"/>
            <a:ext cx="3575721" cy="133905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CCFF"/>
              </a:gs>
              <a:gs pos="50000">
                <a:schemeClr val="bg1"/>
              </a:gs>
              <a:gs pos="100000">
                <a:srgbClr val="FFCC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B</a:t>
            </a: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. </a:t>
            </a: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30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6" name="AutoShape 9"/>
          <p:cNvSpPr>
            <a:spLocks noChangeArrowheads="1"/>
          </p:cNvSpPr>
          <p:nvPr/>
        </p:nvSpPr>
        <p:spPr bwMode="auto">
          <a:xfrm>
            <a:off x="7068343" y="2414728"/>
            <a:ext cx="3689304" cy="133905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CCFF"/>
              </a:gs>
              <a:gs pos="50000">
                <a:schemeClr val="bg1"/>
              </a:gs>
              <a:gs pos="100000">
                <a:srgbClr val="FFCC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</a:t>
            </a: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. </a:t>
            </a:r>
            <a:r>
              <a:rPr lang="en-US" sz="6000" b="1">
                <a:solidFill>
                  <a:srgbClr val="0070C0"/>
                </a:solidFill>
                <a:latin typeface="UTM Avo" panose="02040603050506020204" pitchFamily="18" charset="0"/>
              </a:rPr>
              <a:t>6</a:t>
            </a: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00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7" name="AutoShape 11"/>
          <p:cNvSpPr>
            <a:spLocks noChangeArrowheads="1"/>
          </p:cNvSpPr>
          <p:nvPr/>
        </p:nvSpPr>
        <p:spPr bwMode="auto">
          <a:xfrm>
            <a:off x="7156772" y="4275358"/>
            <a:ext cx="3600875" cy="133905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CCFF"/>
              </a:gs>
              <a:gs pos="50000">
                <a:schemeClr val="bg1"/>
              </a:gs>
              <a:gs pos="100000">
                <a:srgbClr val="FFCC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D</a:t>
            </a: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. </a:t>
            </a: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300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1507269" y="2406077"/>
            <a:ext cx="3575720" cy="133905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CCFF"/>
              </a:gs>
              <a:gs pos="50000">
                <a:schemeClr val="bg1"/>
              </a:gs>
              <a:gs pos="100000">
                <a:srgbClr val="FFCC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A</a:t>
            </a: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. </a:t>
            </a: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60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6703" y="4421598"/>
            <a:ext cx="1192818" cy="1192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708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" y="0"/>
            <a:ext cx="12192002" cy="6858000"/>
            <a:chOff x="1" y="0"/>
            <a:chExt cx="12192002" cy="6858000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1882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>
              <a:off x="4572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726141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995083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126402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153296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17884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20574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2326341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2595283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286422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313316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3415553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368449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395343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4222377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4491318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47602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5015753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528469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555363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5822577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6091518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63604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66294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6898341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167282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743622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770516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7974106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82296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8498541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8767482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903642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930536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9574306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985669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1012563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10394576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10663518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109324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112014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1145689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1172583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11994776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8" name="Group 47"/>
            <p:cNvGrpSpPr/>
            <p:nvPr/>
          </p:nvGrpSpPr>
          <p:grpSpPr>
            <a:xfrm rot="5400000">
              <a:off x="2861984" y="-2662518"/>
              <a:ext cx="6468035" cy="12192002"/>
              <a:chOff x="6512859" y="152400"/>
              <a:chExt cx="6468035" cy="6858000"/>
            </a:xfrm>
          </p:grpSpPr>
          <p:cxnSp>
            <p:nvCxnSpPr>
              <p:cNvPr id="49" name="Straight Connector 48"/>
              <p:cNvCxnSpPr/>
              <p:nvPr/>
            </p:nvCxnSpPr>
            <p:spPr>
              <a:xfrm>
                <a:off x="6512859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>
                <a:off x="6781800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>
                <a:off x="7050741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>
                <a:off x="7319682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>
                <a:off x="758862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>
                <a:off x="7857565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>
                <a:off x="8126506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8382000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>
                <a:off x="8650941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>
                <a:off x="8919882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>
                <a:off x="918882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>
                <a:off x="9457765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>
                <a:off x="9726706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>
                <a:off x="1000909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>
                <a:off x="10278035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>
                <a:off x="10546976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>
                <a:off x="10815918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>
                <a:off x="11084859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>
                <a:off x="11353800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>
                <a:off x="1160929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>
                <a:off x="11878235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>
                <a:off x="12147176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>
                <a:off x="12443011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>
                <a:off x="12711953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>
                <a:off x="1298089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74" name="Picture 7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39612" flipH="1" flipV="1">
            <a:off x="9489108" y="-1178479"/>
            <a:ext cx="1802755" cy="3105080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11698" flipH="1" flipV="1">
            <a:off x="6860286" y="-779416"/>
            <a:ext cx="2068288" cy="2173201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671869">
            <a:off x="-331961" y="1988827"/>
            <a:ext cx="1723553" cy="1790487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39612">
            <a:off x="991131" y="4732592"/>
            <a:ext cx="1802755" cy="3105080"/>
          </a:xfrm>
          <a:prstGeom prst="rect">
            <a:avLst/>
          </a:prstGeom>
        </p:spPr>
      </p:pic>
      <p:sp>
        <p:nvSpPr>
          <p:cNvPr id="78" name="Rounded Rectangle 77"/>
          <p:cNvSpPr/>
          <p:nvPr/>
        </p:nvSpPr>
        <p:spPr>
          <a:xfrm>
            <a:off x="1540180" y="1737443"/>
            <a:ext cx="8896349" cy="3323912"/>
          </a:xfrm>
          <a:prstGeom prst="roundRect">
            <a:avLst>
              <a:gd name="adj" fmla="val 4817"/>
            </a:avLst>
          </a:prstGeom>
          <a:solidFill>
            <a:srgbClr val="92D050"/>
          </a:solidFill>
          <a:ln w="44450" cap="rnd">
            <a:solidFill>
              <a:srgbClr val="FFCCFF"/>
            </a:solidFill>
            <a:prstDash val="solid"/>
            <a:bevel/>
          </a:ln>
          <a:effectLst>
            <a:glow rad="254000">
              <a:srgbClr val="FF0066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9" name="Picture 7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11698">
            <a:off x="3354420" y="5265408"/>
            <a:ext cx="2068288" cy="2173201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32392" y="2791973"/>
            <a:ext cx="1540179" cy="2916747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21688">
            <a:off x="2404737" y="5217857"/>
            <a:ext cx="2254540" cy="2342095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03292">
            <a:off x="-407095" y="3750994"/>
            <a:ext cx="2068288" cy="2173201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87729">
            <a:off x="-537699" y="4853010"/>
            <a:ext cx="2245359" cy="2332557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47281" flipH="1">
            <a:off x="1587712" y="4671245"/>
            <a:ext cx="1540179" cy="2916747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546415" flipH="1" flipV="1">
            <a:off x="10993210" y="3026169"/>
            <a:ext cx="1510012" cy="1568653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21688" flipH="1" flipV="1">
            <a:off x="7623717" y="-900759"/>
            <a:ext cx="2254540" cy="2342095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1302461" y="1014116"/>
            <a:ext cx="1540179" cy="2916747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50009">
            <a:off x="10624179" y="920626"/>
            <a:ext cx="2068288" cy="2173201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87729" flipH="1" flipV="1">
            <a:off x="10575334" y="-526374"/>
            <a:ext cx="2245359" cy="2332557"/>
          </a:xfrm>
          <a:prstGeom prst="rect">
            <a:avLst/>
          </a:prstGeom>
        </p:spPr>
      </p:pic>
      <p:pic>
        <p:nvPicPr>
          <p:cNvPr id="90" name="Picture 8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47281" flipV="1">
            <a:off x="9155103" y="-928799"/>
            <a:ext cx="1540179" cy="2916747"/>
          </a:xfrm>
          <a:prstGeom prst="rect">
            <a:avLst/>
          </a:prstGeom>
        </p:spPr>
      </p:pic>
      <p:pic>
        <p:nvPicPr>
          <p:cNvPr id="92" name="Picture 9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0268" y="678336"/>
            <a:ext cx="1955445" cy="1679724"/>
          </a:xfrm>
          <a:prstGeom prst="rect">
            <a:avLst/>
          </a:prstGeom>
        </p:spPr>
      </p:pic>
      <p:pic>
        <p:nvPicPr>
          <p:cNvPr id="93" name="Picture 9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033" y="321568"/>
            <a:ext cx="1639040" cy="1639040"/>
          </a:xfrm>
          <a:prstGeom prst="rect">
            <a:avLst/>
          </a:prstGeom>
        </p:spPr>
      </p:pic>
      <p:pic>
        <p:nvPicPr>
          <p:cNvPr id="94" name="Picture 9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8568" y="4380909"/>
            <a:ext cx="2149417" cy="2149417"/>
          </a:xfrm>
          <a:prstGeom prst="rect">
            <a:avLst/>
          </a:prstGeom>
        </p:spPr>
      </p:pic>
      <p:pic>
        <p:nvPicPr>
          <p:cNvPr id="95" name="Picture 9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0773" y="5370471"/>
            <a:ext cx="1371296" cy="1371296"/>
          </a:xfrm>
          <a:prstGeom prst="rect">
            <a:avLst/>
          </a:prstGeom>
        </p:spPr>
      </p:pic>
      <p:pic>
        <p:nvPicPr>
          <p:cNvPr id="96" name="Picture 9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825827" y="2155112"/>
            <a:ext cx="8492464" cy="2170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99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8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28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28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28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28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272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272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272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3" presetClass="entr" presetSubtype="27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9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9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27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8" presetClass="entr" presetSubtype="3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1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73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75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6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77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8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79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0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81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2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83" dur="3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4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id="85" dur="17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6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87" dur="3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8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id="89" dur="17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">
                                      <p:cBhvr>
                                        <p:cTn id="91" dur="3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2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93" dur="17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4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">
                                      <p:cBhvr>
                                        <p:cTn id="95" dur="3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6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id="97" dur="1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6000"/>
                            </p:stCondLst>
                            <p:childTnLst>
                              <p:par>
                                <p:cTn id="9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89965" y="502786"/>
            <a:ext cx="11335870" cy="6019038"/>
          </a:xfrm>
          <a:prstGeom prst="roundRect">
            <a:avLst>
              <a:gd name="adj" fmla="val 4817"/>
            </a:avLst>
          </a:prstGeom>
          <a:solidFill>
            <a:schemeClr val="bg1"/>
          </a:solidFill>
          <a:ln w="44450" cap="rnd">
            <a:solidFill>
              <a:srgbClr val="FFCCFF"/>
            </a:solidFill>
            <a:prstDash val="solid"/>
            <a:bevel/>
          </a:ln>
          <a:effectLst>
            <a:glow rad="254000">
              <a:srgbClr val="FF0066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9B20532-FB07-4848-91BB-7181F8B0E95B}"/>
              </a:ext>
            </a:extLst>
          </p:cNvPr>
          <p:cNvSpPr/>
          <p:nvPr/>
        </p:nvSpPr>
        <p:spPr>
          <a:xfrm>
            <a:off x="2627749" y="545290"/>
            <a:ext cx="801251" cy="809279"/>
          </a:xfrm>
          <a:prstGeom prst="ellipse">
            <a:avLst/>
          </a:prstGeom>
          <a:solidFill>
            <a:srgbClr val="92D050"/>
          </a:solidFill>
          <a:ln w="12700" cap="flat" cmpd="sng" algn="ctr">
            <a:solidFill>
              <a:srgbClr val="92D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  <a:endParaRPr kumimoji="0" lang="vi-VN" sz="4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D20F8D-7545-4E33-BF00-A45C28ABB1F4}"/>
              </a:ext>
            </a:extLst>
          </p:cNvPr>
          <p:cNvSpPr txBox="1"/>
          <p:nvPr/>
        </p:nvSpPr>
        <p:spPr>
          <a:xfrm>
            <a:off x="3511112" y="585128"/>
            <a:ext cx="22711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ker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Đ, S ?</a:t>
            </a:r>
            <a:endParaRPr kumimoji="0" lang="vi-VN" sz="4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4" descr="C:\Users\TUAN\Downloads\Luyện tập 1.png">
            <a:extLst>
              <a:ext uri="{FF2B5EF4-FFF2-40B4-BE49-F238E27FC236}">
                <a16:creationId xmlns:a16="http://schemas.microsoft.com/office/drawing/2014/main" id="{F3C565F2-A406-4696-AC38-130DAEBB0C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853" y="491076"/>
            <a:ext cx="2237784" cy="863493"/>
          </a:xfrm>
          <a:prstGeom prst="rect">
            <a:avLst/>
          </a:prstGeom>
          <a:noFill/>
        </p:spPr>
      </p:pic>
      <p:grpSp>
        <p:nvGrpSpPr>
          <p:cNvPr id="17" name="Group 16"/>
          <p:cNvGrpSpPr/>
          <p:nvPr/>
        </p:nvGrpSpPr>
        <p:grpSpPr>
          <a:xfrm>
            <a:off x="786216" y="1614754"/>
            <a:ext cx="3315137" cy="2707891"/>
            <a:chOff x="880345" y="1614754"/>
            <a:chExt cx="3315137" cy="2707891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0B88E43-8086-79FC-06BE-694583B7CF4B}"/>
                </a:ext>
              </a:extLst>
            </p:cNvPr>
            <p:cNvSpPr txBox="1"/>
            <p:nvPr/>
          </p:nvSpPr>
          <p:spPr>
            <a:xfrm>
              <a:off x="1238834" y="1614754"/>
              <a:ext cx="29566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schemeClr val="accent2">
                      <a:lumMod val="50000"/>
                    </a:schemeClr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241 906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0531515-5347-BEDB-69E2-EA5F318F005A}"/>
                </a:ext>
              </a:extLst>
            </p:cNvPr>
            <p:cNvSpPr txBox="1"/>
            <p:nvPr/>
          </p:nvSpPr>
          <p:spPr>
            <a:xfrm>
              <a:off x="1197626" y="3491648"/>
              <a:ext cx="289028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800" b="1">
                  <a:solidFill>
                    <a:schemeClr val="accent2">
                      <a:lumMod val="50000"/>
                    </a:schemeClr>
                  </a:solidFill>
                  <a:latin typeface="Cambria" panose="02040503050406030204" pitchFamily="18" charset="0"/>
                </a:rPr>
                <a:t>967 624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5E4AF99-8DC2-4A7F-1110-AFF16E65B51E}"/>
                </a:ext>
              </a:extLst>
            </p:cNvPr>
            <p:cNvSpPr txBox="1"/>
            <p:nvPr/>
          </p:nvSpPr>
          <p:spPr>
            <a:xfrm>
              <a:off x="1787787" y="2576659"/>
              <a:ext cx="188858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schemeClr val="accent2">
                      <a:lumMod val="50000"/>
                    </a:schemeClr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4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306D004-4438-A719-44F7-9BBF8D3F9301}"/>
                </a:ext>
              </a:extLst>
            </p:cNvPr>
            <p:cNvSpPr txBox="1"/>
            <p:nvPr/>
          </p:nvSpPr>
          <p:spPr>
            <a:xfrm>
              <a:off x="880345" y="2143570"/>
              <a:ext cx="66521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i="0" u="none" strike="noStrike" kern="1200" cap="none" spc="0" normalizeH="0" baseline="0" noProof="0">
                  <a:ln>
                    <a:noFill/>
                  </a:ln>
                  <a:solidFill>
                    <a:schemeClr val="accent2">
                      <a:lumMod val="50000"/>
                    </a:schemeClr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x</a:t>
              </a:r>
              <a:endParaRPr kumimoji="0" lang="en-US" sz="48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A4EBAE8-DED4-11E1-FD51-69F195FDCCA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11528" y="3496566"/>
              <a:ext cx="256032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4364234" y="1593807"/>
            <a:ext cx="2313684" cy="4332818"/>
            <a:chOff x="4362351" y="1565449"/>
            <a:chExt cx="2313684" cy="4332818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0B88E43-8086-79FC-06BE-694583B7CF4B}"/>
                </a:ext>
              </a:extLst>
            </p:cNvPr>
            <p:cNvSpPr txBox="1"/>
            <p:nvPr/>
          </p:nvSpPr>
          <p:spPr>
            <a:xfrm>
              <a:off x="4766438" y="1565449"/>
              <a:ext cx="183185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schemeClr val="accent2">
                      <a:lumMod val="50000"/>
                    </a:schemeClr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3 614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0531515-5347-BEDB-69E2-EA5F318F005A}"/>
                </a:ext>
              </a:extLst>
            </p:cNvPr>
            <p:cNvSpPr txBox="1"/>
            <p:nvPr/>
          </p:nvSpPr>
          <p:spPr>
            <a:xfrm>
              <a:off x="4362351" y="3406920"/>
              <a:ext cx="231368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800" b="1">
                  <a:solidFill>
                    <a:schemeClr val="accent2">
                      <a:lumMod val="50000"/>
                    </a:schemeClr>
                  </a:solidFill>
                  <a:latin typeface="Cambria" panose="02040503050406030204" pitchFamily="18" charset="0"/>
                </a:rPr>
                <a:t>25 298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5E4AF99-8DC2-4A7F-1110-AFF16E65B51E}"/>
                </a:ext>
              </a:extLst>
            </p:cNvPr>
            <p:cNvSpPr txBox="1"/>
            <p:nvPr/>
          </p:nvSpPr>
          <p:spPr>
            <a:xfrm>
              <a:off x="4871640" y="2540801"/>
              <a:ext cx="162531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800" b="1">
                  <a:solidFill>
                    <a:schemeClr val="accent2">
                      <a:lumMod val="50000"/>
                    </a:schemeClr>
                  </a:solidFill>
                  <a:latin typeface="Cambria" panose="02040503050406030204" pitchFamily="18" charset="0"/>
                </a:rPr>
                <a:t>5</a:t>
              </a: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schemeClr val="accent2">
                      <a:lumMod val="50000"/>
                    </a:schemeClr>
                  </a:solidFill>
                  <a:effectLst/>
                  <a:uLnTx/>
                  <a:uFillTx/>
                  <a:latin typeface="Cambria" panose="02040503050406030204" pitchFamily="18" charset="0"/>
                </a:rPr>
                <a:t>7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306D004-4438-A719-44F7-9BBF8D3F9301}"/>
                </a:ext>
              </a:extLst>
            </p:cNvPr>
            <p:cNvSpPr txBox="1"/>
            <p:nvPr/>
          </p:nvSpPr>
          <p:spPr>
            <a:xfrm>
              <a:off x="4461737" y="2134606"/>
              <a:ext cx="66521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i="0" u="none" strike="noStrike" kern="1200" cap="none" spc="0" normalizeH="0" baseline="0" noProof="0">
                  <a:ln>
                    <a:noFill/>
                  </a:ln>
                  <a:solidFill>
                    <a:schemeClr val="accent2">
                      <a:lumMod val="50000"/>
                    </a:schemeClr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x</a:t>
              </a:r>
              <a:endParaRPr kumimoji="0" lang="en-US" sz="48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EA4EBAE8-DED4-11E1-FD51-69F195FDCCA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443298" y="3420367"/>
              <a:ext cx="210312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0531515-5347-BEDB-69E2-EA5F318F005A}"/>
                </a:ext>
              </a:extLst>
            </p:cNvPr>
            <p:cNvSpPr txBox="1"/>
            <p:nvPr/>
          </p:nvSpPr>
          <p:spPr>
            <a:xfrm>
              <a:off x="4370791" y="4148353"/>
              <a:ext cx="230524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800" b="1">
                  <a:solidFill>
                    <a:schemeClr val="accent2">
                      <a:lumMod val="50000"/>
                    </a:schemeClr>
                  </a:solidFill>
                  <a:latin typeface="Cambria" panose="02040503050406030204" pitchFamily="18" charset="0"/>
                </a:rPr>
                <a:t>18 070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</a:endParaRPr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EA4EBAE8-DED4-11E1-FD51-69F195FDCCA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87346" y="5000297"/>
              <a:ext cx="219456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0531515-5347-BEDB-69E2-EA5F318F005A}"/>
                </a:ext>
              </a:extLst>
            </p:cNvPr>
            <p:cNvSpPr txBox="1"/>
            <p:nvPr/>
          </p:nvSpPr>
          <p:spPr>
            <a:xfrm>
              <a:off x="4370791" y="5067270"/>
              <a:ext cx="230524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800" b="1">
                  <a:solidFill>
                    <a:schemeClr val="accent2">
                      <a:lumMod val="50000"/>
                    </a:schemeClr>
                  </a:solidFill>
                  <a:latin typeface="Cambria" panose="02040503050406030204" pitchFamily="18" charset="0"/>
                </a:rPr>
                <a:t>43 368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7124994" y="1584484"/>
            <a:ext cx="4721863" cy="3484909"/>
            <a:chOff x="7003971" y="1705507"/>
            <a:chExt cx="4721863" cy="3484909"/>
          </a:xfrm>
        </p:grpSpPr>
        <p:sp>
          <p:nvSpPr>
            <p:cNvPr id="28" name="Text Box 6"/>
            <p:cNvSpPr txBox="1">
              <a:spLocks noChangeArrowheads="1"/>
            </p:cNvSpPr>
            <p:nvPr/>
          </p:nvSpPr>
          <p:spPr bwMode="auto">
            <a:xfrm>
              <a:off x="7003971" y="1705507"/>
              <a:ext cx="2903250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4800" b="1">
                  <a:solidFill>
                    <a:schemeClr val="accent2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851 496</a:t>
              </a:r>
            </a:p>
          </p:txBody>
        </p:sp>
        <p:sp>
          <p:nvSpPr>
            <p:cNvPr id="29" name="Text Box 9"/>
            <p:cNvSpPr txBox="1">
              <a:spLocks noChangeArrowheads="1"/>
            </p:cNvSpPr>
            <p:nvPr/>
          </p:nvSpPr>
          <p:spPr bwMode="auto">
            <a:xfrm>
              <a:off x="9649414" y="1716666"/>
              <a:ext cx="1291952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4800" b="1">
                  <a:solidFill>
                    <a:schemeClr val="accent2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42</a:t>
              </a:r>
              <a:endParaRPr lang="en-US" altLang="en-US" sz="48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0" name="Text Box 30"/>
            <p:cNvSpPr txBox="1">
              <a:spLocks noChangeArrowheads="1"/>
            </p:cNvSpPr>
            <p:nvPr/>
          </p:nvSpPr>
          <p:spPr bwMode="auto">
            <a:xfrm>
              <a:off x="9549427" y="2409637"/>
              <a:ext cx="2176407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4800" b="1">
                  <a:solidFill>
                    <a:schemeClr val="accent2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20 273</a:t>
              </a:r>
              <a:endParaRPr lang="en-US" altLang="en-US" sz="48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9500907" y="1765639"/>
              <a:ext cx="1554480" cy="1317826"/>
              <a:chOff x="2448136" y="1914019"/>
              <a:chExt cx="1554480" cy="1317826"/>
            </a:xfrm>
          </p:grpSpPr>
          <p:sp>
            <p:nvSpPr>
              <p:cNvPr id="33" name="Line 11"/>
              <p:cNvSpPr>
                <a:spLocks noChangeShapeType="1"/>
              </p:cNvSpPr>
              <p:nvPr/>
            </p:nvSpPr>
            <p:spPr bwMode="auto">
              <a:xfrm>
                <a:off x="2448136" y="2613133"/>
                <a:ext cx="1554480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4" name="Line 10"/>
              <p:cNvSpPr>
                <a:spLocks noChangeShapeType="1"/>
              </p:cNvSpPr>
              <p:nvPr/>
            </p:nvSpPr>
            <p:spPr bwMode="auto">
              <a:xfrm>
                <a:off x="2448136" y="1914019"/>
                <a:ext cx="0" cy="131782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35" name="Text Box 30"/>
            <p:cNvSpPr txBox="1">
              <a:spLocks noChangeArrowheads="1"/>
            </p:cNvSpPr>
            <p:nvPr/>
          </p:nvSpPr>
          <p:spPr bwMode="auto">
            <a:xfrm>
              <a:off x="7022209" y="2397305"/>
              <a:ext cx="1477006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4800" b="1">
                  <a:solidFill>
                    <a:schemeClr val="accent2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011 </a:t>
              </a:r>
              <a:endParaRPr lang="en-US" altLang="en-US" sz="48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7" name="Text Box 33"/>
            <p:cNvSpPr txBox="1">
              <a:spLocks noChangeArrowheads="1"/>
            </p:cNvSpPr>
            <p:nvPr/>
          </p:nvSpPr>
          <p:spPr bwMode="auto">
            <a:xfrm>
              <a:off x="7743065" y="3059305"/>
              <a:ext cx="540001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4800" b="1">
                  <a:solidFill>
                    <a:schemeClr val="accent2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3</a:t>
              </a:r>
              <a:endParaRPr lang="en-US" altLang="en-US" sz="48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8" name="Text Box 33"/>
            <p:cNvSpPr txBox="1">
              <a:spLocks noChangeArrowheads="1"/>
            </p:cNvSpPr>
            <p:nvPr/>
          </p:nvSpPr>
          <p:spPr bwMode="auto">
            <a:xfrm>
              <a:off x="8235633" y="3070398"/>
              <a:ext cx="1021526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4800" b="1">
                  <a:solidFill>
                    <a:schemeClr val="accent2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09</a:t>
              </a:r>
              <a:endParaRPr lang="en-US" altLang="en-US" sz="48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0" name="Text Box 33"/>
            <p:cNvSpPr txBox="1">
              <a:spLocks noChangeArrowheads="1"/>
            </p:cNvSpPr>
            <p:nvPr/>
          </p:nvSpPr>
          <p:spPr bwMode="auto">
            <a:xfrm>
              <a:off x="8243386" y="3691871"/>
              <a:ext cx="540001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4800" b="1">
                  <a:solidFill>
                    <a:schemeClr val="accent2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1</a:t>
              </a:r>
              <a:endParaRPr lang="en-US" altLang="en-US" sz="48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1" name="Text Box 33"/>
            <p:cNvSpPr txBox="1">
              <a:spLocks noChangeArrowheads="1"/>
            </p:cNvSpPr>
            <p:nvPr/>
          </p:nvSpPr>
          <p:spPr bwMode="auto">
            <a:xfrm>
              <a:off x="8574628" y="3704934"/>
              <a:ext cx="926279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4800" b="1">
                  <a:solidFill>
                    <a:schemeClr val="accent2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56</a:t>
              </a:r>
              <a:endParaRPr lang="en-US" altLang="en-US" sz="48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3" name="Text Box 33"/>
            <p:cNvSpPr txBox="1">
              <a:spLocks noChangeArrowheads="1"/>
            </p:cNvSpPr>
            <p:nvPr/>
          </p:nvSpPr>
          <p:spPr bwMode="auto">
            <a:xfrm>
              <a:off x="8485361" y="4359419"/>
              <a:ext cx="1307108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4800" b="1">
                  <a:solidFill>
                    <a:schemeClr val="accent2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30</a:t>
              </a:r>
              <a:endParaRPr lang="en-US" altLang="en-US" sz="48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4" name="Text Box 33"/>
            <p:cNvSpPr txBox="1">
              <a:spLocks noChangeArrowheads="1"/>
            </p:cNvSpPr>
            <p:nvPr/>
          </p:nvSpPr>
          <p:spPr bwMode="auto">
            <a:xfrm>
              <a:off x="8210142" y="2402851"/>
              <a:ext cx="540001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4800" b="1">
                  <a:solidFill>
                    <a:schemeClr val="accent2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4</a:t>
              </a:r>
              <a:endParaRPr lang="en-US" altLang="en-US" sz="48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46" name="Text Box 33"/>
          <p:cNvSpPr txBox="1">
            <a:spLocks noChangeArrowheads="1"/>
          </p:cNvSpPr>
          <p:nvPr/>
        </p:nvSpPr>
        <p:spPr bwMode="auto">
          <a:xfrm>
            <a:off x="377130" y="1633410"/>
            <a:ext cx="767575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440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</a:t>
            </a:r>
            <a:endParaRPr lang="en-US" altLang="en-US" sz="4400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7" name="Text Box 33"/>
          <p:cNvSpPr txBox="1">
            <a:spLocks noChangeArrowheads="1"/>
          </p:cNvSpPr>
          <p:nvPr/>
        </p:nvSpPr>
        <p:spPr bwMode="auto">
          <a:xfrm>
            <a:off x="3876989" y="1593807"/>
            <a:ext cx="767575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440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</a:t>
            </a:r>
            <a:endParaRPr lang="en-US" altLang="en-US" sz="4400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8" name="Text Box 33"/>
          <p:cNvSpPr txBox="1">
            <a:spLocks noChangeArrowheads="1"/>
          </p:cNvSpPr>
          <p:nvPr/>
        </p:nvSpPr>
        <p:spPr bwMode="auto">
          <a:xfrm>
            <a:off x="6591767" y="1600670"/>
            <a:ext cx="767575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440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c)</a:t>
            </a:r>
            <a:endParaRPr lang="en-US" altLang="en-US" sz="4400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9" name="Rectangle: Rounded Corners 10">
            <a:extLst>
              <a:ext uri="{FF2B5EF4-FFF2-40B4-BE49-F238E27FC236}">
                <a16:creationId xmlns:a16="http://schemas.microsoft.com/office/drawing/2014/main" id="{41D39CE6-9F5D-4C24-B8BB-16E2E8773A71}"/>
              </a:ext>
            </a:extLst>
          </p:cNvPr>
          <p:cNvSpPr/>
          <p:nvPr/>
        </p:nvSpPr>
        <p:spPr>
          <a:xfrm>
            <a:off x="3662807" y="3597764"/>
            <a:ext cx="580405" cy="578947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50" name="Rectangle: Rounded Corners 10">
            <a:extLst>
              <a:ext uri="{FF2B5EF4-FFF2-40B4-BE49-F238E27FC236}">
                <a16:creationId xmlns:a16="http://schemas.microsoft.com/office/drawing/2014/main" id="{41D39CE6-9F5D-4C24-B8BB-16E2E8773A71}"/>
              </a:ext>
            </a:extLst>
          </p:cNvPr>
          <p:cNvSpPr/>
          <p:nvPr/>
        </p:nvSpPr>
        <p:spPr>
          <a:xfrm>
            <a:off x="6738596" y="5136628"/>
            <a:ext cx="580405" cy="578947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51" name="Rectangle: Rounded Corners 10">
            <a:extLst>
              <a:ext uri="{FF2B5EF4-FFF2-40B4-BE49-F238E27FC236}">
                <a16:creationId xmlns:a16="http://schemas.microsoft.com/office/drawing/2014/main" id="{41D39CE6-9F5D-4C24-B8BB-16E2E8773A71}"/>
              </a:ext>
            </a:extLst>
          </p:cNvPr>
          <p:cNvSpPr/>
          <p:nvPr/>
        </p:nvSpPr>
        <p:spPr>
          <a:xfrm>
            <a:off x="9703379" y="4378486"/>
            <a:ext cx="580405" cy="578947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52" name="Rectangle: Rounded Corners 10">
            <a:extLst>
              <a:ext uri="{FF2B5EF4-FFF2-40B4-BE49-F238E27FC236}">
                <a16:creationId xmlns:a16="http://schemas.microsoft.com/office/drawing/2014/main" id="{41D39CE6-9F5D-4C24-B8BB-16E2E8773A71}"/>
              </a:ext>
            </a:extLst>
          </p:cNvPr>
          <p:cNvSpPr/>
          <p:nvPr/>
        </p:nvSpPr>
        <p:spPr>
          <a:xfrm>
            <a:off x="3659269" y="3597763"/>
            <a:ext cx="580405" cy="578947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</a:t>
            </a:r>
            <a:endParaRPr lang="en-US" sz="44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3" name="Rectangle: Rounded Corners 10">
            <a:extLst>
              <a:ext uri="{FF2B5EF4-FFF2-40B4-BE49-F238E27FC236}">
                <a16:creationId xmlns:a16="http://schemas.microsoft.com/office/drawing/2014/main" id="{41D39CE6-9F5D-4C24-B8BB-16E2E8773A71}"/>
              </a:ext>
            </a:extLst>
          </p:cNvPr>
          <p:cNvSpPr/>
          <p:nvPr/>
        </p:nvSpPr>
        <p:spPr>
          <a:xfrm>
            <a:off x="6736654" y="5122517"/>
            <a:ext cx="580405" cy="578947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</a:t>
            </a:r>
            <a:endParaRPr lang="en-US" sz="44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4" name="Rectangle: Rounded Corners 10">
            <a:extLst>
              <a:ext uri="{FF2B5EF4-FFF2-40B4-BE49-F238E27FC236}">
                <a16:creationId xmlns:a16="http://schemas.microsoft.com/office/drawing/2014/main" id="{41D39CE6-9F5D-4C24-B8BB-16E2E8773A71}"/>
              </a:ext>
            </a:extLst>
          </p:cNvPr>
          <p:cNvSpPr/>
          <p:nvPr/>
        </p:nvSpPr>
        <p:spPr>
          <a:xfrm>
            <a:off x="9719271" y="4378485"/>
            <a:ext cx="580405" cy="578947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</a:t>
            </a:r>
            <a:endParaRPr lang="en-US" sz="44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3292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46" grpId="0"/>
      <p:bldP spid="47" grpId="0"/>
      <p:bldP spid="48" grpId="0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</TotalTime>
  <Words>482</Words>
  <Application>Microsoft Office PowerPoint</Application>
  <PresentationFormat>Màn hình rộng</PresentationFormat>
  <Paragraphs>96</Paragraphs>
  <Slides>15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15</vt:i4>
      </vt:variant>
    </vt:vector>
  </HeadingPairs>
  <TitlesOfParts>
    <vt:vector size="20" baseType="lpstr">
      <vt:lpstr>Arial</vt:lpstr>
      <vt:lpstr>Calibri</vt:lpstr>
      <vt:lpstr>Cambria</vt:lpstr>
      <vt:lpstr>UTM Avo</vt:lpstr>
      <vt:lpstr>1_Office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BÍCH NGỌC</dc:creator>
  <cp:keywords>MĂNGNON</cp:keywords>
  <cp:lastModifiedBy>Emy Nguyen</cp:lastModifiedBy>
  <cp:revision>29</cp:revision>
  <dcterms:created xsi:type="dcterms:W3CDTF">2024-01-11T14:15:40Z</dcterms:created>
  <dcterms:modified xsi:type="dcterms:W3CDTF">2024-02-05T05:02:33Z</dcterms:modified>
</cp:coreProperties>
</file>