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73" r:id="rId13"/>
    <p:sldId id="274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4E4"/>
    <a:srgbClr val="FC8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3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E054B8CB-0DCF-A522-CCFE-0D7A2A6C8250}"/>
              </a:ext>
            </a:extLst>
          </p:cNvPr>
          <p:cNvSpPr txBox="1"/>
          <p:nvPr userDrawn="1"/>
        </p:nvSpPr>
        <p:spPr>
          <a:xfrm>
            <a:off x="1575846" y="8424282"/>
            <a:ext cx="10515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383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4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4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4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4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4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79BEE5C-7777-FD69-F6EB-49611C80BC7D}"/>
              </a:ext>
            </a:extLst>
          </p:cNvPr>
          <p:cNvSpPr txBox="1">
            <a:spLocks/>
          </p:cNvSpPr>
          <p:nvPr userDrawn="1"/>
        </p:nvSpPr>
        <p:spPr>
          <a:xfrm>
            <a:off x="11509198" y="-139635"/>
            <a:ext cx="682802" cy="365125"/>
          </a:xfrm>
          <a:prstGeom prst="rect">
            <a:avLst/>
          </a:prstGeom>
        </p:spPr>
        <p:txBody>
          <a:bodyPr vert="horz" lIns="27661" tIns="13830" rIns="27661" bIns="1383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78CEDF-F686-AF1E-E5E9-98C78295597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43180" y="-7667072"/>
            <a:ext cx="661340" cy="11246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A2421B-30D5-6BF9-7412-90767CE33C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218" y="-7667072"/>
            <a:ext cx="661340" cy="11246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9FA8CC-FD76-7945-3581-BD24F3499F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06324" y="9182844"/>
            <a:ext cx="661340" cy="11246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674017-529F-C35B-BF3E-01340FA11A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8027" y="9182844"/>
            <a:ext cx="661340" cy="112462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7FFA272-149C-BC0C-C517-9D721B035297}"/>
              </a:ext>
            </a:extLst>
          </p:cNvPr>
          <p:cNvSpPr txBox="1">
            <a:spLocks/>
          </p:cNvSpPr>
          <p:nvPr userDrawn="1"/>
        </p:nvSpPr>
        <p:spPr>
          <a:xfrm>
            <a:off x="11113455" y="-322447"/>
            <a:ext cx="1078545" cy="164075"/>
          </a:xfrm>
          <a:prstGeom prst="rect">
            <a:avLst/>
          </a:prstGeom>
        </p:spPr>
        <p:txBody>
          <a:bodyPr vert="horz" lIns="27661" tIns="13830" rIns="27661" bIns="1383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1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1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1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1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B5572F5-911E-D1B1-6D80-1C1CF277592B}"/>
              </a:ext>
            </a:extLst>
          </p:cNvPr>
          <p:cNvSpPr txBox="1">
            <a:spLocks/>
          </p:cNvSpPr>
          <p:nvPr userDrawn="1"/>
        </p:nvSpPr>
        <p:spPr>
          <a:xfrm>
            <a:off x="-51740" y="6538912"/>
            <a:ext cx="661340" cy="238189"/>
          </a:xfrm>
          <a:prstGeom prst="rect">
            <a:avLst/>
          </a:prstGeom>
        </p:spPr>
        <p:txBody>
          <a:bodyPr vert="horz" lIns="27661" tIns="13830" rIns="27661" bIns="1383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88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06E4439-F3A2-299E-025A-94273F377F4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09600" y="7967092"/>
            <a:ext cx="1741239" cy="211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image" Target="../media/image32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sv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sv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78534" y="3382851"/>
            <a:ext cx="12749066" cy="3616780"/>
          </a:xfrm>
          <a:custGeom>
            <a:avLst/>
            <a:gdLst/>
            <a:ahLst/>
            <a:cxnLst/>
            <a:rect l="l" t="t" r="r" b="b"/>
            <a:pathLst>
              <a:path w="19123599" h="10743985">
                <a:moveTo>
                  <a:pt x="0" y="0"/>
                </a:moveTo>
                <a:lnTo>
                  <a:pt x="19123598" y="0"/>
                </a:lnTo>
                <a:lnTo>
                  <a:pt x="19123598" y="10743986"/>
                </a:lnTo>
                <a:lnTo>
                  <a:pt x="0" y="107439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b="-9804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1486" y="0"/>
            <a:ext cx="12474972" cy="3276672"/>
          </a:xfrm>
          <a:custGeom>
            <a:avLst/>
            <a:gdLst/>
            <a:ahLst/>
            <a:cxnLst/>
            <a:rect l="l" t="t" r="r" b="b"/>
            <a:pathLst>
              <a:path w="18712458" h="10512999">
                <a:moveTo>
                  <a:pt x="0" y="0"/>
                </a:moveTo>
                <a:lnTo>
                  <a:pt x="18712458" y="0"/>
                </a:lnTo>
                <a:lnTo>
                  <a:pt x="18712458" y="10512999"/>
                </a:lnTo>
                <a:lnTo>
                  <a:pt x="0" y="105129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t="-11389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30875" y="844229"/>
            <a:ext cx="9189164" cy="4262172"/>
          </a:xfrm>
          <a:custGeom>
            <a:avLst/>
            <a:gdLst/>
            <a:ahLst/>
            <a:cxnLst/>
            <a:rect l="l" t="t" r="r" b="b"/>
            <a:pathLst>
              <a:path w="3123342" h="1394366">
                <a:moveTo>
                  <a:pt x="1561671" y="0"/>
                </a:moveTo>
                <a:cubicBezTo>
                  <a:pt x="699184" y="0"/>
                  <a:pt x="0" y="312139"/>
                  <a:pt x="0" y="697183"/>
                </a:cubicBezTo>
                <a:cubicBezTo>
                  <a:pt x="0" y="1082227"/>
                  <a:pt x="699184" y="1394366"/>
                  <a:pt x="1561671" y="1394366"/>
                </a:cubicBezTo>
                <a:cubicBezTo>
                  <a:pt x="2424158" y="1394366"/>
                  <a:pt x="3123342" y="1082227"/>
                  <a:pt x="3123342" y="697183"/>
                </a:cubicBezTo>
                <a:cubicBezTo>
                  <a:pt x="3123342" y="312139"/>
                  <a:pt x="2424158" y="0"/>
                  <a:pt x="1561671" y="0"/>
                </a:cubicBezTo>
                <a:close/>
              </a:path>
            </a:pathLst>
          </a:custGeom>
          <a:solidFill>
            <a:srgbClr val="FC8181"/>
          </a:solidFill>
        </p:spPr>
      </p:sp>
      <p:sp>
        <p:nvSpPr>
          <p:cNvPr id="6" name="TextBox 6"/>
          <p:cNvSpPr txBox="1"/>
          <p:nvPr/>
        </p:nvSpPr>
        <p:spPr>
          <a:xfrm>
            <a:off x="2671158" y="1774106"/>
            <a:ext cx="6423595" cy="2988260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 defTabSz="609630">
              <a:lnSpc>
                <a:spcPts val="1773"/>
              </a:lnSpc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383EE1-199F-3009-DA3E-A17372569A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0005" y="712869"/>
            <a:ext cx="2651990" cy="14570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F0D3CC-03A2-042B-D751-3CECE524ABC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2088"/>
          <a:stretch/>
        </p:blipFill>
        <p:spPr>
          <a:xfrm>
            <a:off x="968819" y="1212912"/>
            <a:ext cx="10254361" cy="30099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904370-8683-2BB8-E20A-D3F50C823E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500" y="5435790"/>
            <a:ext cx="1379356" cy="14222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D577BC-0976-2597-1BF7-E8290708C7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6" y="0"/>
            <a:ext cx="1204784" cy="12047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33B675-C6D2-94D1-1FF2-2D049DBE2A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99301" y="4099599"/>
            <a:ext cx="2993395" cy="1182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685800" y="343958"/>
            <a:ext cx="683684" cy="683684"/>
          </a:xfrm>
          <a:custGeom>
            <a:avLst/>
            <a:gdLst/>
            <a:ahLst/>
            <a:cxnLst/>
            <a:rect l="l" t="t" r="r" b="b"/>
            <a:pathLst>
              <a:path w="1025526" h="1025526">
                <a:moveTo>
                  <a:pt x="0" y="0"/>
                </a:moveTo>
                <a:lnTo>
                  <a:pt x="1025526" y="0"/>
                </a:lnTo>
                <a:lnTo>
                  <a:pt x="1025526" y="1025526"/>
                </a:lnTo>
                <a:lnTo>
                  <a:pt x="0" y="10255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2393486" y="2703162"/>
            <a:ext cx="8176834" cy="2900169"/>
            <a:chOff x="0" y="0"/>
            <a:chExt cx="3230354" cy="114574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30354" cy="1145746"/>
            </a:xfrm>
            <a:custGeom>
              <a:avLst/>
              <a:gdLst/>
              <a:ahLst/>
              <a:cxnLst/>
              <a:rect l="l" t="t" r="r" b="b"/>
              <a:pathLst>
                <a:path w="3230354" h="1145746">
                  <a:moveTo>
                    <a:pt x="32192" y="0"/>
                  </a:moveTo>
                  <a:lnTo>
                    <a:pt x="3198162" y="0"/>
                  </a:lnTo>
                  <a:cubicBezTo>
                    <a:pt x="3215941" y="0"/>
                    <a:pt x="3230354" y="14413"/>
                    <a:pt x="3230354" y="32192"/>
                  </a:cubicBezTo>
                  <a:lnTo>
                    <a:pt x="3230354" y="1113554"/>
                  </a:lnTo>
                  <a:cubicBezTo>
                    <a:pt x="3230354" y="1131333"/>
                    <a:pt x="3215941" y="1145746"/>
                    <a:pt x="3198162" y="1145746"/>
                  </a:cubicBezTo>
                  <a:lnTo>
                    <a:pt x="32192" y="1145746"/>
                  </a:lnTo>
                  <a:cubicBezTo>
                    <a:pt x="23654" y="1145746"/>
                    <a:pt x="15466" y="1142354"/>
                    <a:pt x="9429" y="1136317"/>
                  </a:cubicBezTo>
                  <a:cubicBezTo>
                    <a:pt x="3392" y="1130280"/>
                    <a:pt x="0" y="1122092"/>
                    <a:pt x="0" y="1113554"/>
                  </a:cubicBezTo>
                  <a:lnTo>
                    <a:pt x="0" y="32192"/>
                  </a:lnTo>
                  <a:cubicBezTo>
                    <a:pt x="0" y="14413"/>
                    <a:pt x="14413" y="0"/>
                    <a:pt x="32192" y="0"/>
                  </a:cubicBezTo>
                  <a:close/>
                </a:path>
              </a:pathLst>
            </a:custGeom>
            <a:solidFill>
              <a:srgbClr val="FACDCC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3230354" cy="119337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457605" y="387420"/>
            <a:ext cx="10048595" cy="180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620"/>
              </a:lnSpc>
              <a:spcBef>
                <a:spcPct val="0"/>
              </a:spcBef>
            </a:pPr>
            <a:r>
              <a:rPr lang="en-US" sz="2586">
                <a:solidFill>
                  <a:srgbClr val="000000"/>
                </a:solidFill>
                <a:latin typeface="Cambria Bold"/>
              </a:rPr>
              <a:t>Người ta chuyển hàng để giúp đỡ đồng bào vùng bị lũ lụt. Đợt một chuyển được 3 chuyến, mỗi chuyến có 44 thùng hàng. Đợt hai chuyển được 3 chuyến, mỗi chuyến có 56 thùng hàng. Hỏi cả hai đợt đã chuyển được bao nhiêu thùng hàng?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641644" y="2723934"/>
            <a:ext cx="1305732" cy="42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623"/>
              </a:lnSpc>
              <a:spcBef>
                <a:spcPct val="0"/>
              </a:spcBef>
            </a:pPr>
            <a:r>
              <a:rPr lang="en-US" sz="2587">
                <a:solidFill>
                  <a:srgbClr val="000000"/>
                </a:solidFill>
                <a:latin typeface="Cambria Bold"/>
              </a:rPr>
              <a:t>Bài giải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511066" y="3113650"/>
            <a:ext cx="7794188" cy="2729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620"/>
              </a:lnSpc>
            </a:pPr>
            <a:r>
              <a:rPr lang="en-US" sz="2586" dirty="0" err="1">
                <a:solidFill>
                  <a:srgbClr val="000000"/>
                </a:solidFill>
                <a:latin typeface="Cambria"/>
              </a:rPr>
              <a:t>Số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thùng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chuyển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đi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mỗi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chuyến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ở 2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đợt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ctr" defTabSz="609630">
              <a:lnSpc>
                <a:spcPts val="3620"/>
              </a:lnSpc>
            </a:pPr>
            <a:r>
              <a:rPr lang="en-US" sz="2586" dirty="0">
                <a:solidFill>
                  <a:srgbClr val="000000"/>
                </a:solidFill>
                <a:latin typeface="Cambria"/>
              </a:rPr>
              <a:t>44 + 56 = 100 (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thùng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)</a:t>
            </a:r>
          </a:p>
          <a:p>
            <a:pPr algn="ctr" defTabSz="609630">
              <a:lnSpc>
                <a:spcPts val="3620"/>
              </a:lnSpc>
            </a:pPr>
            <a:r>
              <a:rPr lang="en-US" sz="2586" dirty="0" err="1">
                <a:solidFill>
                  <a:srgbClr val="000000"/>
                </a:solidFill>
                <a:latin typeface="Cambria"/>
              </a:rPr>
              <a:t>Số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thùng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chuyển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đi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cả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2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đợt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ctr" defTabSz="609630">
              <a:lnSpc>
                <a:spcPts val="3620"/>
              </a:lnSpc>
            </a:pPr>
            <a:r>
              <a:rPr lang="en-US" sz="2586" dirty="0">
                <a:solidFill>
                  <a:srgbClr val="000000"/>
                </a:solidFill>
                <a:latin typeface="Cambria"/>
              </a:rPr>
              <a:t>100 x 3 = 300 (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thùng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)</a:t>
            </a:r>
          </a:p>
          <a:p>
            <a:pPr algn="ctr" defTabSz="609630">
              <a:lnSpc>
                <a:spcPts val="3620"/>
              </a:lnSpc>
            </a:pPr>
            <a:r>
              <a:rPr lang="en-US" sz="2586" dirty="0">
                <a:solidFill>
                  <a:srgbClr val="000000"/>
                </a:solidFill>
                <a:latin typeface="Cambria"/>
              </a:rPr>
              <a:t>                                   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Đáp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số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: 300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thùng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8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258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ctr" defTabSz="609630">
              <a:lnSpc>
                <a:spcPts val="3620"/>
              </a:lnSpc>
              <a:spcBef>
                <a:spcPct val="0"/>
              </a:spcBef>
            </a:pPr>
            <a:endParaRPr lang="en-US" sz="2586" dirty="0">
              <a:solidFill>
                <a:srgbClr val="000000"/>
              </a:solidFill>
              <a:latin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446681" y="1445460"/>
            <a:ext cx="9260026" cy="3507540"/>
            <a:chOff x="-12637" y="-47625"/>
            <a:chExt cx="3030738" cy="860425"/>
          </a:xfrm>
        </p:grpSpPr>
        <p:sp>
          <p:nvSpPr>
            <p:cNvPr id="5" name="Freeform 5"/>
            <p:cNvSpPr/>
            <p:nvPr/>
          </p:nvSpPr>
          <p:spPr>
            <a:xfrm>
              <a:off x="-12637" y="0"/>
              <a:ext cx="3018101" cy="812800"/>
            </a:xfrm>
            <a:custGeom>
              <a:avLst/>
              <a:gdLst/>
              <a:ahLst/>
              <a:cxnLst/>
              <a:rect l="l" t="t" r="r" b="b"/>
              <a:pathLst>
                <a:path w="3018101" h="812800">
                  <a:moveTo>
                    <a:pt x="34456" y="0"/>
                  </a:moveTo>
                  <a:lnTo>
                    <a:pt x="2983646" y="0"/>
                  </a:lnTo>
                  <a:cubicBezTo>
                    <a:pt x="2992784" y="0"/>
                    <a:pt x="3001548" y="3630"/>
                    <a:pt x="3008009" y="10092"/>
                  </a:cubicBezTo>
                  <a:cubicBezTo>
                    <a:pt x="3014471" y="16553"/>
                    <a:pt x="3018101" y="25317"/>
                    <a:pt x="3018101" y="34456"/>
                  </a:cubicBezTo>
                  <a:lnTo>
                    <a:pt x="3018101" y="778344"/>
                  </a:lnTo>
                  <a:cubicBezTo>
                    <a:pt x="3018101" y="787483"/>
                    <a:pt x="3014471" y="796247"/>
                    <a:pt x="3008009" y="802708"/>
                  </a:cubicBezTo>
                  <a:cubicBezTo>
                    <a:pt x="3001548" y="809170"/>
                    <a:pt x="2992784" y="812800"/>
                    <a:pt x="2983646" y="812800"/>
                  </a:cubicBezTo>
                  <a:lnTo>
                    <a:pt x="34456" y="812800"/>
                  </a:lnTo>
                  <a:cubicBezTo>
                    <a:pt x="25317" y="812800"/>
                    <a:pt x="16553" y="809170"/>
                    <a:pt x="10092" y="802708"/>
                  </a:cubicBezTo>
                  <a:cubicBezTo>
                    <a:pt x="3630" y="796247"/>
                    <a:pt x="0" y="787483"/>
                    <a:pt x="0" y="778344"/>
                  </a:cubicBezTo>
                  <a:lnTo>
                    <a:pt x="0" y="34456"/>
                  </a:lnTo>
                  <a:cubicBezTo>
                    <a:pt x="0" y="25317"/>
                    <a:pt x="3630" y="16553"/>
                    <a:pt x="10092" y="10092"/>
                  </a:cubicBezTo>
                  <a:cubicBezTo>
                    <a:pt x="16553" y="3630"/>
                    <a:pt x="25317" y="0"/>
                    <a:pt x="34456" y="0"/>
                  </a:cubicBezTo>
                  <a:close/>
                </a:path>
              </a:pathLst>
            </a:custGeom>
            <a:solidFill>
              <a:srgbClr val="FC8181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3018101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A896587-E3C5-AFD8-BA0F-13202E429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569" y="1639604"/>
            <a:ext cx="9906859" cy="44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1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AA7FAE-9AAB-0C22-19E5-4A2D381E70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4" t="6857" r="5833" b="2858"/>
          <a:stretch/>
        </p:blipFill>
        <p:spPr>
          <a:xfrm>
            <a:off x="627361" y="1219199"/>
            <a:ext cx="11285620" cy="393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7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7E6255-8A9A-CD2C-62E6-160CE96AE3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0" t="6857" r="5833" b="2858"/>
          <a:stretch/>
        </p:blipFill>
        <p:spPr>
          <a:xfrm>
            <a:off x="7520308" y="1462551"/>
            <a:ext cx="4305587" cy="34543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2126E6-4456-AA8E-4EEA-BA37D46137DE}"/>
              </a:ext>
            </a:extLst>
          </p:cNvPr>
          <p:cNvSpPr txBox="1"/>
          <p:nvPr/>
        </p:nvSpPr>
        <p:spPr>
          <a:xfrm>
            <a:off x="551543" y="435151"/>
            <a:ext cx="674914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 cách tính của bạn Minh đều đúng.</a:t>
            </a:r>
          </a:p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 1: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 Minh đếm trong 1 cột có 5 viên gạch màu cam và 3 viên gạch màu xanh và có tất cả 10 cột như thế. 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 biểu thức tính là (5 + 3) x </a:t>
            </a:r>
            <a:r>
              <a:rPr lang="vi-VN" sz="3200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  <a:r>
              <a:rPr lang="en-US" sz="3200" b="0" i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 2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Bạn Minh đếm mỗi hàng ngang có 4 viên gạch hoặc 6 viên gạch, có tất cả 8 hàng ngang như thế.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 biểu thức tính là (4 + 6) x </a:t>
            </a:r>
            <a:r>
              <a:rPr lang="vi-VN" sz="3200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 hai cách tính của bạn Minh đều đúng.</a:t>
            </a:r>
          </a:p>
        </p:txBody>
      </p:sp>
    </p:spTree>
    <p:extLst>
      <p:ext uri="{BB962C8B-B14F-4D97-AF65-F5344CB8AC3E}">
        <p14:creationId xmlns:p14="http://schemas.microsoft.com/office/powerpoint/2010/main" val="355264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953265" y="620927"/>
            <a:ext cx="7061374" cy="2033219"/>
            <a:chOff x="0" y="0"/>
            <a:chExt cx="3018101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18101" cy="812800"/>
            </a:xfrm>
            <a:custGeom>
              <a:avLst/>
              <a:gdLst/>
              <a:ahLst/>
              <a:cxnLst/>
              <a:rect l="l" t="t" r="r" b="b"/>
              <a:pathLst>
                <a:path w="3018101" h="812800">
                  <a:moveTo>
                    <a:pt x="34456" y="0"/>
                  </a:moveTo>
                  <a:lnTo>
                    <a:pt x="2983646" y="0"/>
                  </a:lnTo>
                  <a:cubicBezTo>
                    <a:pt x="2992784" y="0"/>
                    <a:pt x="3001548" y="3630"/>
                    <a:pt x="3008009" y="10092"/>
                  </a:cubicBezTo>
                  <a:cubicBezTo>
                    <a:pt x="3014471" y="16553"/>
                    <a:pt x="3018101" y="25317"/>
                    <a:pt x="3018101" y="34456"/>
                  </a:cubicBezTo>
                  <a:lnTo>
                    <a:pt x="3018101" y="778344"/>
                  </a:lnTo>
                  <a:cubicBezTo>
                    <a:pt x="3018101" y="787483"/>
                    <a:pt x="3014471" y="796247"/>
                    <a:pt x="3008009" y="802708"/>
                  </a:cubicBezTo>
                  <a:cubicBezTo>
                    <a:pt x="3001548" y="809170"/>
                    <a:pt x="2992784" y="812800"/>
                    <a:pt x="2983646" y="812800"/>
                  </a:cubicBezTo>
                  <a:lnTo>
                    <a:pt x="34456" y="812800"/>
                  </a:lnTo>
                  <a:cubicBezTo>
                    <a:pt x="25317" y="812800"/>
                    <a:pt x="16553" y="809170"/>
                    <a:pt x="10092" y="802708"/>
                  </a:cubicBezTo>
                  <a:cubicBezTo>
                    <a:pt x="3630" y="796247"/>
                    <a:pt x="0" y="787483"/>
                    <a:pt x="0" y="778344"/>
                  </a:cubicBezTo>
                  <a:lnTo>
                    <a:pt x="0" y="34456"/>
                  </a:lnTo>
                  <a:cubicBezTo>
                    <a:pt x="0" y="25317"/>
                    <a:pt x="3630" y="16553"/>
                    <a:pt x="10092" y="10092"/>
                  </a:cubicBezTo>
                  <a:cubicBezTo>
                    <a:pt x="16553" y="3630"/>
                    <a:pt x="25317" y="0"/>
                    <a:pt x="34456" y="0"/>
                  </a:cubicBezTo>
                  <a:close/>
                </a:path>
              </a:pathLst>
            </a:custGeom>
            <a:solidFill>
              <a:srgbClr val="FC818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018101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84654" y="2887617"/>
            <a:ext cx="10820400" cy="3352546"/>
            <a:chOff x="0" y="0"/>
            <a:chExt cx="4274726" cy="167838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1678385"/>
            </a:xfrm>
            <a:custGeom>
              <a:avLst/>
              <a:gdLst/>
              <a:ahLst/>
              <a:cxnLst/>
              <a:rect l="l" t="t" r="r" b="b"/>
              <a:pathLst>
                <a:path w="4274726" h="167838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54058"/>
                  </a:lnTo>
                  <a:cubicBezTo>
                    <a:pt x="4274726" y="1660510"/>
                    <a:pt x="4272163" y="1666697"/>
                    <a:pt x="4267601" y="1671259"/>
                  </a:cubicBezTo>
                  <a:cubicBezTo>
                    <a:pt x="4263039" y="1675822"/>
                    <a:pt x="4256851" y="1678385"/>
                    <a:pt x="4250399" y="1678385"/>
                  </a:cubicBezTo>
                  <a:lnTo>
                    <a:pt x="24327" y="1678385"/>
                  </a:lnTo>
                  <a:cubicBezTo>
                    <a:pt x="10891" y="1678385"/>
                    <a:pt x="0" y="1667493"/>
                    <a:pt x="0" y="165405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4E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4274726" cy="17260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130822" y="3010937"/>
            <a:ext cx="10128065" cy="2492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915" lvl="1" indent="-345457" defTabSz="609630">
              <a:lnSpc>
                <a:spcPct val="150000"/>
              </a:lnSpc>
              <a:buFont typeface="Arial"/>
              <a:buChar char="•"/>
            </a:pPr>
            <a:r>
              <a:rPr lang="en-US" sz="5400" dirty="0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5400" dirty="0" err="1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5400" dirty="0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5400" dirty="0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5400" dirty="0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5400" dirty="0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5400" dirty="0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 smtClean="0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5400" dirty="0" smtClean="0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5400" dirty="0">
              <a:solidFill>
                <a:srgbClr val="E73F1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90915" lvl="1" indent="-345457" defTabSz="609630">
              <a:lnSpc>
                <a:spcPct val="150000"/>
              </a:lnSpc>
              <a:buFont typeface="Arial"/>
              <a:buChar char="•"/>
            </a:pPr>
            <a:r>
              <a:rPr lang="en-US" sz="5400" dirty="0" err="1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5400" dirty="0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5400" dirty="0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5400" dirty="0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E73F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endParaRPr lang="en-US" sz="5400" dirty="0">
              <a:solidFill>
                <a:srgbClr val="E73F1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D9FBF7-B9BF-445D-EBC2-A15027532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795" y="239"/>
            <a:ext cx="6383065" cy="36944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276216" y="756190"/>
            <a:ext cx="7639569" cy="963597"/>
            <a:chOff x="0" y="0"/>
            <a:chExt cx="3018101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18101" cy="812800"/>
            </a:xfrm>
            <a:custGeom>
              <a:avLst/>
              <a:gdLst/>
              <a:ahLst/>
              <a:cxnLst/>
              <a:rect l="l" t="t" r="r" b="b"/>
              <a:pathLst>
                <a:path w="3018101" h="812800">
                  <a:moveTo>
                    <a:pt x="34456" y="0"/>
                  </a:moveTo>
                  <a:lnTo>
                    <a:pt x="2983646" y="0"/>
                  </a:lnTo>
                  <a:cubicBezTo>
                    <a:pt x="2992784" y="0"/>
                    <a:pt x="3001548" y="3630"/>
                    <a:pt x="3008009" y="10092"/>
                  </a:cubicBezTo>
                  <a:cubicBezTo>
                    <a:pt x="3014471" y="16553"/>
                    <a:pt x="3018101" y="25317"/>
                    <a:pt x="3018101" y="34456"/>
                  </a:cubicBezTo>
                  <a:lnTo>
                    <a:pt x="3018101" y="778344"/>
                  </a:lnTo>
                  <a:cubicBezTo>
                    <a:pt x="3018101" y="787483"/>
                    <a:pt x="3014471" y="796247"/>
                    <a:pt x="3008009" y="802708"/>
                  </a:cubicBezTo>
                  <a:cubicBezTo>
                    <a:pt x="3001548" y="809170"/>
                    <a:pt x="2992784" y="812800"/>
                    <a:pt x="2983646" y="812800"/>
                  </a:cubicBezTo>
                  <a:lnTo>
                    <a:pt x="34456" y="812800"/>
                  </a:lnTo>
                  <a:cubicBezTo>
                    <a:pt x="25317" y="812800"/>
                    <a:pt x="16553" y="809170"/>
                    <a:pt x="10092" y="802708"/>
                  </a:cubicBezTo>
                  <a:cubicBezTo>
                    <a:pt x="3630" y="796247"/>
                    <a:pt x="0" y="787483"/>
                    <a:pt x="0" y="778344"/>
                  </a:cubicBezTo>
                  <a:lnTo>
                    <a:pt x="0" y="34456"/>
                  </a:lnTo>
                  <a:cubicBezTo>
                    <a:pt x="0" y="25317"/>
                    <a:pt x="3630" y="16553"/>
                    <a:pt x="10092" y="10092"/>
                  </a:cubicBezTo>
                  <a:cubicBezTo>
                    <a:pt x="16553" y="3630"/>
                    <a:pt x="25317" y="0"/>
                    <a:pt x="34456" y="0"/>
                  </a:cubicBezTo>
                  <a:close/>
                </a:path>
              </a:pathLst>
            </a:custGeom>
            <a:solidFill>
              <a:srgbClr val="FC818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018101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85800" y="1923789"/>
            <a:ext cx="10820400" cy="4248411"/>
            <a:chOff x="0" y="0"/>
            <a:chExt cx="4274726" cy="167838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1678385"/>
            </a:xfrm>
            <a:custGeom>
              <a:avLst/>
              <a:gdLst/>
              <a:ahLst/>
              <a:cxnLst/>
              <a:rect l="l" t="t" r="r" b="b"/>
              <a:pathLst>
                <a:path w="4274726" h="167838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54058"/>
                  </a:lnTo>
                  <a:cubicBezTo>
                    <a:pt x="4274726" y="1660510"/>
                    <a:pt x="4272163" y="1666697"/>
                    <a:pt x="4267601" y="1671259"/>
                  </a:cubicBezTo>
                  <a:cubicBezTo>
                    <a:pt x="4263039" y="1675822"/>
                    <a:pt x="4256851" y="1678385"/>
                    <a:pt x="4250399" y="1678385"/>
                  </a:cubicBezTo>
                  <a:lnTo>
                    <a:pt x="24327" y="1678385"/>
                  </a:lnTo>
                  <a:cubicBezTo>
                    <a:pt x="10891" y="1678385"/>
                    <a:pt x="0" y="1667493"/>
                    <a:pt x="0" y="165405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4E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4274726" cy="17260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C7063A4-1971-65AB-F22C-407632ECC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717" y="685800"/>
            <a:ext cx="8766808" cy="15241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B32A918-699B-6889-9668-C0E9D5E84653}"/>
              </a:ext>
            </a:extLst>
          </p:cNvPr>
          <p:cNvSpPr txBox="1"/>
          <p:nvPr/>
        </p:nvSpPr>
        <p:spPr>
          <a:xfrm>
            <a:off x="659675" y="2223349"/>
            <a:ext cx="1068826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3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đ</a:t>
            </a:r>
            <a:r>
              <a:rPr lang="vi-VN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ược tính chất </a:t>
            </a:r>
            <a:r>
              <a:rPr lang="en-US" sz="3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phối</a:t>
            </a:r>
            <a:r>
              <a:rPr lang="en-US" sz="3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3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vi-VN" sz="3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 tính giá trị của biểu thức </a:t>
            </a:r>
            <a:r>
              <a:rPr lang="en-US" sz="3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thuận</a:t>
            </a:r>
            <a:r>
              <a:rPr lang="en-US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tiện</a:t>
            </a:r>
            <a:r>
              <a:rPr lang="en-US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600" dirty="0" smtClean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3600" dirty="0" smtClean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vi-VN" sz="3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 bài tập toán thực tế </a:t>
            </a:r>
            <a:r>
              <a:rPr lang="en-US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iên quan</a:t>
            </a:r>
            <a:r>
              <a:rPr lang="en-US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indent="228600" algn="just">
              <a:spcBef>
                <a:spcPts val="0"/>
              </a:spcBef>
              <a:spcAft>
                <a:spcPts val="0"/>
              </a:spcAft>
            </a:pP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5C8E945-79E5-55FF-9CC5-6DF31F3A0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0415" y="0"/>
            <a:ext cx="12472415" cy="685799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446681" y="1445460"/>
            <a:ext cx="9260026" cy="3507540"/>
            <a:chOff x="-12637" y="-47625"/>
            <a:chExt cx="3030738" cy="860425"/>
          </a:xfrm>
        </p:grpSpPr>
        <p:sp>
          <p:nvSpPr>
            <p:cNvPr id="5" name="Freeform 5"/>
            <p:cNvSpPr/>
            <p:nvPr/>
          </p:nvSpPr>
          <p:spPr>
            <a:xfrm>
              <a:off x="-12637" y="0"/>
              <a:ext cx="3018101" cy="812800"/>
            </a:xfrm>
            <a:custGeom>
              <a:avLst/>
              <a:gdLst/>
              <a:ahLst/>
              <a:cxnLst/>
              <a:rect l="l" t="t" r="r" b="b"/>
              <a:pathLst>
                <a:path w="3018101" h="812800">
                  <a:moveTo>
                    <a:pt x="34456" y="0"/>
                  </a:moveTo>
                  <a:lnTo>
                    <a:pt x="2983646" y="0"/>
                  </a:lnTo>
                  <a:cubicBezTo>
                    <a:pt x="2992784" y="0"/>
                    <a:pt x="3001548" y="3630"/>
                    <a:pt x="3008009" y="10092"/>
                  </a:cubicBezTo>
                  <a:cubicBezTo>
                    <a:pt x="3014471" y="16553"/>
                    <a:pt x="3018101" y="25317"/>
                    <a:pt x="3018101" y="34456"/>
                  </a:cubicBezTo>
                  <a:lnTo>
                    <a:pt x="3018101" y="778344"/>
                  </a:lnTo>
                  <a:cubicBezTo>
                    <a:pt x="3018101" y="787483"/>
                    <a:pt x="3014471" y="796247"/>
                    <a:pt x="3008009" y="802708"/>
                  </a:cubicBezTo>
                  <a:cubicBezTo>
                    <a:pt x="3001548" y="809170"/>
                    <a:pt x="2992784" y="812800"/>
                    <a:pt x="2983646" y="812800"/>
                  </a:cubicBezTo>
                  <a:lnTo>
                    <a:pt x="34456" y="812800"/>
                  </a:lnTo>
                  <a:cubicBezTo>
                    <a:pt x="25317" y="812800"/>
                    <a:pt x="16553" y="809170"/>
                    <a:pt x="10092" y="802708"/>
                  </a:cubicBezTo>
                  <a:cubicBezTo>
                    <a:pt x="3630" y="796247"/>
                    <a:pt x="0" y="787483"/>
                    <a:pt x="0" y="778344"/>
                  </a:cubicBezTo>
                  <a:lnTo>
                    <a:pt x="0" y="34456"/>
                  </a:lnTo>
                  <a:cubicBezTo>
                    <a:pt x="0" y="25317"/>
                    <a:pt x="3630" y="16553"/>
                    <a:pt x="10092" y="10092"/>
                  </a:cubicBezTo>
                  <a:cubicBezTo>
                    <a:pt x="16553" y="3630"/>
                    <a:pt x="25317" y="0"/>
                    <a:pt x="34456" y="0"/>
                  </a:cubicBezTo>
                  <a:close/>
                </a:path>
              </a:pathLst>
            </a:custGeom>
            <a:solidFill>
              <a:srgbClr val="FC8181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3018101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F5EE036-C3F2-000F-64DA-59339DA25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34" y="1445460"/>
            <a:ext cx="10479932" cy="44382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627313" y="315087"/>
            <a:ext cx="755643" cy="755643"/>
          </a:xfrm>
          <a:custGeom>
            <a:avLst/>
            <a:gdLst/>
            <a:ahLst/>
            <a:cxnLst/>
            <a:rect l="l" t="t" r="r" b="b"/>
            <a:pathLst>
              <a:path w="958006" h="958006">
                <a:moveTo>
                  <a:pt x="0" y="0"/>
                </a:moveTo>
                <a:lnTo>
                  <a:pt x="958006" y="0"/>
                </a:lnTo>
                <a:lnTo>
                  <a:pt x="958006" y="958006"/>
                </a:lnTo>
                <a:lnTo>
                  <a:pt x="0" y="9580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005135" y="1296267"/>
            <a:ext cx="10410171" cy="2352848"/>
            <a:chOff x="0" y="0"/>
            <a:chExt cx="4112660" cy="9295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112660" cy="929520"/>
            </a:xfrm>
            <a:custGeom>
              <a:avLst/>
              <a:gdLst/>
              <a:ahLst/>
              <a:cxnLst/>
              <a:rect l="l" t="t" r="r" b="b"/>
              <a:pathLst>
                <a:path w="4112660" h="929520">
                  <a:moveTo>
                    <a:pt x="25285" y="0"/>
                  </a:moveTo>
                  <a:lnTo>
                    <a:pt x="4087375" y="0"/>
                  </a:lnTo>
                  <a:cubicBezTo>
                    <a:pt x="4101340" y="0"/>
                    <a:pt x="4112660" y="11321"/>
                    <a:pt x="4112660" y="25285"/>
                  </a:cubicBezTo>
                  <a:lnTo>
                    <a:pt x="4112660" y="904235"/>
                  </a:lnTo>
                  <a:cubicBezTo>
                    <a:pt x="4112660" y="910941"/>
                    <a:pt x="4109996" y="917372"/>
                    <a:pt x="4105254" y="922114"/>
                  </a:cubicBezTo>
                  <a:cubicBezTo>
                    <a:pt x="4100512" y="926856"/>
                    <a:pt x="4094081" y="929520"/>
                    <a:pt x="4087375" y="929520"/>
                  </a:cubicBezTo>
                  <a:lnTo>
                    <a:pt x="25285" y="929520"/>
                  </a:lnTo>
                  <a:cubicBezTo>
                    <a:pt x="11321" y="929520"/>
                    <a:pt x="0" y="918200"/>
                    <a:pt x="0" y="904235"/>
                  </a:cubicBezTo>
                  <a:lnTo>
                    <a:pt x="0" y="25285"/>
                  </a:lnTo>
                  <a:cubicBezTo>
                    <a:pt x="0" y="11321"/>
                    <a:pt x="11321" y="0"/>
                    <a:pt x="25285" y="0"/>
                  </a:cubicBezTo>
                  <a:close/>
                </a:path>
              </a:pathLst>
            </a:custGeom>
            <a:solidFill>
              <a:srgbClr val="F19595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4112660" cy="97714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663012" y="402185"/>
            <a:ext cx="5159077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 dirty="0" err="1">
                <a:solidFill>
                  <a:srgbClr val="000000"/>
                </a:solidFill>
                <a:latin typeface="Cambria Bold"/>
              </a:rPr>
              <a:t>Tính</a:t>
            </a:r>
            <a:r>
              <a:rPr lang="en-US" sz="291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918" dirty="0" err="1">
                <a:solidFill>
                  <a:srgbClr val="000000"/>
                </a:solidFill>
                <a:latin typeface="Cambria Bold"/>
              </a:rPr>
              <a:t>bằng</a:t>
            </a:r>
            <a:r>
              <a:rPr lang="en-US" sz="291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918" dirty="0" err="1">
                <a:solidFill>
                  <a:srgbClr val="000000"/>
                </a:solidFill>
                <a:latin typeface="Cambria Bold"/>
              </a:rPr>
              <a:t>hai</a:t>
            </a:r>
            <a:r>
              <a:rPr lang="en-US" sz="291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918" dirty="0" err="1">
                <a:solidFill>
                  <a:srgbClr val="000000"/>
                </a:solidFill>
                <a:latin typeface="Cambria Bold"/>
              </a:rPr>
              <a:t>cách</a:t>
            </a:r>
            <a:r>
              <a:rPr lang="en-US" sz="2918" dirty="0">
                <a:solidFill>
                  <a:srgbClr val="000000"/>
                </a:solidFill>
                <a:latin typeface="Cambria Bold"/>
              </a:rPr>
              <a:t> (</a:t>
            </a:r>
            <a:r>
              <a:rPr lang="en-US" sz="2918" dirty="0" err="1">
                <a:solidFill>
                  <a:srgbClr val="000000"/>
                </a:solidFill>
                <a:latin typeface="Cambria Bold"/>
              </a:rPr>
              <a:t>theo</a:t>
            </a:r>
            <a:r>
              <a:rPr lang="en-US" sz="291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918" dirty="0" err="1">
                <a:solidFill>
                  <a:srgbClr val="000000"/>
                </a:solidFill>
                <a:latin typeface="Cambria Bold"/>
              </a:rPr>
              <a:t>mẫu</a:t>
            </a:r>
            <a:r>
              <a:rPr lang="en-US" sz="2918" dirty="0">
                <a:solidFill>
                  <a:srgbClr val="000000"/>
                </a:solidFill>
                <a:latin typeface="Cambria Bold"/>
              </a:rPr>
              <a:t>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72629" y="1336019"/>
            <a:ext cx="3334047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 dirty="0" err="1">
                <a:solidFill>
                  <a:srgbClr val="000000"/>
                </a:solidFill>
                <a:latin typeface="Cambria Bold"/>
              </a:rPr>
              <a:t>Mẫu</a:t>
            </a:r>
            <a:r>
              <a:rPr lang="en-US" sz="2918" dirty="0">
                <a:solidFill>
                  <a:srgbClr val="000000"/>
                </a:solidFill>
                <a:latin typeface="Cambria Bold"/>
              </a:rPr>
              <a:t>: 34 x 8 + 34 x 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90141" y="1776249"/>
            <a:ext cx="1210469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 dirty="0" err="1">
                <a:solidFill>
                  <a:srgbClr val="000000"/>
                </a:solidFill>
                <a:latin typeface="Cambria Bold"/>
              </a:rPr>
              <a:t>Cách</a:t>
            </a:r>
            <a:r>
              <a:rPr lang="en-US" sz="2918" dirty="0">
                <a:solidFill>
                  <a:srgbClr val="000000"/>
                </a:solidFill>
                <a:latin typeface="Cambria Bold"/>
              </a:rPr>
              <a:t> 1: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24074" y="2261467"/>
            <a:ext cx="2284413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 dirty="0">
                <a:solidFill>
                  <a:srgbClr val="000000"/>
                </a:solidFill>
                <a:latin typeface="Cambria"/>
              </a:rPr>
              <a:t>34 x 8 + 34 x 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686686" y="2271549"/>
            <a:ext cx="1681262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"/>
              </a:rPr>
              <a:t>= 272 + 68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86686" y="2711779"/>
            <a:ext cx="1408079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"/>
              </a:rPr>
              <a:t>= 340.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788157" y="1776249"/>
            <a:ext cx="1210469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 dirty="0" err="1">
                <a:solidFill>
                  <a:srgbClr val="000000"/>
                </a:solidFill>
                <a:latin typeface="Cambria Bold"/>
              </a:rPr>
              <a:t>Cách</a:t>
            </a:r>
            <a:r>
              <a:rPr lang="en-US" sz="2918" dirty="0">
                <a:solidFill>
                  <a:srgbClr val="000000"/>
                </a:solidFill>
                <a:latin typeface="Cambria Bold"/>
              </a:rPr>
              <a:t> 2: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822090" y="2261467"/>
            <a:ext cx="2284413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"/>
              </a:rPr>
              <a:t>34 x 8 + 34 x 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150638" y="2261467"/>
            <a:ext cx="2264668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"/>
              </a:rPr>
              <a:t>= 34 x ( 8 + 2 )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184702" y="2711779"/>
            <a:ext cx="1913740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"/>
              </a:rPr>
              <a:t>= 34  x 1 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184702" y="3145385"/>
            <a:ext cx="1408079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"/>
              </a:rPr>
              <a:t>= 340.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929531" y="4036465"/>
            <a:ext cx="4165235" cy="734123"/>
            <a:chOff x="0" y="0"/>
            <a:chExt cx="8330469" cy="146824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330469" cy="1468245"/>
            </a:xfrm>
            <a:custGeom>
              <a:avLst/>
              <a:gdLst/>
              <a:ahLst/>
              <a:cxnLst/>
              <a:rect l="l" t="t" r="r" b="b"/>
              <a:pathLst>
                <a:path w="8330469" h="1468245">
                  <a:moveTo>
                    <a:pt x="0" y="0"/>
                  </a:moveTo>
                  <a:lnTo>
                    <a:pt x="8330469" y="0"/>
                  </a:lnTo>
                  <a:lnTo>
                    <a:pt x="8330469" y="1468245"/>
                  </a:lnTo>
                  <a:lnTo>
                    <a:pt x="0" y="1468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151210" y="95252"/>
              <a:ext cx="8133985" cy="10773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622"/>
                </a:lnSpc>
                <a:spcBef>
                  <a:spcPct val="0"/>
                </a:spcBef>
              </a:pPr>
              <a:r>
                <a:rPr lang="en-US" sz="3301" dirty="0">
                  <a:solidFill>
                    <a:srgbClr val="000000"/>
                  </a:solidFill>
                  <a:latin typeface="Cambria Bold"/>
                </a:rPr>
                <a:t>a)  61 x 4 + 61 x 5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788157" y="4093615"/>
            <a:ext cx="4165235" cy="734123"/>
            <a:chOff x="0" y="0"/>
            <a:chExt cx="8330469" cy="146824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330469" cy="1468245"/>
            </a:xfrm>
            <a:custGeom>
              <a:avLst/>
              <a:gdLst/>
              <a:ahLst/>
              <a:cxnLst/>
              <a:rect l="l" t="t" r="r" b="b"/>
              <a:pathLst>
                <a:path w="8330469" h="1468245">
                  <a:moveTo>
                    <a:pt x="0" y="0"/>
                  </a:moveTo>
                  <a:lnTo>
                    <a:pt x="8330469" y="0"/>
                  </a:lnTo>
                  <a:lnTo>
                    <a:pt x="8330469" y="1468245"/>
                  </a:lnTo>
                  <a:lnTo>
                    <a:pt x="0" y="1468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TextBox 28"/>
            <p:cNvSpPr txBox="1"/>
            <p:nvPr/>
          </p:nvSpPr>
          <p:spPr>
            <a:xfrm>
              <a:off x="151210" y="95252"/>
              <a:ext cx="8133985" cy="10773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622"/>
                </a:lnSpc>
                <a:spcBef>
                  <a:spcPct val="0"/>
                </a:spcBef>
              </a:pPr>
              <a:r>
                <a:rPr lang="en-US" sz="3301">
                  <a:solidFill>
                    <a:srgbClr val="000000"/>
                  </a:solidFill>
                  <a:latin typeface="Cambria Bold"/>
                </a:rPr>
                <a:t>b)  135 x 6 + 135 x 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685800" y="392801"/>
            <a:ext cx="638671" cy="638671"/>
          </a:xfrm>
          <a:custGeom>
            <a:avLst/>
            <a:gdLst/>
            <a:ahLst/>
            <a:cxnLst/>
            <a:rect l="l" t="t" r="r" b="b"/>
            <a:pathLst>
              <a:path w="958006" h="958006">
                <a:moveTo>
                  <a:pt x="0" y="0"/>
                </a:moveTo>
                <a:lnTo>
                  <a:pt x="958006" y="0"/>
                </a:lnTo>
                <a:lnTo>
                  <a:pt x="958006" y="958006"/>
                </a:lnTo>
                <a:lnTo>
                  <a:pt x="0" y="9580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663012" y="402185"/>
            <a:ext cx="5159077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 Bold"/>
              </a:rPr>
              <a:t>Tính bằng hai cách (theo mẫu)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855789" y="1149982"/>
            <a:ext cx="4165235" cy="734123"/>
            <a:chOff x="0" y="0"/>
            <a:chExt cx="8330469" cy="146824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330469" cy="1468245"/>
            </a:xfrm>
            <a:custGeom>
              <a:avLst/>
              <a:gdLst/>
              <a:ahLst/>
              <a:cxnLst/>
              <a:rect l="l" t="t" r="r" b="b"/>
              <a:pathLst>
                <a:path w="8330469" h="1468245">
                  <a:moveTo>
                    <a:pt x="0" y="0"/>
                  </a:moveTo>
                  <a:lnTo>
                    <a:pt x="8330469" y="0"/>
                  </a:lnTo>
                  <a:lnTo>
                    <a:pt x="8330469" y="1468245"/>
                  </a:lnTo>
                  <a:lnTo>
                    <a:pt x="0" y="1468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151210" y="95252"/>
              <a:ext cx="8133985" cy="10773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622"/>
                </a:lnSpc>
                <a:spcBef>
                  <a:spcPct val="0"/>
                </a:spcBef>
              </a:pPr>
              <a:r>
                <a:rPr lang="en-US" sz="3301" dirty="0">
                  <a:solidFill>
                    <a:srgbClr val="000000"/>
                  </a:solidFill>
                  <a:latin typeface="Cambria Bold"/>
                </a:rPr>
                <a:t>a)  61 x 4 + 61 x 5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55789" y="3501563"/>
            <a:ext cx="4165235" cy="734123"/>
            <a:chOff x="0" y="0"/>
            <a:chExt cx="8330469" cy="146824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330469" cy="1468245"/>
            </a:xfrm>
            <a:custGeom>
              <a:avLst/>
              <a:gdLst/>
              <a:ahLst/>
              <a:cxnLst/>
              <a:rect l="l" t="t" r="r" b="b"/>
              <a:pathLst>
                <a:path w="8330469" h="1468245">
                  <a:moveTo>
                    <a:pt x="0" y="0"/>
                  </a:moveTo>
                  <a:lnTo>
                    <a:pt x="8330469" y="0"/>
                  </a:lnTo>
                  <a:lnTo>
                    <a:pt x="8330469" y="1468245"/>
                  </a:lnTo>
                  <a:lnTo>
                    <a:pt x="0" y="1468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151210" y="95252"/>
              <a:ext cx="8133985" cy="10773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622"/>
                </a:lnSpc>
                <a:spcBef>
                  <a:spcPct val="0"/>
                </a:spcBef>
              </a:pPr>
              <a:r>
                <a:rPr lang="en-US" sz="3301">
                  <a:solidFill>
                    <a:srgbClr val="000000"/>
                  </a:solidFill>
                  <a:latin typeface="Cambria Bold"/>
                </a:rPr>
                <a:t>b)  135 x 6 + 135 x 2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558362" y="2335587"/>
            <a:ext cx="4252417" cy="1005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</a:pPr>
            <a:r>
              <a:rPr lang="en-US" sz="2918" dirty="0">
                <a:solidFill>
                  <a:srgbClr val="000000"/>
                </a:solidFill>
                <a:latin typeface="Cambria"/>
              </a:rPr>
              <a:t>61 x 4 + 61 x 5 = 244 + 305</a:t>
            </a:r>
          </a:p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 dirty="0">
                <a:solidFill>
                  <a:srgbClr val="000000"/>
                </a:solidFill>
                <a:latin typeface="Cambria"/>
              </a:rPr>
              <a:t>                  = 549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58362" y="1895357"/>
            <a:ext cx="1210469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 dirty="0" err="1">
                <a:solidFill>
                  <a:srgbClr val="000000"/>
                </a:solidFill>
                <a:latin typeface="Cambria Bold"/>
              </a:rPr>
              <a:t>Cách</a:t>
            </a:r>
            <a:r>
              <a:rPr lang="en-US" sz="2918" dirty="0">
                <a:solidFill>
                  <a:srgbClr val="000000"/>
                </a:solidFill>
                <a:latin typeface="Cambria Bold"/>
              </a:rPr>
              <a:t> 1: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411252" y="2336193"/>
            <a:ext cx="4467324" cy="1531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</a:pPr>
            <a:r>
              <a:rPr lang="en-US" sz="2918">
                <a:solidFill>
                  <a:srgbClr val="000000"/>
                </a:solidFill>
                <a:latin typeface="Cambria"/>
              </a:rPr>
              <a:t>61 x 4 + 61 x 5 = 61 x (4 + 5)</a:t>
            </a:r>
          </a:p>
          <a:p>
            <a:pPr algn="ctr" defTabSz="609630">
              <a:lnSpc>
                <a:spcPts val="4086"/>
              </a:lnSpc>
            </a:pPr>
            <a:r>
              <a:rPr lang="en-US" sz="2918">
                <a:solidFill>
                  <a:srgbClr val="000000"/>
                </a:solidFill>
                <a:latin typeface="Cambria"/>
              </a:rPr>
              <a:t>                  = 61 x 9</a:t>
            </a:r>
          </a:p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"/>
              </a:rPr>
              <a:t>              = 549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391812" y="1820630"/>
            <a:ext cx="1210469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 Bold"/>
              </a:rPr>
              <a:t>Cách 2: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53177" y="4661371"/>
            <a:ext cx="4662785" cy="1005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</a:pPr>
            <a:r>
              <a:rPr lang="en-US" sz="2918">
                <a:solidFill>
                  <a:srgbClr val="000000"/>
                </a:solidFill>
                <a:latin typeface="Cambria"/>
              </a:rPr>
              <a:t>135 x 6 + 135 x 2 = 810 + 270</a:t>
            </a:r>
          </a:p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"/>
              </a:rPr>
              <a:t>                          = 1 080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58362" y="4221139"/>
            <a:ext cx="1210469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 dirty="0" err="1">
                <a:solidFill>
                  <a:srgbClr val="000000"/>
                </a:solidFill>
                <a:latin typeface="Cambria Bold"/>
              </a:rPr>
              <a:t>Cách</a:t>
            </a:r>
            <a:r>
              <a:rPr lang="en-US" sz="2918" dirty="0">
                <a:solidFill>
                  <a:srgbClr val="000000"/>
                </a:solidFill>
                <a:latin typeface="Cambria Bold"/>
              </a:rPr>
              <a:t> 1: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103426" y="4736703"/>
            <a:ext cx="5082977" cy="1531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</a:pPr>
            <a:r>
              <a:rPr lang="en-US" sz="2918">
                <a:solidFill>
                  <a:srgbClr val="000000"/>
                </a:solidFill>
                <a:latin typeface="Cambria"/>
              </a:rPr>
              <a:t>135 x 6 + 135 x 2 = 135 x (6 + 2)</a:t>
            </a:r>
          </a:p>
          <a:p>
            <a:pPr algn="ctr" defTabSz="609630">
              <a:lnSpc>
                <a:spcPts val="4086"/>
              </a:lnSpc>
            </a:pPr>
            <a:r>
              <a:rPr lang="en-US" sz="2918">
                <a:solidFill>
                  <a:srgbClr val="000000"/>
                </a:solidFill>
                <a:latin typeface="Cambria"/>
              </a:rPr>
              <a:t>                         =  135 x 8              </a:t>
            </a:r>
          </a:p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"/>
              </a:rPr>
              <a:t>                     = 1 080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391812" y="4221139"/>
            <a:ext cx="1210469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 Bold"/>
              </a:rPr>
              <a:t>Cách 2: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7350557" y="985123"/>
            <a:ext cx="4155643" cy="732432"/>
            <a:chOff x="0" y="0"/>
            <a:chExt cx="8311286" cy="146486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311286" cy="1464864"/>
            </a:xfrm>
            <a:custGeom>
              <a:avLst/>
              <a:gdLst/>
              <a:ahLst/>
              <a:cxnLst/>
              <a:rect l="l" t="t" r="r" b="b"/>
              <a:pathLst>
                <a:path w="8311286" h="1464864">
                  <a:moveTo>
                    <a:pt x="0" y="0"/>
                  </a:moveTo>
                  <a:lnTo>
                    <a:pt x="8311286" y="0"/>
                  </a:lnTo>
                  <a:lnTo>
                    <a:pt x="8311286" y="1464864"/>
                  </a:lnTo>
                  <a:lnTo>
                    <a:pt x="0" y="14648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150862" y="75762"/>
              <a:ext cx="8115258" cy="1076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611"/>
                </a:lnSpc>
                <a:spcBef>
                  <a:spcPct val="0"/>
                </a:spcBef>
              </a:pPr>
              <a:r>
                <a:rPr lang="en-US" sz="3293">
                  <a:solidFill>
                    <a:srgbClr val="000000"/>
                  </a:solidFill>
                  <a:latin typeface="Cambria Bold"/>
                </a:rPr>
                <a:t>b)  45 x 6 + 45 x 4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823398" y="388168"/>
            <a:ext cx="595265" cy="595265"/>
          </a:xfrm>
          <a:custGeom>
            <a:avLst/>
            <a:gdLst/>
            <a:ahLst/>
            <a:cxnLst/>
            <a:rect l="l" t="t" r="r" b="b"/>
            <a:pathLst>
              <a:path w="892898" h="892898">
                <a:moveTo>
                  <a:pt x="0" y="0"/>
                </a:moveTo>
                <a:lnTo>
                  <a:pt x="892898" y="0"/>
                </a:lnTo>
                <a:lnTo>
                  <a:pt x="892898" y="892898"/>
                </a:lnTo>
                <a:lnTo>
                  <a:pt x="0" y="8928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612701" y="402185"/>
            <a:ext cx="4483299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 Bold"/>
              </a:rPr>
              <a:t>Tính bằng cách thuận tiện.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F7E0489-9E9D-1ABC-1A81-60E3F0FA1235}"/>
              </a:ext>
            </a:extLst>
          </p:cNvPr>
          <p:cNvGrpSpPr/>
          <p:nvPr/>
        </p:nvGrpSpPr>
        <p:grpSpPr>
          <a:xfrm>
            <a:off x="-150764" y="1588663"/>
            <a:ext cx="7037479" cy="2145792"/>
            <a:chOff x="-150764" y="1588663"/>
            <a:chExt cx="7037479" cy="2145792"/>
          </a:xfrm>
        </p:grpSpPr>
        <p:sp>
          <p:nvSpPr>
            <p:cNvPr id="18" name="Freeform 18"/>
            <p:cNvSpPr/>
            <p:nvPr/>
          </p:nvSpPr>
          <p:spPr>
            <a:xfrm>
              <a:off x="-150764" y="1588663"/>
              <a:ext cx="7037479" cy="2145792"/>
            </a:xfrm>
            <a:custGeom>
              <a:avLst/>
              <a:gdLst/>
              <a:ahLst/>
              <a:cxnLst/>
              <a:rect l="l" t="t" r="r" b="b"/>
              <a:pathLst>
                <a:path w="7315200" h="3218688">
                  <a:moveTo>
                    <a:pt x="0" y="0"/>
                  </a:moveTo>
                  <a:lnTo>
                    <a:pt x="7315200" y="0"/>
                  </a:lnTo>
                  <a:lnTo>
                    <a:pt x="7315200" y="3218688"/>
                  </a:lnTo>
                  <a:lnTo>
                    <a:pt x="0" y="32186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195139" y="1853215"/>
              <a:ext cx="5904810" cy="16068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4338"/>
                </a:lnSpc>
                <a:spcBef>
                  <a:spcPct val="0"/>
                </a:spcBef>
              </a:pPr>
              <a:r>
                <a:rPr lang="en-US" sz="3099" dirty="0">
                  <a:solidFill>
                    <a:srgbClr val="000000"/>
                  </a:solidFill>
                  <a:latin typeface="Cambria Bold"/>
                </a:rPr>
                <a:t> a) 67 x 3 + 67 x 7 = 67 x (3 + 7)</a:t>
              </a:r>
            </a:p>
            <a:p>
              <a:pPr algn="ctr" defTabSz="609630">
                <a:lnSpc>
                  <a:spcPts val="4338"/>
                </a:lnSpc>
                <a:spcBef>
                  <a:spcPct val="0"/>
                </a:spcBef>
              </a:pPr>
              <a:r>
                <a:rPr lang="en-US" sz="3099" dirty="0">
                  <a:solidFill>
                    <a:srgbClr val="000000"/>
                  </a:solidFill>
                  <a:latin typeface="Cambria Bold"/>
                </a:rPr>
                <a:t>                             = 67 x 10</a:t>
              </a:r>
            </a:p>
            <a:p>
              <a:pPr algn="ctr" defTabSz="609630">
                <a:lnSpc>
                  <a:spcPts val="4338"/>
                </a:lnSpc>
                <a:spcBef>
                  <a:spcPct val="0"/>
                </a:spcBef>
              </a:pPr>
              <a:r>
                <a:rPr lang="en-US" sz="3099" dirty="0">
                  <a:solidFill>
                    <a:srgbClr val="000000"/>
                  </a:solidFill>
                  <a:latin typeface="Cambria Bold"/>
                </a:rPr>
                <a:t>                      = 670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EDD8956-7DD4-D821-DB75-AF4AC26C9748}"/>
              </a:ext>
            </a:extLst>
          </p:cNvPr>
          <p:cNvGrpSpPr/>
          <p:nvPr/>
        </p:nvGrpSpPr>
        <p:grpSpPr>
          <a:xfrm>
            <a:off x="5958115" y="1795154"/>
            <a:ext cx="6774521" cy="2145792"/>
            <a:chOff x="6022808" y="1554297"/>
            <a:chExt cx="6774521" cy="2145792"/>
          </a:xfrm>
        </p:grpSpPr>
        <p:sp>
          <p:nvSpPr>
            <p:cNvPr id="21" name="Freeform 21"/>
            <p:cNvSpPr/>
            <p:nvPr/>
          </p:nvSpPr>
          <p:spPr>
            <a:xfrm>
              <a:off x="6444435" y="1554297"/>
              <a:ext cx="6352894" cy="2145792"/>
            </a:xfrm>
            <a:custGeom>
              <a:avLst/>
              <a:gdLst/>
              <a:ahLst/>
              <a:cxnLst/>
              <a:rect l="l" t="t" r="r" b="b"/>
              <a:pathLst>
                <a:path w="7315200" h="3218688">
                  <a:moveTo>
                    <a:pt x="0" y="0"/>
                  </a:moveTo>
                  <a:lnTo>
                    <a:pt x="7315200" y="0"/>
                  </a:lnTo>
                  <a:lnTo>
                    <a:pt x="7315200" y="3218688"/>
                  </a:lnTo>
                  <a:lnTo>
                    <a:pt x="0" y="32186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6022808" y="1805589"/>
              <a:ext cx="6169192" cy="160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338"/>
                </a:lnSpc>
              </a:pPr>
              <a:r>
                <a:rPr lang="en-US" sz="3099" dirty="0">
                  <a:solidFill>
                    <a:srgbClr val="000000"/>
                  </a:solidFill>
                  <a:latin typeface="Cambria Bold"/>
                </a:rPr>
                <a:t>b) 45 x 6 + 45 x 4 = 45 x (6 + 4)</a:t>
              </a:r>
            </a:p>
            <a:p>
              <a:pPr algn="ctr" defTabSz="609630">
                <a:lnSpc>
                  <a:spcPts val="4338"/>
                </a:lnSpc>
              </a:pPr>
              <a:r>
                <a:rPr lang="en-US" sz="3099" dirty="0">
                  <a:solidFill>
                    <a:srgbClr val="000000"/>
                  </a:solidFill>
                  <a:latin typeface="Cambria Bold"/>
                </a:rPr>
                <a:t>                            = 45 x 10</a:t>
              </a:r>
            </a:p>
            <a:p>
              <a:pPr algn="ctr" defTabSz="609630">
                <a:lnSpc>
                  <a:spcPts val="4338"/>
                </a:lnSpc>
                <a:spcBef>
                  <a:spcPct val="0"/>
                </a:spcBef>
              </a:pPr>
              <a:r>
                <a:rPr lang="en-US" sz="3099" dirty="0">
                  <a:solidFill>
                    <a:srgbClr val="000000"/>
                  </a:solidFill>
                  <a:latin typeface="Cambria Bold"/>
                </a:rPr>
                <a:t>                      = 450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9A13254-2216-A9F4-C280-322F1822B2A6}"/>
              </a:ext>
            </a:extLst>
          </p:cNvPr>
          <p:cNvGrpSpPr/>
          <p:nvPr/>
        </p:nvGrpSpPr>
        <p:grpSpPr>
          <a:xfrm>
            <a:off x="2559572" y="4362503"/>
            <a:ext cx="6926472" cy="2145792"/>
            <a:chOff x="3220827" y="4347789"/>
            <a:chExt cx="6926472" cy="2145792"/>
          </a:xfrm>
        </p:grpSpPr>
        <p:sp>
          <p:nvSpPr>
            <p:cNvPr id="23" name="Freeform 23"/>
            <p:cNvSpPr/>
            <p:nvPr/>
          </p:nvSpPr>
          <p:spPr>
            <a:xfrm>
              <a:off x="3317812" y="4347789"/>
              <a:ext cx="6829487" cy="2145792"/>
            </a:xfrm>
            <a:custGeom>
              <a:avLst/>
              <a:gdLst/>
              <a:ahLst/>
              <a:cxnLst/>
              <a:rect l="l" t="t" r="r" b="b"/>
              <a:pathLst>
                <a:path w="7315200" h="3218688">
                  <a:moveTo>
                    <a:pt x="0" y="0"/>
                  </a:moveTo>
                  <a:lnTo>
                    <a:pt x="7315200" y="0"/>
                  </a:lnTo>
                  <a:lnTo>
                    <a:pt x="7315200" y="3218688"/>
                  </a:lnTo>
                  <a:lnTo>
                    <a:pt x="0" y="32186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TextBox 24"/>
            <p:cNvSpPr txBox="1"/>
            <p:nvPr/>
          </p:nvSpPr>
          <p:spPr>
            <a:xfrm>
              <a:off x="3220827" y="4639614"/>
              <a:ext cx="6740587" cy="16068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4338"/>
                </a:lnSpc>
              </a:pPr>
              <a:r>
                <a:rPr lang="en-US" sz="3099" dirty="0">
                  <a:solidFill>
                    <a:srgbClr val="000000"/>
                  </a:solidFill>
                  <a:latin typeface="Cambria Bold"/>
                </a:rPr>
                <a:t>c) 27 x 6 + 73 x 6 = 6 x (27 + 73)</a:t>
              </a:r>
            </a:p>
            <a:p>
              <a:pPr algn="ctr" defTabSz="609630">
                <a:lnSpc>
                  <a:spcPts val="4338"/>
                </a:lnSpc>
              </a:pPr>
              <a:r>
                <a:rPr lang="en-US" sz="3099" dirty="0">
                  <a:solidFill>
                    <a:srgbClr val="000000"/>
                  </a:solidFill>
                  <a:latin typeface="Cambria Bold"/>
                </a:rPr>
                <a:t>              = 6 x 100</a:t>
              </a:r>
            </a:p>
            <a:p>
              <a:pPr algn="ctr" defTabSz="609630">
                <a:lnSpc>
                  <a:spcPts val="4338"/>
                </a:lnSpc>
              </a:pPr>
              <a:r>
                <a:rPr lang="en-US" sz="3099" dirty="0">
                  <a:solidFill>
                    <a:srgbClr val="000000"/>
                  </a:solidFill>
                  <a:latin typeface="Cambria Bold"/>
                </a:rPr>
                <a:t>              = 600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18996" y="983433"/>
            <a:ext cx="4165235" cy="734123"/>
            <a:chOff x="0" y="0"/>
            <a:chExt cx="8330469" cy="14682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330469" cy="1468245"/>
            </a:xfrm>
            <a:custGeom>
              <a:avLst/>
              <a:gdLst/>
              <a:ahLst/>
              <a:cxnLst/>
              <a:rect l="l" t="t" r="r" b="b"/>
              <a:pathLst>
                <a:path w="8330469" h="1468245">
                  <a:moveTo>
                    <a:pt x="0" y="0"/>
                  </a:moveTo>
                  <a:lnTo>
                    <a:pt x="8330469" y="0"/>
                  </a:lnTo>
                  <a:lnTo>
                    <a:pt x="8330469" y="1468245"/>
                  </a:lnTo>
                  <a:lnTo>
                    <a:pt x="0" y="1468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151210" y="95252"/>
              <a:ext cx="8133985" cy="10773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622"/>
                </a:lnSpc>
                <a:spcBef>
                  <a:spcPct val="0"/>
                </a:spcBef>
              </a:pPr>
              <a:r>
                <a:rPr lang="en-US" sz="3301">
                  <a:solidFill>
                    <a:srgbClr val="000000"/>
                  </a:solidFill>
                  <a:latin typeface="Cambria Bold"/>
                </a:rPr>
                <a:t>a)  67 x 3 + 67 x 7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313787" y="3700089"/>
            <a:ext cx="4165235" cy="734123"/>
            <a:chOff x="0" y="0"/>
            <a:chExt cx="8330469" cy="146824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330469" cy="1468245"/>
            </a:xfrm>
            <a:custGeom>
              <a:avLst/>
              <a:gdLst/>
              <a:ahLst/>
              <a:cxnLst/>
              <a:rect l="l" t="t" r="r" b="b"/>
              <a:pathLst>
                <a:path w="8330469" h="1468245">
                  <a:moveTo>
                    <a:pt x="0" y="0"/>
                  </a:moveTo>
                  <a:lnTo>
                    <a:pt x="8330469" y="0"/>
                  </a:lnTo>
                  <a:lnTo>
                    <a:pt x="8330469" y="1468245"/>
                  </a:lnTo>
                  <a:lnTo>
                    <a:pt x="0" y="1468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151210" y="95252"/>
              <a:ext cx="8133985" cy="10773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622"/>
                </a:lnSpc>
                <a:spcBef>
                  <a:spcPct val="0"/>
                </a:spcBef>
              </a:pPr>
              <a:r>
                <a:rPr lang="en-US" sz="3301">
                  <a:solidFill>
                    <a:srgbClr val="000000"/>
                  </a:solidFill>
                  <a:latin typeface="Cambria Bold"/>
                </a:rPr>
                <a:t>c)  27 x 6 + 73 x 6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685800" y="363560"/>
            <a:ext cx="644480" cy="644480"/>
          </a:xfrm>
          <a:custGeom>
            <a:avLst/>
            <a:gdLst/>
            <a:ahLst/>
            <a:cxnLst/>
            <a:rect l="l" t="t" r="r" b="b"/>
            <a:pathLst>
              <a:path w="966720" h="966720">
                <a:moveTo>
                  <a:pt x="0" y="0"/>
                </a:moveTo>
                <a:lnTo>
                  <a:pt x="966720" y="0"/>
                </a:lnTo>
                <a:lnTo>
                  <a:pt x="966720" y="966720"/>
                </a:lnTo>
                <a:lnTo>
                  <a:pt x="0" y="9667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2142874" y="1086687"/>
            <a:ext cx="8166299" cy="2121087"/>
            <a:chOff x="0" y="0"/>
            <a:chExt cx="3226192" cy="83796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26192" cy="837960"/>
            </a:xfrm>
            <a:custGeom>
              <a:avLst/>
              <a:gdLst/>
              <a:ahLst/>
              <a:cxnLst/>
              <a:rect l="l" t="t" r="r" b="b"/>
              <a:pathLst>
                <a:path w="3226192" h="837960">
                  <a:moveTo>
                    <a:pt x="32233" y="0"/>
                  </a:moveTo>
                  <a:lnTo>
                    <a:pt x="3193959" y="0"/>
                  </a:lnTo>
                  <a:cubicBezTo>
                    <a:pt x="3202508" y="0"/>
                    <a:pt x="3210707" y="3396"/>
                    <a:pt x="3216751" y="9441"/>
                  </a:cubicBezTo>
                  <a:cubicBezTo>
                    <a:pt x="3222796" y="15486"/>
                    <a:pt x="3226192" y="23684"/>
                    <a:pt x="3226192" y="32233"/>
                  </a:cubicBezTo>
                  <a:lnTo>
                    <a:pt x="3226192" y="805727"/>
                  </a:lnTo>
                  <a:cubicBezTo>
                    <a:pt x="3226192" y="814276"/>
                    <a:pt x="3222796" y="822474"/>
                    <a:pt x="3216751" y="828519"/>
                  </a:cubicBezTo>
                  <a:cubicBezTo>
                    <a:pt x="3210707" y="834564"/>
                    <a:pt x="3202508" y="837960"/>
                    <a:pt x="3193959" y="837960"/>
                  </a:cubicBezTo>
                  <a:lnTo>
                    <a:pt x="32233" y="837960"/>
                  </a:lnTo>
                  <a:cubicBezTo>
                    <a:pt x="14431" y="837960"/>
                    <a:pt x="0" y="823529"/>
                    <a:pt x="0" y="805727"/>
                  </a:cubicBezTo>
                  <a:lnTo>
                    <a:pt x="0" y="32233"/>
                  </a:lnTo>
                  <a:cubicBezTo>
                    <a:pt x="0" y="14431"/>
                    <a:pt x="14431" y="0"/>
                    <a:pt x="32233" y="0"/>
                  </a:cubicBezTo>
                  <a:close/>
                </a:path>
              </a:pathLst>
            </a:custGeom>
            <a:solidFill>
              <a:srgbClr val="F19595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3226192" cy="88558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569838" y="428521"/>
            <a:ext cx="2863553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 Bold"/>
              </a:rPr>
              <a:t>Tính (theo mẫu).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39EB40F-1B0E-4809-766F-6CD121302BA7}"/>
              </a:ext>
            </a:extLst>
          </p:cNvPr>
          <p:cNvGrpSpPr/>
          <p:nvPr/>
        </p:nvGrpSpPr>
        <p:grpSpPr>
          <a:xfrm>
            <a:off x="3541718" y="3528625"/>
            <a:ext cx="5673816" cy="957072"/>
            <a:chOff x="3541718" y="3528625"/>
            <a:chExt cx="5673816" cy="957072"/>
          </a:xfrm>
        </p:grpSpPr>
        <p:sp>
          <p:nvSpPr>
            <p:cNvPr id="12" name="Freeform 12"/>
            <p:cNvSpPr/>
            <p:nvPr/>
          </p:nvSpPr>
          <p:spPr>
            <a:xfrm>
              <a:off x="3541718" y="3528625"/>
              <a:ext cx="5673815" cy="957072"/>
            </a:xfrm>
            <a:custGeom>
              <a:avLst/>
              <a:gdLst/>
              <a:ahLst/>
              <a:cxnLst/>
              <a:rect l="l" t="t" r="r" b="b"/>
              <a:pathLst>
                <a:path w="7315200" h="1435608">
                  <a:moveTo>
                    <a:pt x="0" y="0"/>
                  </a:moveTo>
                  <a:lnTo>
                    <a:pt x="7315200" y="0"/>
                  </a:lnTo>
                  <a:lnTo>
                    <a:pt x="7315200" y="1435608"/>
                  </a:lnTo>
                  <a:lnTo>
                    <a:pt x="0" y="14356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3667337" y="3693489"/>
              <a:ext cx="5548197" cy="5386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622"/>
                </a:lnSpc>
                <a:spcBef>
                  <a:spcPct val="0"/>
                </a:spcBef>
              </a:pPr>
              <a:r>
                <a:rPr lang="en-US" sz="3301" dirty="0">
                  <a:solidFill>
                    <a:srgbClr val="000000"/>
                  </a:solidFill>
                  <a:latin typeface="Cambria Bold"/>
                </a:rPr>
                <a:t>321 x 3 + 321 x 5 + 321 x 2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410367" y="1126439"/>
            <a:ext cx="5314554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086"/>
              </a:lnSpc>
              <a:spcBef>
                <a:spcPct val="0"/>
              </a:spcBef>
            </a:pPr>
            <a:r>
              <a:rPr lang="en-US" sz="2918" dirty="0" err="1">
                <a:solidFill>
                  <a:srgbClr val="000000"/>
                </a:solidFill>
                <a:latin typeface="Cambria Bold"/>
              </a:rPr>
              <a:t>Mẫu</a:t>
            </a:r>
            <a:r>
              <a:rPr lang="en-US" sz="2918" dirty="0">
                <a:solidFill>
                  <a:srgbClr val="000000"/>
                </a:solidFill>
                <a:latin typeface="Cambria Bold"/>
              </a:rPr>
              <a:t>: 26 x 4 + 26 x 3 + 26 x2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315678" y="1632773"/>
            <a:ext cx="3818640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086"/>
              </a:lnSpc>
              <a:spcBef>
                <a:spcPct val="0"/>
              </a:spcBef>
            </a:pPr>
            <a:r>
              <a:rPr lang="en-US" sz="2918" dirty="0">
                <a:solidFill>
                  <a:srgbClr val="000000"/>
                </a:solidFill>
                <a:latin typeface="Cambria"/>
              </a:rPr>
              <a:t> 26 x 4 + 26 x 3 + 26 x 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134318" y="1632773"/>
            <a:ext cx="3081217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"/>
              </a:rPr>
              <a:t>= 26 x (4 + 3 + 2)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134318" y="2199611"/>
            <a:ext cx="3081217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"/>
              </a:rPr>
              <a:t>= 26 x 9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134318" y="2639841"/>
            <a:ext cx="3081217" cy="4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086"/>
              </a:lnSpc>
              <a:spcBef>
                <a:spcPct val="0"/>
              </a:spcBef>
            </a:pPr>
            <a:r>
              <a:rPr lang="en-US" sz="2918">
                <a:solidFill>
                  <a:srgbClr val="000000"/>
                </a:solidFill>
                <a:latin typeface="Cambria"/>
              </a:rPr>
              <a:t>= 234.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69838" y="4549197"/>
            <a:ext cx="9867387" cy="1718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622"/>
              </a:lnSpc>
            </a:pPr>
            <a:r>
              <a:rPr lang="en-US" sz="3301" dirty="0">
                <a:solidFill>
                  <a:srgbClr val="000000"/>
                </a:solidFill>
                <a:latin typeface="Cambria Bold"/>
              </a:rPr>
              <a:t>321 x 3 + 321 x 5 + 321 x 2 = 321 x (3 + 5 + 2)</a:t>
            </a:r>
          </a:p>
          <a:p>
            <a:pPr defTabSz="609630">
              <a:lnSpc>
                <a:spcPts val="4622"/>
              </a:lnSpc>
            </a:pPr>
            <a:r>
              <a:rPr lang="en-US" sz="3301" dirty="0">
                <a:solidFill>
                  <a:srgbClr val="000000"/>
                </a:solidFill>
                <a:latin typeface="Cambria Bold"/>
              </a:rPr>
              <a:t>                                                        = 321 x 10</a:t>
            </a:r>
          </a:p>
          <a:p>
            <a:pPr defTabSz="609630">
              <a:lnSpc>
                <a:spcPts val="4622"/>
              </a:lnSpc>
              <a:spcBef>
                <a:spcPct val="0"/>
              </a:spcBef>
            </a:pPr>
            <a:r>
              <a:rPr lang="en-US" sz="3301" dirty="0">
                <a:solidFill>
                  <a:srgbClr val="000000"/>
                </a:solidFill>
                <a:latin typeface="Cambria Bold"/>
              </a:rPr>
              <a:t>                                                        = 3 210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685800" y="343958"/>
            <a:ext cx="683684" cy="683684"/>
          </a:xfrm>
          <a:custGeom>
            <a:avLst/>
            <a:gdLst/>
            <a:ahLst/>
            <a:cxnLst/>
            <a:rect l="l" t="t" r="r" b="b"/>
            <a:pathLst>
              <a:path w="1025526" h="1025526">
                <a:moveTo>
                  <a:pt x="0" y="0"/>
                </a:moveTo>
                <a:lnTo>
                  <a:pt x="1025526" y="0"/>
                </a:lnTo>
                <a:lnTo>
                  <a:pt x="1025526" y="1025526"/>
                </a:lnTo>
                <a:lnTo>
                  <a:pt x="0" y="10255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457605" y="387420"/>
            <a:ext cx="10048595" cy="180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620"/>
              </a:lnSpc>
              <a:spcBef>
                <a:spcPct val="0"/>
              </a:spcBef>
            </a:pPr>
            <a:r>
              <a:rPr lang="en-US" sz="2586">
                <a:solidFill>
                  <a:srgbClr val="000000"/>
                </a:solidFill>
                <a:latin typeface="Cambria Bold"/>
              </a:rPr>
              <a:t>Người ta chuyển hàng để giúp đỡ đồng bào vùng bị lũ lụt. Đợt một chuyển được 3 chuyến, mỗi chuyến có 44 thùng hàng. Đợt hai chuyển được 3 chuyến, mỗi chuyến có 56 thùng hàng. Hỏi cả hai đợt đã chuyển được bao nhiêu thùng hàng?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614112" y="2639955"/>
            <a:ext cx="5300885" cy="3532245"/>
            <a:chOff x="0" y="0"/>
            <a:chExt cx="2094177" cy="139545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094177" cy="1395455"/>
            </a:xfrm>
            <a:custGeom>
              <a:avLst/>
              <a:gdLst/>
              <a:ahLst/>
              <a:cxnLst/>
              <a:rect l="l" t="t" r="r" b="b"/>
              <a:pathLst>
                <a:path w="2094177" h="1395455">
                  <a:moveTo>
                    <a:pt x="49657" y="0"/>
                  </a:moveTo>
                  <a:lnTo>
                    <a:pt x="2044520" y="0"/>
                  </a:lnTo>
                  <a:cubicBezTo>
                    <a:pt x="2071945" y="0"/>
                    <a:pt x="2094177" y="22232"/>
                    <a:pt x="2094177" y="49657"/>
                  </a:cubicBezTo>
                  <a:lnTo>
                    <a:pt x="2094177" y="1345798"/>
                  </a:lnTo>
                  <a:cubicBezTo>
                    <a:pt x="2094177" y="1373223"/>
                    <a:pt x="2071945" y="1395455"/>
                    <a:pt x="2044520" y="1395455"/>
                  </a:cubicBezTo>
                  <a:lnTo>
                    <a:pt x="49657" y="1395455"/>
                  </a:lnTo>
                  <a:cubicBezTo>
                    <a:pt x="22232" y="1395455"/>
                    <a:pt x="0" y="1373223"/>
                    <a:pt x="0" y="1345798"/>
                  </a:cubicBezTo>
                  <a:lnTo>
                    <a:pt x="0" y="49657"/>
                  </a:lnTo>
                  <a:cubicBezTo>
                    <a:pt x="0" y="22232"/>
                    <a:pt x="22232" y="0"/>
                    <a:pt x="49657" y="0"/>
                  </a:cubicBezTo>
                  <a:close/>
                </a:path>
              </a:pathLst>
            </a:custGeom>
            <a:solidFill>
              <a:srgbClr val="FACDCC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2094177" cy="144308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352253" y="2732892"/>
            <a:ext cx="1487494" cy="480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4127"/>
              </a:lnSpc>
              <a:spcBef>
                <a:spcPct val="0"/>
              </a:spcBef>
            </a:pPr>
            <a:r>
              <a:rPr lang="en-US" sz="2948">
                <a:solidFill>
                  <a:srgbClr val="000000"/>
                </a:solidFill>
                <a:latin typeface="Cambria Bold"/>
              </a:rPr>
              <a:t>Tóm tắt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887942" y="3296518"/>
            <a:ext cx="4921777" cy="2583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4127"/>
              </a:lnSpc>
            </a:pPr>
            <a:r>
              <a:rPr lang="en-US" sz="2948" dirty="0" err="1">
                <a:solidFill>
                  <a:srgbClr val="000000"/>
                </a:solidFill>
                <a:latin typeface="Cambria"/>
              </a:rPr>
              <a:t>Đợt</a:t>
            </a:r>
            <a:r>
              <a:rPr lang="en-US" sz="2948" dirty="0">
                <a:solidFill>
                  <a:srgbClr val="000000"/>
                </a:solidFill>
                <a:latin typeface="Cambria"/>
              </a:rPr>
              <a:t> 1:             </a:t>
            </a:r>
            <a:r>
              <a:rPr lang="en-US" sz="2948" dirty="0">
                <a:solidFill>
                  <a:srgbClr val="000000"/>
                </a:solidFill>
                <a:latin typeface="Cambria Bold"/>
              </a:rPr>
              <a:t>3 </a:t>
            </a:r>
            <a:r>
              <a:rPr lang="en-US" sz="2948" dirty="0" err="1">
                <a:solidFill>
                  <a:srgbClr val="000000"/>
                </a:solidFill>
                <a:latin typeface="Cambria Bold"/>
              </a:rPr>
              <a:t>chuyến</a:t>
            </a:r>
            <a:endParaRPr lang="en-US" sz="2948" dirty="0">
              <a:solidFill>
                <a:srgbClr val="000000"/>
              </a:solidFill>
              <a:latin typeface="Cambria Bold"/>
            </a:endParaRPr>
          </a:p>
          <a:p>
            <a:pPr algn="just" defTabSz="609630">
              <a:lnSpc>
                <a:spcPts val="4127"/>
              </a:lnSpc>
            </a:pPr>
            <a:r>
              <a:rPr lang="en-US" sz="2948" dirty="0" err="1">
                <a:solidFill>
                  <a:srgbClr val="000000"/>
                </a:solidFill>
                <a:latin typeface="Cambria"/>
              </a:rPr>
              <a:t>Mỗi</a:t>
            </a:r>
            <a:r>
              <a:rPr lang="en-US" sz="294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948" dirty="0" err="1">
                <a:solidFill>
                  <a:srgbClr val="000000"/>
                </a:solidFill>
                <a:latin typeface="Cambria"/>
              </a:rPr>
              <a:t>chuyến</a:t>
            </a:r>
            <a:r>
              <a:rPr lang="en-US" sz="2948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2948" dirty="0">
                <a:solidFill>
                  <a:srgbClr val="000000"/>
                </a:solidFill>
                <a:latin typeface="Cambria Bold"/>
              </a:rPr>
              <a:t>44 </a:t>
            </a:r>
            <a:r>
              <a:rPr lang="en-US" sz="2948" dirty="0" err="1">
                <a:solidFill>
                  <a:srgbClr val="000000"/>
                </a:solidFill>
                <a:latin typeface="Cambria Bold"/>
              </a:rPr>
              <a:t>thùng</a:t>
            </a:r>
            <a:r>
              <a:rPr lang="en-US" sz="294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948" dirty="0" err="1">
                <a:solidFill>
                  <a:srgbClr val="000000"/>
                </a:solidFill>
                <a:latin typeface="Cambria Bold"/>
              </a:rPr>
              <a:t>hàng</a:t>
            </a:r>
            <a:endParaRPr lang="en-US" sz="2948" dirty="0">
              <a:solidFill>
                <a:srgbClr val="000000"/>
              </a:solidFill>
              <a:latin typeface="Cambria Bold"/>
            </a:endParaRPr>
          </a:p>
          <a:p>
            <a:pPr algn="just" defTabSz="609630">
              <a:lnSpc>
                <a:spcPts val="4127"/>
              </a:lnSpc>
            </a:pPr>
            <a:r>
              <a:rPr lang="en-US" sz="2948" dirty="0" err="1">
                <a:solidFill>
                  <a:srgbClr val="000000"/>
                </a:solidFill>
                <a:latin typeface="Cambria"/>
              </a:rPr>
              <a:t>Đợt</a:t>
            </a:r>
            <a:r>
              <a:rPr lang="en-US" sz="2948" dirty="0">
                <a:solidFill>
                  <a:srgbClr val="000000"/>
                </a:solidFill>
                <a:latin typeface="Cambria"/>
              </a:rPr>
              <a:t> 2:             </a:t>
            </a:r>
            <a:r>
              <a:rPr lang="en-US" sz="2948" dirty="0">
                <a:solidFill>
                  <a:srgbClr val="000000"/>
                </a:solidFill>
                <a:latin typeface="Cambria Bold"/>
              </a:rPr>
              <a:t>3 </a:t>
            </a:r>
            <a:r>
              <a:rPr lang="en-US" sz="2948" dirty="0" err="1">
                <a:solidFill>
                  <a:srgbClr val="000000"/>
                </a:solidFill>
                <a:latin typeface="Cambria Bold"/>
              </a:rPr>
              <a:t>chuyến</a:t>
            </a:r>
            <a:endParaRPr lang="en-US" sz="2948" dirty="0">
              <a:solidFill>
                <a:srgbClr val="000000"/>
              </a:solidFill>
              <a:latin typeface="Cambria Bold"/>
            </a:endParaRPr>
          </a:p>
          <a:p>
            <a:pPr algn="just" defTabSz="609630">
              <a:lnSpc>
                <a:spcPts val="4127"/>
              </a:lnSpc>
            </a:pPr>
            <a:r>
              <a:rPr lang="en-US" sz="2948" dirty="0" err="1">
                <a:solidFill>
                  <a:srgbClr val="000000"/>
                </a:solidFill>
                <a:latin typeface="Cambria"/>
              </a:rPr>
              <a:t>Mỗi</a:t>
            </a:r>
            <a:r>
              <a:rPr lang="en-US" sz="294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948" dirty="0" err="1">
                <a:solidFill>
                  <a:srgbClr val="000000"/>
                </a:solidFill>
                <a:latin typeface="Cambria"/>
              </a:rPr>
              <a:t>chuyến</a:t>
            </a:r>
            <a:r>
              <a:rPr lang="en-US" sz="2948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2948" dirty="0">
                <a:solidFill>
                  <a:srgbClr val="000000"/>
                </a:solidFill>
                <a:latin typeface="Cambria Bold"/>
              </a:rPr>
              <a:t>56 </a:t>
            </a:r>
            <a:r>
              <a:rPr lang="en-US" sz="2948" dirty="0" err="1">
                <a:solidFill>
                  <a:srgbClr val="000000"/>
                </a:solidFill>
                <a:latin typeface="Cambria Bold"/>
              </a:rPr>
              <a:t>thùng</a:t>
            </a:r>
            <a:r>
              <a:rPr lang="en-US" sz="294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948" dirty="0" err="1">
                <a:solidFill>
                  <a:srgbClr val="000000"/>
                </a:solidFill>
                <a:latin typeface="Cambria Bold"/>
              </a:rPr>
              <a:t>hàng</a:t>
            </a:r>
            <a:endParaRPr lang="en-US" sz="2948" dirty="0">
              <a:solidFill>
                <a:srgbClr val="000000"/>
              </a:solidFill>
              <a:latin typeface="Cambria Bold"/>
            </a:endParaRPr>
          </a:p>
          <a:p>
            <a:pPr algn="just" defTabSz="609630">
              <a:lnSpc>
                <a:spcPts val="4127"/>
              </a:lnSpc>
              <a:spcBef>
                <a:spcPct val="0"/>
              </a:spcBef>
            </a:pPr>
            <a:r>
              <a:rPr lang="en-US" sz="2948" dirty="0" err="1">
                <a:solidFill>
                  <a:srgbClr val="000000"/>
                </a:solidFill>
                <a:latin typeface="Cambria"/>
              </a:rPr>
              <a:t>Cả</a:t>
            </a:r>
            <a:r>
              <a:rPr lang="en-US" sz="294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948" dirty="0" err="1">
                <a:solidFill>
                  <a:srgbClr val="000000"/>
                </a:solidFill>
                <a:latin typeface="Cambria"/>
              </a:rPr>
              <a:t>hai</a:t>
            </a:r>
            <a:r>
              <a:rPr lang="en-US" sz="294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948" dirty="0" err="1">
                <a:solidFill>
                  <a:srgbClr val="000000"/>
                </a:solidFill>
                <a:latin typeface="Cambria"/>
              </a:rPr>
              <a:t>đợt</a:t>
            </a:r>
            <a:r>
              <a:rPr lang="en-US" sz="2948" dirty="0">
                <a:solidFill>
                  <a:srgbClr val="000000"/>
                </a:solidFill>
                <a:latin typeface="Cambria"/>
              </a:rPr>
              <a:t>:     </a:t>
            </a:r>
            <a:r>
              <a:rPr lang="en-US" sz="2948" dirty="0">
                <a:solidFill>
                  <a:srgbClr val="E73F1C"/>
                </a:solidFill>
                <a:latin typeface="Cambria Bold"/>
              </a:rPr>
              <a:t>... </a:t>
            </a:r>
            <a:r>
              <a:rPr lang="en-US" sz="2948" dirty="0" err="1">
                <a:solidFill>
                  <a:srgbClr val="E73F1C"/>
                </a:solidFill>
                <a:latin typeface="Cambria Bold"/>
              </a:rPr>
              <a:t>thùng</a:t>
            </a:r>
            <a:r>
              <a:rPr lang="en-US" sz="2948" dirty="0">
                <a:solidFill>
                  <a:srgbClr val="E73F1C"/>
                </a:solidFill>
                <a:latin typeface="Cambria Bold"/>
              </a:rPr>
              <a:t> </a:t>
            </a:r>
            <a:r>
              <a:rPr lang="en-US" sz="2948" dirty="0" err="1">
                <a:solidFill>
                  <a:srgbClr val="E73F1C"/>
                </a:solidFill>
                <a:latin typeface="Cambria Bold"/>
              </a:rPr>
              <a:t>hàng</a:t>
            </a:r>
            <a:r>
              <a:rPr lang="en-US" sz="2948" dirty="0">
                <a:solidFill>
                  <a:srgbClr val="E73F1C"/>
                </a:solidFill>
                <a:latin typeface="Cambria Bold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685800" y="343958"/>
            <a:ext cx="683684" cy="683684"/>
          </a:xfrm>
          <a:custGeom>
            <a:avLst/>
            <a:gdLst/>
            <a:ahLst/>
            <a:cxnLst/>
            <a:rect l="l" t="t" r="r" b="b"/>
            <a:pathLst>
              <a:path w="1025526" h="1025526">
                <a:moveTo>
                  <a:pt x="0" y="0"/>
                </a:moveTo>
                <a:lnTo>
                  <a:pt x="1025526" y="0"/>
                </a:lnTo>
                <a:lnTo>
                  <a:pt x="1025526" y="1025526"/>
                </a:lnTo>
                <a:lnTo>
                  <a:pt x="0" y="10255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2846474" y="2492470"/>
            <a:ext cx="7428877" cy="3742937"/>
            <a:chOff x="0" y="0"/>
            <a:chExt cx="2934865" cy="147869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934865" cy="1478691"/>
            </a:xfrm>
            <a:custGeom>
              <a:avLst/>
              <a:gdLst/>
              <a:ahLst/>
              <a:cxnLst/>
              <a:rect l="l" t="t" r="r" b="b"/>
              <a:pathLst>
                <a:path w="2934865" h="1478691">
                  <a:moveTo>
                    <a:pt x="35433" y="0"/>
                  </a:moveTo>
                  <a:lnTo>
                    <a:pt x="2899432" y="0"/>
                  </a:lnTo>
                  <a:cubicBezTo>
                    <a:pt x="2908829" y="0"/>
                    <a:pt x="2917842" y="3733"/>
                    <a:pt x="2924487" y="10378"/>
                  </a:cubicBezTo>
                  <a:cubicBezTo>
                    <a:pt x="2931132" y="17023"/>
                    <a:pt x="2934865" y="26035"/>
                    <a:pt x="2934865" y="35433"/>
                  </a:cubicBezTo>
                  <a:lnTo>
                    <a:pt x="2934865" y="1443259"/>
                  </a:lnTo>
                  <a:cubicBezTo>
                    <a:pt x="2934865" y="1452656"/>
                    <a:pt x="2931132" y="1461668"/>
                    <a:pt x="2924487" y="1468313"/>
                  </a:cubicBezTo>
                  <a:cubicBezTo>
                    <a:pt x="2917842" y="1474958"/>
                    <a:pt x="2908829" y="1478691"/>
                    <a:pt x="2899432" y="1478691"/>
                  </a:cubicBezTo>
                  <a:lnTo>
                    <a:pt x="35433" y="1478691"/>
                  </a:lnTo>
                  <a:cubicBezTo>
                    <a:pt x="26035" y="1478691"/>
                    <a:pt x="17023" y="1474958"/>
                    <a:pt x="10378" y="1468313"/>
                  </a:cubicBezTo>
                  <a:cubicBezTo>
                    <a:pt x="3733" y="1461668"/>
                    <a:pt x="0" y="1452656"/>
                    <a:pt x="0" y="1443259"/>
                  </a:cubicBezTo>
                  <a:lnTo>
                    <a:pt x="0" y="35433"/>
                  </a:lnTo>
                  <a:cubicBezTo>
                    <a:pt x="0" y="26035"/>
                    <a:pt x="3733" y="17023"/>
                    <a:pt x="10378" y="10378"/>
                  </a:cubicBezTo>
                  <a:cubicBezTo>
                    <a:pt x="17023" y="3733"/>
                    <a:pt x="26035" y="0"/>
                    <a:pt x="35433" y="0"/>
                  </a:cubicBezTo>
                  <a:close/>
                </a:path>
              </a:pathLst>
            </a:custGeom>
            <a:solidFill>
              <a:srgbClr val="FACDCC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934865" cy="152631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457605" y="387420"/>
            <a:ext cx="10048595" cy="180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620"/>
              </a:lnSpc>
              <a:spcBef>
                <a:spcPct val="0"/>
              </a:spcBef>
            </a:pPr>
            <a:r>
              <a:rPr lang="en-US" sz="2586">
                <a:solidFill>
                  <a:srgbClr val="000000"/>
                </a:solidFill>
                <a:latin typeface="Cambria Bold"/>
              </a:rPr>
              <a:t>Người ta chuyển hàng để giúp đỡ đồng bào vùng bị lũ lụt. Đợt một chuyển được 3 chuyến, mỗi chuyến có 44 thùng hàng. Đợt hai chuyển được 3 chuyến, mỗi chuyến có 56 thùng hàng. Hỏi cả hai đợt đã chuyển được bao nhiêu thùng hàng?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715387" y="2513242"/>
            <a:ext cx="1305732" cy="42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623"/>
              </a:lnSpc>
              <a:spcBef>
                <a:spcPct val="0"/>
              </a:spcBef>
            </a:pPr>
            <a:r>
              <a:rPr lang="en-US" sz="2587">
                <a:solidFill>
                  <a:srgbClr val="000000"/>
                </a:solidFill>
                <a:latin typeface="Cambria Bold"/>
              </a:rPr>
              <a:t>Bài giải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584809" y="2902958"/>
            <a:ext cx="7794188" cy="3191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620"/>
              </a:lnSpc>
            </a:pPr>
            <a:r>
              <a:rPr lang="en-US" sz="2586">
                <a:solidFill>
                  <a:srgbClr val="000000"/>
                </a:solidFill>
                <a:latin typeface="Cambria"/>
              </a:rPr>
              <a:t>Số thùng hàng chuyển đi trong đợt 1 là:</a:t>
            </a:r>
          </a:p>
          <a:p>
            <a:pPr algn="ctr" defTabSz="609630">
              <a:lnSpc>
                <a:spcPts val="3620"/>
              </a:lnSpc>
            </a:pPr>
            <a:r>
              <a:rPr lang="en-US" sz="2586">
                <a:solidFill>
                  <a:srgbClr val="000000"/>
                </a:solidFill>
                <a:latin typeface="Cambria"/>
              </a:rPr>
              <a:t>44 x 3 = 132 (thùng hàng)</a:t>
            </a:r>
          </a:p>
          <a:p>
            <a:pPr algn="ctr" defTabSz="609630">
              <a:lnSpc>
                <a:spcPts val="3620"/>
              </a:lnSpc>
            </a:pPr>
            <a:r>
              <a:rPr lang="en-US" sz="2586">
                <a:solidFill>
                  <a:srgbClr val="000000"/>
                </a:solidFill>
                <a:latin typeface="Cambria"/>
              </a:rPr>
              <a:t>Số thùng hàng chuyển đi trong đợt 2 là:</a:t>
            </a:r>
          </a:p>
          <a:p>
            <a:pPr algn="ctr" defTabSz="609630">
              <a:lnSpc>
                <a:spcPts val="3620"/>
              </a:lnSpc>
            </a:pPr>
            <a:r>
              <a:rPr lang="en-US" sz="2586">
                <a:solidFill>
                  <a:srgbClr val="000000"/>
                </a:solidFill>
                <a:latin typeface="Cambria"/>
              </a:rPr>
              <a:t>56 x 3 = 168 (thùng hàng)</a:t>
            </a:r>
          </a:p>
          <a:p>
            <a:pPr algn="ctr" defTabSz="609630">
              <a:lnSpc>
                <a:spcPts val="3620"/>
              </a:lnSpc>
            </a:pPr>
            <a:r>
              <a:rPr lang="en-US" sz="2586">
                <a:solidFill>
                  <a:srgbClr val="000000"/>
                </a:solidFill>
                <a:latin typeface="Cambria"/>
              </a:rPr>
              <a:t>Số thùng hàng chuyển đi trong cả hai đợt là:</a:t>
            </a:r>
          </a:p>
          <a:p>
            <a:pPr algn="ctr" defTabSz="609630">
              <a:lnSpc>
                <a:spcPts val="3620"/>
              </a:lnSpc>
            </a:pPr>
            <a:r>
              <a:rPr lang="en-US" sz="2586">
                <a:solidFill>
                  <a:srgbClr val="000000"/>
                </a:solidFill>
                <a:latin typeface="Cambria"/>
              </a:rPr>
              <a:t>132 + 168 = 300 (thùng hàng)</a:t>
            </a:r>
          </a:p>
          <a:p>
            <a:pPr algn="ctr" defTabSz="609630">
              <a:lnSpc>
                <a:spcPts val="3620"/>
              </a:lnSpc>
              <a:spcBef>
                <a:spcPct val="0"/>
              </a:spcBef>
            </a:pPr>
            <a:r>
              <a:rPr lang="en-US" sz="2586">
                <a:solidFill>
                  <a:srgbClr val="000000"/>
                </a:solidFill>
                <a:latin typeface="Cambria"/>
              </a:rPr>
              <a:t>                                </a:t>
            </a:r>
            <a:r>
              <a:rPr lang="en-US" sz="2586">
                <a:solidFill>
                  <a:srgbClr val="000000"/>
                </a:solidFill>
                <a:latin typeface="Cambria Italics"/>
              </a:rPr>
              <a:t>   Đáp số</a:t>
            </a:r>
            <a:r>
              <a:rPr lang="en-US" sz="2586">
                <a:solidFill>
                  <a:srgbClr val="000000"/>
                </a:solidFill>
                <a:latin typeface="Cambria"/>
              </a:rPr>
              <a:t>: 300 thùng hàng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853</Words>
  <Application>Microsoft Office PowerPoint</Application>
  <PresentationFormat>Widescreen</PresentationFormat>
  <Paragraphs>87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#9Slide07 HoneyCream</vt:lpstr>
      <vt:lpstr>Arial</vt:lpstr>
      <vt:lpstr>Calibri</vt:lpstr>
      <vt:lpstr>Cambria</vt:lpstr>
      <vt:lpstr>Cambria Bold</vt:lpstr>
      <vt:lpstr>Cambria Italics</vt:lpstr>
      <vt:lpstr>SVN-Newton</vt:lpstr>
      <vt:lpstr>SVN-Ready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KhanhHuynen;MNT</dc:creator>
  <cp:keywords>MANGNON</cp:keywords>
  <cp:lastModifiedBy>Windows 10</cp:lastModifiedBy>
  <cp:revision>10</cp:revision>
  <dcterms:created xsi:type="dcterms:W3CDTF">2023-12-04T01:48:03Z</dcterms:created>
  <dcterms:modified xsi:type="dcterms:W3CDTF">2025-02-26T00:51:37Z</dcterms:modified>
</cp:coreProperties>
</file>