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21"/>
  </p:notesMasterIdLst>
  <p:sldIdLst>
    <p:sldId id="257" r:id="rId2"/>
    <p:sldId id="330" r:id="rId3"/>
    <p:sldId id="274" r:id="rId4"/>
    <p:sldId id="273" r:id="rId5"/>
    <p:sldId id="278" r:id="rId6"/>
    <p:sldId id="275" r:id="rId7"/>
    <p:sldId id="277" r:id="rId8"/>
    <p:sldId id="279" r:id="rId9"/>
    <p:sldId id="331" r:id="rId10"/>
    <p:sldId id="260" r:id="rId11"/>
    <p:sldId id="326" r:id="rId12"/>
    <p:sldId id="327" r:id="rId13"/>
    <p:sldId id="298" r:id="rId14"/>
    <p:sldId id="300" r:id="rId15"/>
    <p:sldId id="328" r:id="rId16"/>
    <p:sldId id="299" r:id="rId17"/>
    <p:sldId id="329" r:id="rId18"/>
    <p:sldId id="325" r:id="rId19"/>
    <p:sldId id="29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Tư Bùi" initials="TB" lastIdx="1" clrIdx="1">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4952"/>
    <a:srgbClr val="FFBA1D"/>
    <a:srgbClr val="65A1C2"/>
    <a:srgbClr val="FE8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91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40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681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6021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l="-5000" r="-5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275744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4.wdp"/><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slide" Target="slide10.xml"/><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9.png"/><Relationship Id="rId1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image" Target="../media/image8.png"/><Relationship Id="rId9" Type="http://schemas.openxmlformats.org/officeDocument/2006/relationships/slide" Target="slide6.xml"/><Relationship Id="rId14" Type="http://schemas.openxmlformats.org/officeDocument/2006/relationships/image" Target="../media/image12.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6.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26" name="Picture 25">
            <a:extLst>
              <a:ext uri="{FF2B5EF4-FFF2-40B4-BE49-F238E27FC236}">
                <a16:creationId xmlns:a16="http://schemas.microsoft.com/office/drawing/2014/main" id="{54A9472B-4BBE-4007-8A71-E525F4237031}"/>
              </a:ext>
            </a:extLst>
          </p:cNvPr>
          <p:cNvPicPr>
            <a:picLocks noChangeAspect="1"/>
          </p:cNvPicPr>
          <p:nvPr/>
        </p:nvPicPr>
        <p:blipFill rotWithShape="1">
          <a:blip r:embed="rId7"/>
          <a:srcRect b="52411"/>
          <a:stretch/>
        </p:blipFill>
        <p:spPr>
          <a:xfrm>
            <a:off x="3549019" y="878701"/>
            <a:ext cx="9071634" cy="3673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525674"/>
            <a:ext cx="9804133" cy="5528370"/>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1650122" y="1146542"/>
            <a:ext cx="6320799"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Bài 2: </a:t>
            </a:r>
            <a:r>
              <a:rPr lang="en-SG" sz="4000" b="1" i="0" dirty="0" err="1">
                <a:solidFill>
                  <a:srgbClr val="002060"/>
                </a:solidFill>
                <a:effectLst/>
                <a:latin typeface="Cambria" panose="02040503050406030204" pitchFamily="18" charset="0"/>
                <a:ea typeface="Cambria" panose="02040503050406030204" pitchFamily="18" charset="0"/>
              </a:rPr>
              <a:t>Đặt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rồi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81DB8C8-31BF-4F50-8198-8AACC5A6D274}"/>
              </a:ext>
            </a:extLst>
          </p:cNvPr>
          <p:cNvSpPr txBox="1"/>
          <p:nvPr/>
        </p:nvSpPr>
        <p:spPr>
          <a:xfrm>
            <a:off x="1480122" y="2237163"/>
            <a:ext cx="4498428"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370 528 + 85 706</a:t>
            </a:r>
            <a:endParaRPr lang="en-SG" sz="40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7F10FCE-4129-4B08-8332-11C6EDCE4F96}"/>
              </a:ext>
            </a:extLst>
          </p:cNvPr>
          <p:cNvSpPr txBox="1"/>
          <p:nvPr/>
        </p:nvSpPr>
        <p:spPr>
          <a:xfrm>
            <a:off x="1415220" y="3296137"/>
            <a:ext cx="4288223"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251 749 – 6 052</a:t>
            </a:r>
            <a:endParaRPr lang="en-SG"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9B64BD6-3713-44FE-8B49-05B833CDEEE2}"/>
              </a:ext>
            </a:extLst>
          </p:cNvPr>
          <p:cNvSpPr txBox="1"/>
          <p:nvPr/>
        </p:nvSpPr>
        <p:spPr>
          <a:xfrm>
            <a:off x="6321370" y="2222515"/>
            <a:ext cx="4898970"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435 290 + 208 651</a:t>
            </a:r>
            <a:endParaRPr lang="en-SG" sz="40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6E50A52-E613-4F44-8D47-DCE213B2A7D3}"/>
              </a:ext>
            </a:extLst>
          </p:cNvPr>
          <p:cNvSpPr txBox="1"/>
          <p:nvPr/>
        </p:nvSpPr>
        <p:spPr>
          <a:xfrm>
            <a:off x="6435549" y="3309627"/>
            <a:ext cx="4683187"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694 851 – 365 470</a:t>
            </a:r>
            <a:endParaRPr lang="en-SG" sz="4000" b="1" dirty="0">
              <a:latin typeface="Cambria" panose="02040503050406030204" pitchFamily="18" charset="0"/>
              <a:ea typeface="Cambria" panose="02040503050406030204" pitchFamily="18" charset="0"/>
            </a:endParaRPr>
          </a:p>
        </p:txBody>
      </p:sp>
      <p:pic>
        <p:nvPicPr>
          <p:cNvPr id="18" name="图片 6" descr="未标题-5">
            <a:extLst>
              <a:ext uri="{FF2B5EF4-FFF2-40B4-BE49-F238E27FC236}">
                <a16:creationId xmlns:a16="http://schemas.microsoft.com/office/drawing/2014/main" id="{83C38D24-C665-420E-BC3D-B0AAEA3B1F34}"/>
              </a:ext>
            </a:extLst>
          </p:cNvPr>
          <p:cNvPicPr>
            <a:picLocks noChangeAspect="1"/>
          </p:cNvPicPr>
          <p:nvPr/>
        </p:nvPicPr>
        <p:blipFill>
          <a:blip r:embed="rId6"/>
          <a:stretch>
            <a:fillRect/>
          </a:stretch>
        </p:blipFill>
        <p:spPr>
          <a:xfrm>
            <a:off x="1444148" y="5194738"/>
            <a:ext cx="2920181" cy="17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03823" y="1292432"/>
            <a:ext cx="5411004" cy="5165182"/>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3" y="774663"/>
            <a:ext cx="73264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456499" y="2140284"/>
            <a:ext cx="340963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370 528</a:t>
            </a:r>
            <a:endParaRPr lang="en-SG" sz="5000" b="1" dirty="0">
              <a:solidFill>
                <a:srgbClr val="00206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534633" y="2797550"/>
            <a:ext cx="2549383" cy="861774"/>
          </a:xfrm>
          <a:prstGeom prst="rect">
            <a:avLst/>
          </a:prstGeom>
          <a:noFill/>
        </p:spPr>
        <p:txBody>
          <a:bodyPr wrap="square" rtlCol="0">
            <a:spAutoFit/>
          </a:bodyPr>
          <a:lstStyle/>
          <a:p>
            <a:r>
              <a:rPr lang="en-US" sz="5000" b="1" u="sng" dirty="0">
                <a:solidFill>
                  <a:srgbClr val="002060"/>
                </a:solidFill>
                <a:latin typeface="Cambria" panose="02040503050406030204" pitchFamily="18" charset="0"/>
                <a:ea typeface="Cambria" panose="02040503050406030204" pitchFamily="18" charset="0"/>
              </a:rPr>
              <a:t>  </a:t>
            </a:r>
            <a:r>
              <a:rPr lang="vi-VN" sz="5000" b="1" u="sng" dirty="0">
                <a:solidFill>
                  <a:srgbClr val="002060"/>
                </a:solidFill>
                <a:latin typeface="Cambria" panose="02040503050406030204" pitchFamily="18" charset="0"/>
                <a:ea typeface="Cambria" panose="02040503050406030204" pitchFamily="18" charset="0"/>
              </a:rPr>
              <a:t>85 706</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2127437" y="2528381"/>
            <a:ext cx="4285593"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8286" y="3610879"/>
            <a:ext cx="284984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456 234</a:t>
            </a:r>
            <a:endParaRPr lang="en-SG" sz="5000" b="1" dirty="0">
              <a:solidFill>
                <a:srgbClr val="00206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650665" y="2168818"/>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435 290</a:t>
            </a:r>
            <a:endParaRPr lang="en-SG" sz="50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692708" y="2869318"/>
            <a:ext cx="6868510" cy="861774"/>
          </a:xfrm>
          <a:prstGeom prst="rect">
            <a:avLst/>
          </a:prstGeom>
          <a:noFill/>
        </p:spPr>
        <p:txBody>
          <a:bodyPr wrap="square">
            <a:spAutoFit/>
          </a:bodyPr>
          <a:lstStyle/>
          <a:p>
            <a:r>
              <a:rPr lang="vi-VN" sz="5000" b="1" u="sng" dirty="0">
                <a:solidFill>
                  <a:srgbClr val="002060"/>
                </a:solidFill>
                <a:latin typeface="Cambria" panose="02040503050406030204" pitchFamily="18" charset="0"/>
                <a:ea typeface="Cambria" panose="02040503050406030204" pitchFamily="18" charset="0"/>
              </a:rPr>
              <a:t>208 651</a:t>
            </a:r>
            <a:endParaRPr lang="en-SG" sz="5000" u="sng" dirty="0">
              <a:solidFill>
                <a:srgbClr val="002060"/>
              </a:solidFill>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dirty="0">
              <a:solidFill>
                <a:srgbClr val="002060"/>
              </a:solidFill>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636687" y="3580053"/>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643 941</a:t>
            </a:r>
            <a:endParaRPr lang="en-SG" sz="5000" b="1" dirty="0">
              <a:solidFill>
                <a:srgbClr val="002060"/>
              </a:solidFill>
              <a:latin typeface="Cambria" panose="02040503050406030204" pitchFamily="18" charset="0"/>
              <a:ea typeface="Cambria" panose="02040503050406030204" pitchFamily="18" charset="0"/>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543451" y="1348772"/>
            <a:ext cx="4517821" cy="4082766"/>
            <a:chOff x="1292786" y="1904422"/>
            <a:chExt cx="2745071"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786" y="1904422"/>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42" name="图片 2">
            <a:extLst>
              <a:ext uri="{FF2B5EF4-FFF2-40B4-BE49-F238E27FC236}">
                <a16:creationId xmlns:a16="http://schemas.microsoft.com/office/drawing/2014/main" id="{F8D95D2A-7FE4-463B-AD8B-701060685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845" y="4802742"/>
            <a:ext cx="5090604" cy="2120726"/>
          </a:xfrm>
          <a:prstGeom prst="rect">
            <a:avLst/>
          </a:prstGeom>
        </p:spPr>
      </p:pic>
    </p:spTree>
    <p:extLst>
      <p:ext uri="{BB962C8B-B14F-4D97-AF65-F5344CB8AC3E}">
        <p14:creationId xmlns:p14="http://schemas.microsoft.com/office/powerpoint/2010/main" val="2465100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22" grpId="0"/>
      <p:bldP spid="23" grpId="0"/>
      <p:bldP spid="26" grpId="0"/>
      <p:bldP spid="28" grpId="0"/>
      <p:bldP spid="31"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20507" y="1263627"/>
            <a:ext cx="5396209" cy="5004980"/>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4" y="774663"/>
            <a:ext cx="848324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546206" y="2243708"/>
            <a:ext cx="3956601" cy="1015663"/>
          </a:xfrm>
          <a:prstGeom prst="rect">
            <a:avLst/>
          </a:prstGeom>
          <a:noFill/>
        </p:spPr>
        <p:txBody>
          <a:bodyPr wrap="square" rtlCol="0">
            <a:spAutoFit/>
          </a:bodyPr>
          <a:lstStyle/>
          <a:p>
            <a:pPr lvl="0"/>
            <a:r>
              <a:rPr lang="vi-VN" sz="6000" b="1" dirty="0">
                <a:solidFill>
                  <a:srgbClr val="002060"/>
                </a:solidFill>
                <a:latin typeface="Cambria" panose="02040503050406030204" pitchFamily="18" charset="0"/>
                <a:ea typeface="Cambria" panose="02040503050406030204" pitchFamily="18" charset="0"/>
              </a:rPr>
              <a:t>251</a:t>
            </a:r>
            <a:r>
              <a:rPr lang="vi-VN" sz="6000" b="1" dirty="0">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749</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614584" y="3015195"/>
            <a:ext cx="3104983" cy="1015663"/>
          </a:xfrm>
          <a:prstGeom prst="rect">
            <a:avLst/>
          </a:prstGeom>
          <a:noFill/>
        </p:spPr>
        <p:txBody>
          <a:bodyPr wrap="square" rtlCol="0">
            <a:spAutoFit/>
          </a:bodyPr>
          <a:lstStyle/>
          <a:p>
            <a:pPr lvl="0"/>
            <a:r>
              <a:rPr lang="en-US" sz="6000" b="1" u="sng" dirty="0">
                <a:solidFill>
                  <a:srgbClr val="002060"/>
                </a:solidFill>
                <a:latin typeface="Cambria" panose="02040503050406030204" pitchFamily="18" charset="0"/>
                <a:ea typeface="Cambria" panose="02040503050406030204" pitchFamily="18" charset="0"/>
              </a:rPr>
              <a:t>     </a:t>
            </a:r>
            <a:r>
              <a:rPr lang="vi-VN" sz="6000" b="1" u="sng" dirty="0">
                <a:solidFill>
                  <a:srgbClr val="002060"/>
                </a:solidFill>
                <a:latin typeface="Cambria" panose="02040503050406030204" pitchFamily="18" charset="0"/>
                <a:ea typeface="Cambria" panose="02040503050406030204" pitchFamily="18" charset="0"/>
              </a:rPr>
              <a:t>6 052</a:t>
            </a:r>
            <a:endParaRPr kumimoji="0" lang="en-SG" sz="6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1857336" y="2763027"/>
            <a:ext cx="40383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6265" y="3885510"/>
            <a:ext cx="38624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456 234</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797811" y="1970266"/>
            <a:ext cx="6096000" cy="1015663"/>
          </a:xfrm>
          <a:prstGeom prst="rect">
            <a:avLst/>
          </a:prstGeom>
          <a:noFill/>
        </p:spPr>
        <p:txBody>
          <a:bodyPr wrap="square">
            <a:spAutoFit/>
          </a:bodyPr>
          <a:lstStyle/>
          <a:p>
            <a:pPr lvl="0"/>
            <a:r>
              <a:rPr lang="vi-VN" sz="6000" b="1" dirty="0">
                <a:solidFill>
                  <a:srgbClr val="002060"/>
                </a:solidFill>
                <a:latin typeface="Cambria" panose="02040503050406030204" pitchFamily="18" charset="0"/>
                <a:ea typeface="Cambria" panose="02040503050406030204" pitchFamily="18" charset="0"/>
              </a:rPr>
              <a:t>694 851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797811" y="2869318"/>
            <a:ext cx="6868510" cy="1015663"/>
          </a:xfrm>
          <a:prstGeom prst="rect">
            <a:avLst/>
          </a:prstGeom>
          <a:noFill/>
        </p:spPr>
        <p:txBody>
          <a:bodyPr wrap="square">
            <a:spAutoFit/>
          </a:bodyPr>
          <a:lstStyle/>
          <a:p>
            <a:pPr lvl="0"/>
            <a:r>
              <a:rPr lang="vi-VN" sz="6000" b="1" u="sng" dirty="0">
                <a:solidFill>
                  <a:srgbClr val="002060"/>
                </a:solidFill>
                <a:latin typeface="Cambria" panose="02040503050406030204" pitchFamily="18" charset="0"/>
                <a:ea typeface="Cambria" panose="02040503050406030204" pitchFamily="18" charset="0"/>
              </a:rPr>
              <a:t>365 470</a:t>
            </a:r>
            <a:endParaRPr kumimoji="0" lang="en-SG" sz="6000" b="0" i="0" u="sng" strike="noStrike" kern="1200" cap="none" spc="0" normalizeH="0" baseline="0" noProof="0" dirty="0">
              <a:ln>
                <a:noFill/>
              </a:ln>
              <a:solidFill>
                <a:srgbClr val="002060"/>
              </a:solidFill>
              <a:effectLst/>
              <a:uLnTx/>
              <a:uFillTx/>
              <a:latin typeface="Calibri"/>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714507" y="375104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329 381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486949" y="993688"/>
            <a:ext cx="7287523" cy="5514716"/>
            <a:chOff x="-149951" y="2054090"/>
            <a:chExt cx="3648737"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51" y="2054090"/>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800059" y="2600135"/>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7" name="图片 2" descr="5fb3960129989">
            <a:extLst>
              <a:ext uri="{FF2B5EF4-FFF2-40B4-BE49-F238E27FC236}">
                <a16:creationId xmlns:a16="http://schemas.microsoft.com/office/drawing/2014/main" id="{553A9575-3C80-4696-BCB7-13B15950E2BF}"/>
              </a:ext>
            </a:extLst>
          </p:cNvPr>
          <p:cNvPicPr>
            <a:picLocks noChangeAspect="1"/>
          </p:cNvPicPr>
          <p:nvPr/>
        </p:nvPicPr>
        <p:blipFill>
          <a:blip r:embed="rId6"/>
          <a:stretch>
            <a:fillRect/>
          </a:stretch>
        </p:blipFill>
        <p:spPr>
          <a:xfrm>
            <a:off x="-379854" y="3751046"/>
            <a:ext cx="2885854" cy="3333554"/>
          </a:xfrm>
          <a:prstGeom prst="rect">
            <a:avLst/>
          </a:prstGeom>
        </p:spPr>
      </p:pic>
    </p:spTree>
    <p:extLst>
      <p:ext uri="{BB962C8B-B14F-4D97-AF65-F5344CB8AC3E}">
        <p14:creationId xmlns:p14="http://schemas.microsoft.com/office/powerpoint/2010/main" val="188612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6" grpId="0"/>
      <p:bldP spid="28" grpId="0"/>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60624" y="837857"/>
            <a:ext cx="9428104" cy="285562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625845" y="157786"/>
            <a:ext cx="10538133" cy="1938992"/>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Bài 3: Hình dưới đây cho biết giá tiền của một số món đồ.</a:t>
            </a:r>
            <a:br>
              <a:rPr lang="vi-VN" sz="4000" b="1" i="0" dirty="0">
                <a:solidFill>
                  <a:srgbClr val="002060"/>
                </a:solidFill>
                <a:effectLst/>
                <a:latin typeface="Cambria" panose="02040503050406030204" pitchFamily="18" charset="0"/>
                <a:ea typeface="Cambria" panose="02040503050406030204" pitchFamily="18" charset="0"/>
              </a:rPr>
            </a:b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625845" y="3472180"/>
            <a:ext cx="9873989" cy="1569660"/>
          </a:xfrm>
          <a:prstGeom prst="rect">
            <a:avLst/>
          </a:prstGeom>
          <a:noFill/>
        </p:spPr>
        <p:txBody>
          <a:bodyPr wrap="square">
            <a:spAutoFit/>
          </a:bodyPr>
          <a:lstStyle/>
          <a:p>
            <a:pPr algn="just"/>
            <a:r>
              <a:rPr lang="vi-VN" sz="3200" b="0" i="0" dirty="0">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615f9a6bf407f"/>
          <p:cNvPicPr>
            <a:picLocks noChangeAspect="1"/>
          </p:cNvPicPr>
          <p:nvPr/>
        </p:nvPicPr>
        <p:blipFill>
          <a:blip r:embed="rId4"/>
          <a:stretch>
            <a:fillRect/>
          </a:stretch>
        </p:blipFill>
        <p:spPr>
          <a:xfrm>
            <a:off x="7273159" y="3571225"/>
            <a:ext cx="4161950" cy="4095796"/>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3681" y="3034738"/>
            <a:ext cx="1958827" cy="3914339"/>
          </a:xfrm>
          <a:prstGeom prst="rect">
            <a:avLst/>
          </a:prstGeom>
        </p:spPr>
      </p:pic>
      <p:sp>
        <p:nvSpPr>
          <p:cNvPr id="13" name="TextBox 12">
            <a:extLst>
              <a:ext uri="{FF2B5EF4-FFF2-40B4-BE49-F238E27FC236}">
                <a16:creationId xmlns:a16="http://schemas.microsoft.com/office/drawing/2014/main" id="{248EDEA8-C83E-4A0A-B820-FE54A2A8B139}"/>
              </a:ext>
            </a:extLst>
          </p:cNvPr>
          <p:cNvSpPr txBox="1"/>
          <p:nvPr/>
        </p:nvSpPr>
        <p:spPr>
          <a:xfrm>
            <a:off x="427859" y="1190821"/>
            <a:ext cx="9873989" cy="5032147"/>
          </a:xfrm>
          <a:prstGeom prst="rect">
            <a:avLst/>
          </a:prstGeom>
          <a:noFill/>
        </p:spPr>
        <p:txBody>
          <a:bodyPr wrap="square">
            <a:spAutoFit/>
          </a:bodyPr>
          <a:lstStyle/>
          <a:p>
            <a:pPr algn="ctr"/>
            <a:r>
              <a:rPr lang="en-SG" sz="4500" b="0" i="0" dirty="0">
                <a:solidFill>
                  <a:srgbClr val="002060"/>
                </a:solidFill>
                <a:effectLst/>
                <a:latin typeface="Cambria" panose="02040503050406030204" pitchFamily="18" charset="0"/>
                <a:ea typeface="Cambria" panose="02040503050406030204" pitchFamily="18" charset="0"/>
              </a:rPr>
              <a:t>Mai </a:t>
            </a:r>
            <a:r>
              <a:rPr lang="en-SG" sz="4500" b="0" i="0" dirty="0" err="1">
                <a:solidFill>
                  <a:srgbClr val="002060"/>
                </a:solidFill>
                <a:effectLst/>
                <a:latin typeface="Cambria" panose="02040503050406030204" pitchFamily="18" charset="0"/>
                <a:ea typeface="Cambria" panose="02040503050406030204" pitchFamily="18" charset="0"/>
              </a:rPr>
              <a:t>mua</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hết</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 </a:t>
            </a:r>
          </a:p>
          <a:p>
            <a:pPr algn="ctr"/>
            <a:r>
              <a:rPr lang="en-SG" sz="4500" b="0" i="0" dirty="0">
                <a:solidFill>
                  <a:srgbClr val="002060"/>
                </a:solidFill>
                <a:effectLst/>
                <a:latin typeface="Cambria" panose="02040503050406030204" pitchFamily="18" charset="0"/>
                <a:ea typeface="Cambria" panose="02040503050406030204" pitchFamily="18" charset="0"/>
              </a:rPr>
              <a:t>        70 000 + 125 000 = 195 000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err="1">
                <a:solidFill>
                  <a:srgbClr val="002060"/>
                </a:solidFill>
                <a:effectLst/>
                <a:latin typeface="Cambria" panose="02040503050406030204" pitchFamily="18" charset="0"/>
                <a:ea typeface="Cambria" panose="02040503050406030204" pitchFamily="18" charset="0"/>
              </a:rPr>
              <a:t>Cô</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bán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hàng</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phải</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trả</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lại</a:t>
            </a:r>
            <a:r>
              <a:rPr lang="en-SG" sz="4500" b="0" i="0" dirty="0">
                <a:solidFill>
                  <a:srgbClr val="002060"/>
                </a:solidFill>
                <a:effectLst/>
                <a:latin typeface="Cambria" panose="02040503050406030204" pitchFamily="18" charset="0"/>
                <a:ea typeface="Cambria" panose="02040503050406030204" pitchFamily="18" charset="0"/>
              </a:rPr>
              <a:t> Mai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200 000 – 195 000 = 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Đáp</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số</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dirty="0">
                <a:solidFill>
                  <a:srgbClr val="002060"/>
                </a:solidFill>
                <a:effectLst/>
                <a:latin typeface="Cambria" panose="02040503050406030204" pitchFamily="18" charset="0"/>
                <a:ea typeface="Cambria" panose="02040503050406030204" pitchFamily="18" charset="0"/>
              </a:rPr>
              <a:t>5 000 </a:t>
            </a:r>
            <a:r>
              <a:rPr lang="en-SG" sz="4500" b="0" i="0" dirty="0" err="1">
                <a:solidFill>
                  <a:srgbClr val="002060"/>
                </a:solidFill>
                <a:effectLst/>
                <a:latin typeface="Cambria" panose="02040503050406030204" pitchFamily="18" charset="0"/>
                <a:ea typeface="Cambria" panose="02040503050406030204" pitchFamily="18" charset="0"/>
              </a:rPr>
              <a:t>đồng</a:t>
            </a:r>
            <a:endParaRPr lang="en-SG" sz="4500" b="0" i="0" dirty="0">
              <a:solidFill>
                <a:srgbClr val="002060"/>
              </a:solidFill>
              <a:effectLst/>
              <a:latin typeface="Cambria" panose="02040503050406030204" pitchFamily="18" charset="0"/>
              <a:ea typeface="Cambria" panose="02040503050406030204" pitchFamily="18" charset="0"/>
            </a:endParaRPr>
          </a:p>
          <a:p>
            <a:r>
              <a:rPr lang="en-SG" sz="3200" b="0" i="0" dirty="0">
                <a:solidFill>
                  <a:srgbClr val="000000"/>
                </a:solidFill>
                <a:effectLst/>
                <a:latin typeface="OpenSans"/>
              </a:rPr>
              <a:t/>
            </a:r>
            <a:br>
              <a:rPr lang="en-SG" sz="3200" b="0" i="0" dirty="0">
                <a:solidFill>
                  <a:srgbClr val="000000"/>
                </a:solidFill>
                <a:effectLst/>
                <a:latin typeface="OpenSans"/>
              </a:rPr>
            </a:br>
            <a:r>
              <a:rPr lang="en-SG" sz="3200" b="0" i="0" dirty="0">
                <a:solidFill>
                  <a:srgbClr val="000000"/>
                </a:solidFill>
                <a:effectLst/>
                <a:latin typeface="OpenSans"/>
              </a:rPr>
              <a:t/>
            </a:r>
            <a:br>
              <a:rPr lang="en-SG" sz="3200" b="0" i="0" dirty="0">
                <a:solidFill>
                  <a:srgbClr val="000000"/>
                </a:solidFill>
                <a:effectLst/>
                <a:latin typeface="OpenSans"/>
              </a:rPr>
            </a:br>
            <a:endParaRPr lang="vi-VN" sz="3200" b="0" i="0" dirty="0">
              <a:effectLst/>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EA260F20-61CC-4DC5-9BCE-E5D771359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540" y="4811536"/>
            <a:ext cx="5090604" cy="2120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051306" y="829999"/>
            <a:ext cx="7647953" cy="231644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357425" y="409399"/>
            <a:ext cx="110357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3: Hình dưới đây cho biết giá tiền của một số món đồ.</a:t>
            </a:r>
            <a:b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519528" y="2763062"/>
            <a:ext cx="9873989" cy="4308872"/>
          </a:xfrm>
          <a:prstGeom prst="rect">
            <a:avLst/>
          </a:prstGeom>
          <a:noFill/>
        </p:spPr>
        <p:txBody>
          <a:bodyPr wrap="square">
            <a:spAutoFit/>
          </a:bodyPr>
          <a:lstStyle/>
          <a:p>
            <a:pPr algn="l"/>
            <a:r>
              <a:rPr lang="vi-VN" sz="2900" b="0" i="0" dirty="0">
                <a:effectLst/>
                <a:latin typeface="Cambria" panose="02040503050406030204" pitchFamily="18" charset="0"/>
                <a:ea typeface="Cambria" panose="02040503050406030204" pitchFamily="18" charset="0"/>
              </a:rPr>
              <a:t>b) Chọn câu trả lời đúng.</a:t>
            </a:r>
          </a:p>
          <a:p>
            <a:pPr algn="l"/>
            <a:r>
              <a:rPr lang="vi-VN" sz="2900" b="0" i="0" dirty="0">
                <a:effectLst/>
                <a:latin typeface="Cambria" panose="02040503050406030204" pitchFamily="18" charset="0"/>
                <a:ea typeface="Cambria" panose="02040503050406030204" pitchFamily="18" charset="0"/>
              </a:rPr>
              <a:t>Với tờ tiền 200 000 đồng, Mai đủ tiền mua được ba món đồ nào dưới đây?</a:t>
            </a:r>
          </a:p>
          <a:p>
            <a:pPr algn="l"/>
            <a:r>
              <a:rPr lang="vi-VN" sz="2900" b="0" i="0" dirty="0">
                <a:effectLst/>
                <a:latin typeface="Cambria" panose="02040503050406030204" pitchFamily="18" charset="0"/>
                <a:ea typeface="Cambria" panose="02040503050406030204" pitchFamily="18" charset="0"/>
              </a:rPr>
              <a:t>A. Cái mũ, đôi dép, hộp đồ chơi xếp hình.</a:t>
            </a:r>
          </a:p>
          <a:p>
            <a:pPr algn="l"/>
            <a:r>
              <a:rPr lang="vi-VN" sz="2900" b="0" i="0" dirty="0">
                <a:effectLst/>
                <a:latin typeface="Cambria" panose="02040503050406030204" pitchFamily="18" charset="0"/>
                <a:ea typeface="Cambria" panose="02040503050406030204" pitchFamily="18" charset="0"/>
              </a:rPr>
              <a:t>B. Cái mũ, đôi dép, gấu bông.</a:t>
            </a:r>
          </a:p>
          <a:p>
            <a:pPr algn="l"/>
            <a:r>
              <a:rPr lang="vi-VN" sz="2900" b="0" i="0" dirty="0">
                <a:effectLst/>
                <a:latin typeface="Cambria" panose="02040503050406030204" pitchFamily="18" charset="0"/>
                <a:ea typeface="Cambria" panose="02040503050406030204" pitchFamily="18" charset="0"/>
              </a:rPr>
              <a:t>C. Cái mũ, hộp đồ chơi xếp hình, gấu bông.</a:t>
            </a:r>
          </a:p>
          <a:p>
            <a:pPr algn="l"/>
            <a:r>
              <a:rPr lang="vi-VN" sz="2900" b="0" i="0" dirty="0">
                <a:effectLst/>
                <a:latin typeface="Cambria" panose="02040503050406030204" pitchFamily="18" charset="0"/>
                <a:ea typeface="Cambria" panose="02040503050406030204" pitchFamily="18" charset="0"/>
              </a:rPr>
              <a:t>D. Đôi dép, hộp đồ chơi xếp hình, gấu bông.</a:t>
            </a:r>
          </a:p>
          <a:p>
            <a:r>
              <a:rPr lang="vi-VN" sz="3200" b="0" i="0" dirty="0">
                <a:solidFill>
                  <a:srgbClr val="000000"/>
                </a:solidFill>
                <a:effectLst/>
                <a:latin typeface="OpenSans"/>
              </a:rPr>
              <a:t/>
            </a:r>
            <a:br>
              <a:rPr lang="vi-VN" sz="3200" b="0" i="0" dirty="0">
                <a:solidFill>
                  <a:srgbClr val="000000"/>
                </a:solidFill>
                <a:effectLst/>
                <a:latin typeface="OpenSan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34407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擦粉"/>
          <p:cNvPicPr>
            <a:picLocks noChangeAspect="1"/>
          </p:cNvPicPr>
          <p:nvPr/>
        </p:nvPicPr>
        <p:blipFill>
          <a:blip r:embed="rId6"/>
          <a:stretch>
            <a:fillRect/>
          </a:stretch>
        </p:blipFill>
        <p:spPr>
          <a:xfrm flipH="1">
            <a:off x="6800368" y="4309265"/>
            <a:ext cx="5560695" cy="2684145"/>
          </a:xfrm>
          <a:prstGeom prst="rect">
            <a:avLst/>
          </a:prstGeom>
        </p:spPr>
      </p:pic>
      <p:sp>
        <p:nvSpPr>
          <p:cNvPr id="13" name="TextBox 12">
            <a:extLst>
              <a:ext uri="{FF2B5EF4-FFF2-40B4-BE49-F238E27FC236}">
                <a16:creationId xmlns:a16="http://schemas.microsoft.com/office/drawing/2014/main" id="{1BBCAD74-AAB6-41E1-9A91-0428BD15F0EB}"/>
              </a:ext>
            </a:extLst>
          </p:cNvPr>
          <p:cNvSpPr txBox="1"/>
          <p:nvPr/>
        </p:nvSpPr>
        <p:spPr>
          <a:xfrm>
            <a:off x="796764" y="819245"/>
            <a:ext cx="10128451" cy="4955203"/>
          </a:xfrm>
          <a:prstGeom prst="rect">
            <a:avLst/>
          </a:prstGeom>
          <a:noFill/>
        </p:spPr>
        <p:txBody>
          <a:bodyPr wrap="square">
            <a:spAutoFit/>
          </a:bodyPr>
          <a:lstStyle/>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hộp đồ chơi xếp hình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+ 125 000 = 245 000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+ 65 000 = 185 000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hộp đồ chơi xếp hình, gấu bông là:</a:t>
            </a:r>
          </a:p>
          <a:p>
            <a:pPr algn="ctr"/>
            <a:r>
              <a:rPr lang="vi-VN" sz="2800" b="1" i="0" dirty="0">
                <a:solidFill>
                  <a:srgbClr val="002060"/>
                </a:solidFill>
                <a:effectLst/>
                <a:latin typeface="Cambria" panose="02040503050406030204" pitchFamily="18" charset="0"/>
                <a:ea typeface="Cambria" panose="02040503050406030204" pitchFamily="18" charset="0"/>
              </a:rPr>
              <a:t> 50 000 + 125 000 + 65 000 = 240 000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đôi dép, hộp đồ chơi xếp hình,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70 000 + 125 000 + 65 000 = 260 000 (đồng)</a:t>
            </a:r>
          </a:p>
          <a:p>
            <a:pPr algn="ctr"/>
            <a:r>
              <a:rPr lang="vi-VN" sz="2800" b="1" i="0" dirty="0">
                <a:solidFill>
                  <a:srgbClr val="002060"/>
                </a:solidFill>
                <a:effectLst/>
                <a:latin typeface="Cambria" panose="02040503050406030204" pitchFamily="18" charset="0"/>
                <a:ea typeface="Cambria" panose="02040503050406030204" pitchFamily="18" charset="0"/>
              </a:rPr>
              <a:t>Vậy với tờ tiền 200 000 đồng, Mai đủ tiền mua được cái mũ, đôi dép, gấu bông.</a:t>
            </a:r>
          </a:p>
          <a:p>
            <a:pPr algn="ctr"/>
            <a:r>
              <a:rPr lang="vi-VN" sz="3600" b="1" i="0" dirty="0">
                <a:solidFill>
                  <a:srgbClr val="FF0000"/>
                </a:solidFill>
                <a:effectLst/>
                <a:latin typeface="Cambria" panose="02040503050406030204" pitchFamily="18" charset="0"/>
                <a:ea typeface="Cambria" panose="02040503050406030204" pitchFamily="18" charset="0"/>
              </a:rPr>
              <a:t>Chọn đáp án B</a:t>
            </a:r>
          </a:p>
        </p:txBody>
      </p:sp>
      <p:pic>
        <p:nvPicPr>
          <p:cNvPr id="14" name="图片 2">
            <a:extLst>
              <a:ext uri="{FF2B5EF4-FFF2-40B4-BE49-F238E27FC236}">
                <a16:creationId xmlns:a16="http://schemas.microsoft.com/office/drawing/2014/main" id="{8EDD8B81-5BD5-45C7-A966-B703D2127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5845" y="5355428"/>
            <a:ext cx="4774629" cy="15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55" dur="500"/>
                                        <p:tgtEl>
                                          <p:spTgt spid="1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60" dur="5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65" dur="500"/>
                                        <p:tgtEl>
                                          <p:spTgt spid="1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txEl>
                                              <p:pRg st="8" end="8"/>
                                            </p:txEl>
                                          </p:spTgt>
                                        </p:tgtEl>
                                        <p:attrNameLst>
                                          <p:attrName>style.visibility</p:attrName>
                                        </p:attrNameLst>
                                      </p:cBhvr>
                                      <p:to>
                                        <p:strVal val="visible"/>
                                      </p:to>
                                    </p:set>
                                    <p:animEffect transition="in" filter="randombar(horizontal)">
                                      <p:cBhvr>
                                        <p:cTn id="70" dur="500"/>
                                        <p:tgtEl>
                                          <p:spTgt spid="1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txEl>
                                              <p:pRg st="9" end="9"/>
                                            </p:txEl>
                                          </p:spTgt>
                                        </p:tgtEl>
                                        <p:attrNameLst>
                                          <p:attrName>style.visibility</p:attrName>
                                        </p:attrNameLst>
                                      </p:cBhvr>
                                      <p:to>
                                        <p:strVal val="visible"/>
                                      </p:to>
                                    </p:set>
                                    <p:animEffect transition="in" filter="randombar(horizontal)">
                                      <p:cBhvr>
                                        <p:cTn id="75" dur="500"/>
                                        <p:tgtEl>
                                          <p:spTgt spid="13">
                                            <p:txEl>
                                              <p:pRg st="9" end="9"/>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843124" y="245114"/>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6874" y="3083787"/>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4039969" y="3653473"/>
            <a:ext cx="5612130" cy="4366260"/>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178676" y="516392"/>
            <a:ext cx="1103571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4: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bằng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thuận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tiện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1053388" y="1453229"/>
            <a:ext cx="987398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000" b="1" i="0" dirty="0">
                <a:solidFill>
                  <a:srgbClr val="000000"/>
                </a:solidFill>
                <a:effectLst/>
                <a:latin typeface="Cambria" panose="02040503050406030204" pitchFamily="18" charset="0"/>
                <a:ea typeface="Cambria" panose="02040503050406030204" pitchFamily="18" charset="0"/>
              </a:rPr>
              <a:t>16 370 + 6 090 + 2 530 + 4 010</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27D75460-3562-4786-BB8C-A51E155C3334}"/>
              </a:ext>
            </a:extLst>
          </p:cNvPr>
          <p:cNvSpPr txBox="1"/>
          <p:nvPr/>
        </p:nvSpPr>
        <p:spPr>
          <a:xfrm>
            <a:off x="995201" y="2449191"/>
            <a:ext cx="1085431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(16 370 + 2 530) + (6 090 + 4 010)</a:t>
            </a:r>
          </a:p>
        </p:txBody>
      </p:sp>
      <p:sp>
        <p:nvSpPr>
          <p:cNvPr id="18" name="TextBox 17">
            <a:extLst>
              <a:ext uri="{FF2B5EF4-FFF2-40B4-BE49-F238E27FC236}">
                <a16:creationId xmlns:a16="http://schemas.microsoft.com/office/drawing/2014/main" id="{2316D31D-B70A-4B40-AD93-06E886063B3D}"/>
              </a:ext>
            </a:extLst>
          </p:cNvPr>
          <p:cNvSpPr txBox="1"/>
          <p:nvPr/>
        </p:nvSpPr>
        <p:spPr>
          <a:xfrm>
            <a:off x="970124" y="3387809"/>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18 900 + 10 100</a:t>
            </a:r>
            <a:endParaRPr lang="vi-VN" sz="5400" b="1" i="0" dirty="0">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760BFAFC-A9E7-48A0-B66F-6CEC91F993E3}"/>
              </a:ext>
            </a:extLst>
          </p:cNvPr>
          <p:cNvSpPr txBox="1"/>
          <p:nvPr/>
        </p:nvSpPr>
        <p:spPr>
          <a:xfrm>
            <a:off x="1008193" y="4354152"/>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29 000</a:t>
            </a:r>
            <a:endParaRPr lang="vi-VN" sz="54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690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64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7034809" y="586855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quay dung">
            <a:hlinkClick r:id="rId16" action="ppaction://hlinksldjump"/>
          </p:cNvPr>
          <p:cNvSpPr/>
          <p:nvPr/>
        </p:nvSpPr>
        <p:spPr>
          <a:xfrm>
            <a:off x="9931174" y="219094"/>
            <a:ext cx="2089010" cy="7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GB" sz="24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SAU</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939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73754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8 000 000 + 4 000 000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48702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9 000 000</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121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37619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13 000 000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38038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120 000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5125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0956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42115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564173"/>
            <a:ext cx="804742" cy="643793"/>
          </a:xfrm>
          <a:prstGeom prst="rect">
            <a:avLst/>
          </a:prstGeom>
        </p:spPr>
      </p:pic>
      <p:sp>
        <p:nvSpPr>
          <p:cNvPr id="18" name="Cloud 17">
            <a:hlinkClick r:id="rId14" action="ppaction://hlinksldjump"/>
          </p:cNvPr>
          <p:cNvSpPr/>
          <p:nvPr/>
        </p:nvSpPr>
        <p:spPr>
          <a:xfrm>
            <a:off x="4428867" y="4761222"/>
            <a:ext cx="3478216"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en-SG" sz="4000" b="1" dirty="0">
                <a:solidFill>
                  <a:schemeClr val="tx1"/>
                </a:solidFill>
                <a:latin typeface="Cambria" panose="02040503050406030204" pitchFamily="18" charset="0"/>
                <a:ea typeface="Cambria" panose="02040503050406030204" pitchFamily="18" charset="0"/>
              </a:rPr>
              <a:t>110 000 000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40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11 000 000</a:t>
            </a: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vi-VN" sz="4000" b="1" dirty="0">
                <a:solidFill>
                  <a:schemeClr val="tx1"/>
                </a:solidFill>
                <a:latin typeface="Cambria" panose="02040503050406030204" pitchFamily="18" charset="0"/>
                <a:ea typeface="Cambria" panose="02040503050406030204" pitchFamily="18" charset="0"/>
              </a:rPr>
              <a:t> 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a:extLst>
              <a:ext uri="{FF2B5EF4-FFF2-40B4-BE49-F238E27FC236}">
                <a16:creationId xmlns:a16="http://schemas.microsoft.com/office/drawing/2014/main" id="{EE224C4E-068C-4732-84A9-E4EE2A33C7B1}"/>
              </a:ext>
            </a:extLst>
          </p:cNvPr>
          <p:cNvSpPr/>
          <p:nvPr/>
        </p:nvSpPr>
        <p:spPr>
          <a:xfrm>
            <a:off x="4305506" y="4698956"/>
            <a:ext cx="341949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latin typeface="Cambria" panose="02040503050406030204" pitchFamily="18" charset="0"/>
                <a:ea typeface="Cambria" panose="02040503050406030204" pitchFamily="18" charset="0"/>
              </a:rPr>
              <a:t>15 000 000 – 9 000 000</a:t>
            </a:r>
            <a:r>
              <a:rPr lang="vi-VN" sz="4000" b="1" dirty="0">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vi-VN" sz="4000" b="1" dirty="0">
                <a:solidFill>
                  <a:prstClr val="black"/>
                </a:solidFill>
                <a:latin typeface="Cambria" panose="02040503050406030204" pitchFamily="18" charset="0"/>
                <a:ea typeface="Cambria" panose="02040503050406030204" pitchFamily="18" charset="0"/>
              </a:rPr>
              <a:t>6 000 000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vi-VN" sz="4000" b="1" dirty="0">
                <a:solidFill>
                  <a:prstClr val="black"/>
                </a:solidFill>
                <a:latin typeface="Cambria" panose="02040503050406030204" pitchFamily="18" charset="0"/>
                <a:ea typeface="Cambria" panose="02040503050406030204" pitchFamily="18" charset="0"/>
              </a:rPr>
              <a:t>7 000 000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vi-VN" sz="4000" b="1" dirty="0">
                <a:solidFill>
                  <a:prstClr val="black"/>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a:extLst>
              <a:ext uri="{FF2B5EF4-FFF2-40B4-BE49-F238E27FC236}">
                <a16:creationId xmlns:a16="http://schemas.microsoft.com/office/drawing/2014/main" id="{9EA9A082-3029-4599-A7FB-BD5CED7D1FB1}"/>
              </a:ext>
            </a:extLst>
          </p:cNvPr>
          <p:cNvSpPr/>
          <p:nvPr/>
        </p:nvSpPr>
        <p:spPr>
          <a:xfrm>
            <a:off x="4273715" y="4761222"/>
            <a:ext cx="348660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037592"/>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140 000 000 – 80 000 </a:t>
            </a:r>
            <a:r>
              <a:rPr lang="vi-VN" sz="4000" b="1" dirty="0">
                <a:solidFill>
                  <a:schemeClr val="bg1"/>
                </a:solidFill>
                <a:latin typeface="Cambria" panose="02040503050406030204" pitchFamily="18" charset="0"/>
                <a:ea typeface="Cambria" panose="02040503050406030204" pitchFamily="18" charset="0"/>
              </a:rPr>
              <a:t>000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65204" y="297472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70 000 000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297739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65204" y="3863900"/>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en-SG" sz="4000" b="1" dirty="0">
                <a:solidFill>
                  <a:schemeClr val="tx1"/>
                </a:solidFill>
                <a:latin typeface="Cambria" panose="02040503050406030204" pitchFamily="18" charset="0"/>
                <a:ea typeface="Cambria" panose="02040503050406030204" pitchFamily="18" charset="0"/>
              </a:rPr>
              <a:t>60 000 000 </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86656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90 000 000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280" y="301679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466" y="394408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5550" y="383465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700" y="2977672"/>
            <a:ext cx="732592" cy="643793"/>
          </a:xfrm>
          <a:prstGeom prst="rect">
            <a:avLst/>
          </a:prstGeom>
        </p:spPr>
      </p:pic>
      <p:sp>
        <p:nvSpPr>
          <p:cNvPr id="18" name="Cloud 17">
            <a:hlinkClick r:id="rId13" action="ppaction://hlinksldjump"/>
          </p:cNvPr>
          <p:cNvSpPr/>
          <p:nvPr/>
        </p:nvSpPr>
        <p:spPr>
          <a:xfrm>
            <a:off x="4441841" y="5130389"/>
            <a:ext cx="337754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82970" y="1021493"/>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6 000 000 + 9 000 000 – 7 000 000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15 000 000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4839"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 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264839"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en-SG" sz="4000" b="1" dirty="0">
                <a:solidFill>
                  <a:schemeClr val="tx1"/>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3208" y="297461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44394" y="387167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5430" y="383436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5430" y="2977382"/>
            <a:ext cx="804742" cy="643793"/>
          </a:xfrm>
          <a:prstGeom prst="rect">
            <a:avLst/>
          </a:prstGeom>
        </p:spPr>
      </p:pic>
      <p:sp>
        <p:nvSpPr>
          <p:cNvPr id="18" name="Cloud 17">
            <a:hlinkClick r:id="rId14" action="ppaction://hlinksldjump"/>
          </p:cNvPr>
          <p:cNvSpPr/>
          <p:nvPr/>
        </p:nvSpPr>
        <p:spPr>
          <a:xfrm>
            <a:off x="4314252" y="4952057"/>
            <a:ext cx="340271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8746" y="1115087"/>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130 000 000 – 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21446" y="323262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100 000 000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3230291"/>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21446" y="412179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4119463"/>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70 000 000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7306" y="322240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78492" y="411946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455" y="412711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270128"/>
            <a:ext cx="804742" cy="643793"/>
          </a:xfrm>
          <a:prstGeom prst="rect">
            <a:avLst/>
          </a:prstGeom>
        </p:spPr>
      </p:pic>
      <p:sp>
        <p:nvSpPr>
          <p:cNvPr id="18" name="Cloud 17">
            <a:hlinkClick r:id="rId14" action="ppaction://hlinksldjump"/>
          </p:cNvPr>
          <p:cNvSpPr/>
          <p:nvPr/>
        </p:nvSpPr>
        <p:spPr>
          <a:xfrm>
            <a:off x="4195745" y="5400886"/>
            <a:ext cx="3642546" cy="10691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593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grpSp>
        <p:nvGrpSpPr>
          <p:cNvPr id="7" name="组合 6"/>
          <p:cNvGrpSpPr/>
          <p:nvPr/>
        </p:nvGrpSpPr>
        <p:grpSpPr>
          <a:xfrm>
            <a:off x="226032" y="545173"/>
            <a:ext cx="11577028" cy="5767654"/>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3396729" y="907741"/>
            <a:ext cx="6320799" cy="707886"/>
          </a:xfrm>
          <a:prstGeom prst="rect">
            <a:avLst/>
          </a:prstGeom>
          <a:noFill/>
        </p:spPr>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YÊU CẦU CẦN ĐẠT</a:t>
            </a:r>
          </a:p>
        </p:txBody>
      </p:sp>
      <p:sp>
        <p:nvSpPr>
          <p:cNvPr id="5" name="TextBox 4">
            <a:extLst>
              <a:ext uri="{FF2B5EF4-FFF2-40B4-BE49-F238E27FC236}">
                <a16:creationId xmlns:a16="http://schemas.microsoft.com/office/drawing/2014/main" id="{F81DB8C8-31BF-4F50-8198-8AACC5A6D274}"/>
              </a:ext>
            </a:extLst>
          </p:cNvPr>
          <p:cNvSpPr txBox="1"/>
          <p:nvPr/>
        </p:nvSpPr>
        <p:spPr>
          <a:xfrm>
            <a:off x="730107" y="1810603"/>
            <a:ext cx="10540643" cy="255454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 Thực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phạm</a:t>
            </a:r>
            <a:r>
              <a:rPr lang="en-US" sz="3200" b="1" dirty="0">
                <a:latin typeface="Cambria" panose="02040503050406030204" pitchFamily="18" charset="0"/>
                <a:ea typeface="Cambria" panose="02040503050406030204" pitchFamily="18" charset="0"/>
              </a:rPr>
              <a:t> vi </a:t>
            </a:r>
            <a:r>
              <a:rPr lang="en-US" sz="3200" b="1" dirty="0" err="1">
                <a:latin typeface="Cambria" panose="02040503050406030204" pitchFamily="18" charset="0"/>
                <a:ea typeface="Cambria" panose="02040503050406030204" pitchFamily="18" charset="0"/>
              </a:rPr>
              <a:t>lớp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tiện</a:t>
            </a:r>
            <a:r>
              <a:rPr lang="en-US" sz="3200" b="1" dirty="0">
                <a:latin typeface="Cambria" panose="02040503050406030204" pitchFamily="18" charset="0"/>
                <a:ea typeface="Cambria" panose="02040503050406030204" pitchFamily="18" charset="0"/>
              </a:rPr>
              <a:t>.</a:t>
            </a:r>
          </a:p>
          <a:p>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Giải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được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bài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toán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liên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quan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đến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hép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trừ</a:t>
            </a:r>
            <a:r>
              <a:rPr lang="en-SG"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528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TotalTime>
  <Words>975</Words>
  <Application>Microsoft Office PowerPoint</Application>
  <PresentationFormat>Widescreen</PresentationFormat>
  <Paragraphs>115</Paragraphs>
  <Slides>19</Slides>
  <Notes>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微软雅黑</vt:lpstr>
      <vt:lpstr>宋体</vt:lpstr>
      <vt:lpstr>#9Slide07 HoneyCream</vt:lpstr>
      <vt:lpstr>Arial</vt:lpstr>
      <vt:lpstr>Calibri</vt:lpstr>
      <vt:lpstr>Calibri Light</vt:lpstr>
      <vt:lpstr>Cambria</vt:lpstr>
      <vt:lpstr>等线</vt:lpstr>
      <vt:lpstr>OpenSans</vt:lpstr>
      <vt:lpstr>SVN-Newton</vt:lpstr>
      <vt:lpstr>Tahoma</vt:lpstr>
      <vt:lpstr>Times New Roman</vt:lpstr>
      <vt:lpstr>字魂95号-手刻宋</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亲子阅读</dc:title>
  <dc:creator>Măngnon</dc:creator>
  <cp:keywords>MANG NON</cp:keywords>
  <cp:lastModifiedBy>Windows 10</cp:lastModifiedBy>
  <cp:revision>39</cp:revision>
  <dcterms:created xsi:type="dcterms:W3CDTF">2022-01-21T08:54:00Z</dcterms:created>
  <dcterms:modified xsi:type="dcterms:W3CDTF">2025-01-22T11:01:57Z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5561435B722E4CDB99CB67086831DAD7</vt:lpwstr>
  </property>
  <property fmtid="{D5CDD505-2E9C-101B-9397-08002B2CF9AE}" pid="3" name="KSOProductBuildVer">
    <vt:lpwstr>2052-11.1.0.11294</vt:lpwstr>
  </property>
</Properties>
</file>