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sldIdLst>
    <p:sldId id="257" r:id="rId3"/>
    <p:sldId id="258" r:id="rId4"/>
    <p:sldId id="282" r:id="rId5"/>
    <p:sldId id="283" r:id="rId6"/>
    <p:sldId id="285" r:id="rId7"/>
    <p:sldId id="261" r:id="rId8"/>
    <p:sldId id="286" r:id="rId9"/>
    <p:sldId id="289" r:id="rId10"/>
    <p:sldId id="293" r:id="rId11"/>
    <p:sldId id="486" r:id="rId12"/>
    <p:sldId id="290" r:id="rId13"/>
    <p:sldId id="291" r:id="rId14"/>
    <p:sldId id="288" r:id="rId15"/>
    <p:sldId id="25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0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767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157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515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904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2571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2625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862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638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0291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325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6440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923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9753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2221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8234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6D3-2A21-4098-AEBA-39F372627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AFAD0-8C5A-4214-9A59-DEE2742F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3D6E-0459-4EAB-9215-7919162E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F352-1D76-4287-8382-70C3F15C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FE9F-EA77-4285-8690-884C7B7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5293-E80C-4049-BE30-CCCAF483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BAFA-9001-4CBE-80C0-F1354B81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EE14-5CDA-4950-8D9F-7581C68C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DEB7-FE61-4738-A8F4-F30440F5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DBF1-859A-4B80-AE60-A9530D0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B1EA-76EC-470C-A057-535D6870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4040-766F-4E70-B18C-E8899770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2B3F-1617-44C4-905C-3976B078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812D-C0C3-465A-9DED-CB81DC7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600-D46C-484E-A16B-ED6E5A17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8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1B63-0677-40AC-A3F8-B7EF69E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B154-3B90-414E-A700-2ACF497D9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C5F9-C8B4-438B-8316-AAA6EC3F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C26F-F92E-47B4-86DF-1FA165F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A9320-8BA1-4FF4-B1FE-EA8CCE7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74E07-E00E-442B-BBBE-95530E9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C7-BE7B-4089-98B1-5F4C07FD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F6768-A733-471D-A214-2623F962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D29B-4266-427E-B2D0-519F35EC6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8CFBA-86CC-49B0-955D-7C0307EDF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0263A-CB5C-4B5B-A12E-78185EBAF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AD5FE-D4FA-4375-84B7-CA6FF155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4CC10-2C5F-4FB2-AB14-7F39D48E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FEBAD-040D-46BA-AD3A-767C78FE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5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7130-C1A7-4621-AEA6-E135652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2CDE9-D016-4BD0-A15B-02584F56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7E2A7-6EF0-488F-BE43-758C1320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74EC-489A-45CB-9ABC-4EBE686B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E71E2-9D74-49FB-8E3C-2843B354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6DE47-0EDD-46AE-BDD8-14CDC20F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39EA8-FAFF-44B5-A3EE-9B583679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9812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848B-B3B6-4287-958B-A6F254D4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B5F7-1F75-4E0F-9014-2FC1A193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D03D-B472-4DA9-BFC6-B7E0AE234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184F-EFAE-40DA-80C4-75EA3315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33732-AC29-4AD1-82E0-4F17FCCB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09F57-4B98-476B-8F65-F329239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4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73B2-8A6C-40B9-AD0F-E9FE61D4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CAEAC-2A55-47FF-9B43-5BC2971BF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17F80-DFEA-423B-BA92-1F8C25FF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FEB31-28DF-4EA1-B31C-7F7E6CEB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473C6-6096-44FF-B6DA-66C26F12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CBDE3-F3C2-4B23-8538-D38154F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1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BBC8-2B35-43E3-84E1-6086EAA3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F6848-C8DE-4111-B564-8798C764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45BD-E7F4-4AF3-81E5-BFF68F2C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5E77-2692-4B2B-9A6C-A08B38F5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5D53-7406-4AC7-91E5-9DE7463C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2E49D-70CD-4174-940A-127EF50B7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65E03-D6C9-4CB3-B5FF-F107A9F7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DE85-DB9B-4DB5-A5E8-4679678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09/11/2025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D844-BF4D-47D8-AC69-BABABAFF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1033-45DE-49D3-9FE2-03F2AFEA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6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24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943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232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0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735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000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782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550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746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852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4D8C3A0-2009-689C-ACC5-304D48529C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96" y="7371863"/>
            <a:ext cx="1845982" cy="18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27897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1" y="796525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5922" y="474502"/>
            <a:ext cx="2402013" cy="624011"/>
            <a:chOff x="515922" y="474502"/>
            <a:chExt cx="2402013" cy="62401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0FD6CE8-A32E-4332-B0D5-968166A1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922" y="474502"/>
              <a:ext cx="2402013" cy="624011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1706A9-83BA-4CD9-9533-7C8E4253BD20}"/>
                </a:ext>
              </a:extLst>
            </p:cNvPr>
            <p:cNvSpPr txBox="1"/>
            <p:nvPr/>
          </p:nvSpPr>
          <p:spPr>
            <a:xfrm>
              <a:off x="643315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H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F08E699-E348-4F04-9520-D5DC66CFF461}"/>
                </a:ext>
              </a:extLst>
            </p:cNvPr>
            <p:cNvSpPr txBox="1"/>
            <p:nvPr/>
          </p:nvSpPr>
          <p:spPr>
            <a:xfrm>
              <a:off x="1231053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Đ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A229366-E5B3-4CBD-9817-DCCF4D89F2BF}"/>
                </a:ext>
              </a:extLst>
            </p:cNvPr>
            <p:cNvSpPr txBox="1"/>
            <p:nvPr/>
          </p:nvSpPr>
          <p:spPr>
            <a:xfrm>
              <a:off x="1818791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D267A4F-C313-4687-A377-4DD7BE9DEB01}"/>
                </a:ext>
              </a:extLst>
            </p:cNvPr>
            <p:cNvSpPr txBox="1"/>
            <p:nvPr/>
          </p:nvSpPr>
          <p:spPr>
            <a:xfrm>
              <a:off x="2406528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3751" y="3216685"/>
            <a:ext cx="2670279" cy="39627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254" y="19217"/>
            <a:ext cx="1031393" cy="1031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6F878-E328-FA70-194A-1B891732C7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5102" y="537916"/>
            <a:ext cx="229229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A5337D-CBE3-B70C-8F95-C6BF9C40E1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4014" y="1438276"/>
            <a:ext cx="7444753" cy="31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B021B-420B-815E-F4BA-B14FA6DFC2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0"/>
            <a:ext cx="12187486" cy="6858000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C722E3BA-D63D-450B-CB0C-440145EDC04F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251DD2D-7D96-D42B-0277-931D55452626}"/>
              </a:ext>
            </a:extLst>
          </p:cNvPr>
          <p:cNvGrpSpPr/>
          <p:nvPr/>
        </p:nvGrpSpPr>
        <p:grpSpPr>
          <a:xfrm>
            <a:off x="675435" y="4066773"/>
            <a:ext cx="3286694" cy="1915908"/>
            <a:chOff x="4246220" y="3133348"/>
            <a:chExt cx="3286694" cy="1915908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D39DC926-4D65-DE77-415D-AEE9744B42AA}"/>
                </a:ext>
              </a:extLst>
            </p:cNvPr>
            <p:cNvSpPr/>
            <p:nvPr/>
          </p:nvSpPr>
          <p:spPr>
            <a:xfrm>
              <a:off x="4800600" y="376264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Tai nghe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3" descr="A cartoon of a human ear&#10;&#10;Description automatically generated with low confidence">
              <a:extLst>
                <a:ext uri="{FF2B5EF4-FFF2-40B4-BE49-F238E27FC236}">
                  <a16:creationId xmlns:a16="http://schemas.microsoft.com/office/drawing/2014/main" id="{446DC877-04B0-7DEF-4E3B-C741A8A9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20" y="3133348"/>
              <a:ext cx="1131614" cy="1131614"/>
            </a:xfrm>
            <a:prstGeom prst="rect">
              <a:avLst/>
            </a:prstGeom>
          </p:spPr>
        </p:pic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8022E9-2FFD-A945-2F11-7DD58C30AF89}"/>
              </a:ext>
            </a:extLst>
          </p:cNvPr>
          <p:cNvGrpSpPr/>
          <p:nvPr/>
        </p:nvGrpSpPr>
        <p:grpSpPr>
          <a:xfrm>
            <a:off x="8109470" y="3950584"/>
            <a:ext cx="3179304" cy="2022253"/>
            <a:chOff x="8067452" y="2847893"/>
            <a:chExt cx="3179304" cy="2022253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AEF7C674-EA5D-B072-7085-7B61BBEBF195}"/>
                </a:ext>
              </a:extLst>
            </p:cNvPr>
            <p:cNvSpPr/>
            <p:nvPr/>
          </p:nvSpPr>
          <p:spPr>
            <a:xfrm>
              <a:off x="8514442" y="3583537"/>
              <a:ext cx="2732314" cy="1286609"/>
            </a:xfrm>
            <a:prstGeom prst="roundRect">
              <a:avLst/>
            </a:prstGeom>
            <a:solidFill>
              <a:srgbClr val="FFFF99"/>
            </a:solidFill>
            <a:ln w="571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Mắt dõi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6" descr="A picture containing circle, graphics, creativity, cartoon&#10;&#10;Description automatically generated">
              <a:extLst>
                <a:ext uri="{FF2B5EF4-FFF2-40B4-BE49-F238E27FC236}">
                  <a16:creationId xmlns:a16="http://schemas.microsoft.com/office/drawing/2014/main" id="{B815EF6A-9EE7-519A-7375-B61430F98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452" y="2847893"/>
              <a:ext cx="1286609" cy="1286609"/>
            </a:xfrm>
            <a:prstGeom prst="rect">
              <a:avLst/>
            </a:prstGeom>
          </p:spPr>
        </p:pic>
      </p:grpSp>
      <p:pic>
        <p:nvPicPr>
          <p:cNvPr id="16" name="Picture 24">
            <a:extLst>
              <a:ext uri="{FF2B5EF4-FFF2-40B4-BE49-F238E27FC236}">
                <a16:creationId xmlns:a16="http://schemas.microsoft.com/office/drawing/2014/main" id="{30726305-5378-1F8C-AC47-6DFD7FA46A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28" y="3786382"/>
            <a:ext cx="2645004" cy="3071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81859-6630-1888-CCD0-6904BE02E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073" y="755559"/>
            <a:ext cx="662083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9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92009FDC-F029-5E25-B0A8-E00D9DB2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" y="3241028"/>
            <a:ext cx="2613622" cy="348362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5A5CBA71-1A25-98B4-8261-C579E4527D1C}"/>
              </a:ext>
            </a:extLst>
          </p:cNvPr>
          <p:cNvSpPr/>
          <p:nvPr/>
        </p:nvSpPr>
        <p:spPr>
          <a:xfrm>
            <a:off x="1308449" y="107250"/>
            <a:ext cx="9369075" cy="1483055"/>
          </a:xfrm>
          <a:custGeom>
            <a:avLst/>
            <a:gdLst/>
            <a:ahLst/>
            <a:cxnLst/>
            <a:rect l="l" t="t" r="r" b="b"/>
            <a:pathLst>
              <a:path w="4957286" h="1483055">
                <a:moveTo>
                  <a:pt x="0" y="0"/>
                </a:moveTo>
                <a:lnTo>
                  <a:pt x="4957286" y="0"/>
                </a:lnTo>
                <a:lnTo>
                  <a:pt x="4957286" y="1483055"/>
                </a:lnTo>
                <a:lnTo>
                  <a:pt x="0" y="148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E5A9-2391-355C-E4D0-6995F67703C3}"/>
              </a:ext>
            </a:extLst>
          </p:cNvPr>
          <p:cNvSpPr txBox="1"/>
          <p:nvPr/>
        </p:nvSpPr>
        <p:spPr>
          <a:xfrm>
            <a:off x="4105275" y="476250"/>
            <a:ext cx="61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cách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bằng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cảm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xúc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FEBAB-D28F-706B-52B3-C42B61A12B30}"/>
              </a:ext>
            </a:extLst>
          </p:cNvPr>
          <p:cNvSpPr/>
          <p:nvPr/>
        </p:nvSpPr>
        <p:spPr>
          <a:xfrm>
            <a:off x="181708" y="2137324"/>
            <a:ext cx="305845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Hít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thở sâu để lấy lại bình tĩnh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B9B6B-C20D-FC1F-0EFE-9A2D7E43F143}"/>
              </a:ext>
            </a:extLst>
          </p:cNvPr>
          <p:cNvSpPr/>
          <p:nvPr/>
        </p:nvSpPr>
        <p:spPr>
          <a:xfrm>
            <a:off x="3810733" y="2118274"/>
            <a:ext cx="305845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chỉnh suy nghĩ cho tích cực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BDE2E-9D8F-C071-3E08-C9EAC915819D}"/>
              </a:ext>
            </a:extLst>
          </p:cNvPr>
          <p:cNvSpPr/>
          <p:nvPr/>
        </p:nvSpPr>
        <p:spPr>
          <a:xfrm>
            <a:off x="7467600" y="2108749"/>
            <a:ext cx="46196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 sự, chia sẻ với người tin cậy để giải toả cảm xúc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81365-A39B-FF9C-1A3E-D7222EE9B14E}"/>
              </a:ext>
            </a:extLst>
          </p:cNvPr>
          <p:cNvSpPr/>
          <p:nvPr/>
        </p:nvSpPr>
        <p:spPr>
          <a:xfrm>
            <a:off x="4029075" y="3489874"/>
            <a:ext cx="46196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mình vào vị trí người khác để thông cảm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D7251-93BF-23BD-2B55-9B6C32A0EB88}"/>
              </a:ext>
            </a:extLst>
          </p:cNvPr>
          <p:cNvSpPr/>
          <p:nvPr/>
        </p:nvSpPr>
        <p:spPr>
          <a:xfrm>
            <a:off x="6429375" y="4870999"/>
            <a:ext cx="46196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vào nhật kí những vấn đề khiến mình bức xúc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F584E-915D-9214-148E-6DE7916F6CB1}"/>
              </a:ext>
            </a:extLst>
          </p:cNvPr>
          <p:cNvSpPr/>
          <p:nvPr/>
        </p:nvSpPr>
        <p:spPr>
          <a:xfrm>
            <a:off x="3333751" y="6033049"/>
            <a:ext cx="24765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49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A0F98E-8E09-4A68-B372-30040E771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512" y="4174435"/>
            <a:ext cx="2013371" cy="268356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72299" y="2466275"/>
            <a:ext cx="9047213" cy="3416320"/>
          </a:xfrm>
          <a:prstGeom prst="rect">
            <a:avLst/>
          </a:prstGeom>
          <a:ln w="57150"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</a:t>
            </a:r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Những tình huống các nhóm đưa ra hôm nay là những sự việc đã từng xảy ra trong cuộc sống hằng ngày của các em ở trường, ở nhà và ngoài xã hội. Bằng cách lựa chọn cách cân bằng cảm xúc phù hợp, các em sẽ vượt qua được những cảm xúc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tiêu cực.</a:t>
            </a: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6" y="-278508"/>
            <a:ext cx="1939891" cy="287883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54111F-535F-D056-3B5E-45E66494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00050"/>
            <a:ext cx="5095412" cy="1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76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60" y="947871"/>
            <a:ext cx="1460018" cy="19614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91" y="2447714"/>
            <a:ext cx="4450064" cy="4450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45E0A661-0E40-4C4D-A712-21210906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6145"/>
          <a:stretch>
            <a:fillRect/>
          </a:stretch>
        </p:blipFill>
        <p:spPr>
          <a:xfrm>
            <a:off x="478571" y="2723521"/>
            <a:ext cx="1969986" cy="2828789"/>
          </a:xfrm>
          <a:custGeom>
            <a:avLst/>
            <a:gdLst>
              <a:gd name="connsiteX0" fmla="*/ 0 w 1969986"/>
              <a:gd name="connsiteY0" fmla="*/ 0 h 2828789"/>
              <a:gd name="connsiteX1" fmla="*/ 1969986 w 1969986"/>
              <a:gd name="connsiteY1" fmla="*/ 0 h 2828789"/>
              <a:gd name="connsiteX2" fmla="*/ 1969986 w 1969986"/>
              <a:gd name="connsiteY2" fmla="*/ 2828789 h 2828789"/>
              <a:gd name="connsiteX3" fmla="*/ 0 w 1969986"/>
              <a:gd name="connsiteY3" fmla="*/ 2828789 h 2828789"/>
              <a:gd name="connsiteX4" fmla="*/ 0 w 1969986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986" h="2828789">
                <a:moveTo>
                  <a:pt x="0" y="0"/>
                </a:moveTo>
                <a:lnTo>
                  <a:pt x="1969986" y="0"/>
                </a:lnTo>
                <a:lnTo>
                  <a:pt x="1969986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8">
            <a:extLst>
              <a:ext uri="{FF2B5EF4-FFF2-40B4-BE49-F238E27FC236}">
                <a16:creationId xmlns:a16="http://schemas.microsoft.com/office/drawing/2014/main" id="{DA2B922C-7FCA-4D6E-9E40-753382CC94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855"/>
          <a:stretch>
            <a:fillRect/>
          </a:stretch>
        </p:blipFill>
        <p:spPr>
          <a:xfrm>
            <a:off x="544182" y="545485"/>
            <a:ext cx="1687931" cy="2828789"/>
          </a:xfrm>
          <a:custGeom>
            <a:avLst/>
            <a:gdLst>
              <a:gd name="connsiteX0" fmla="*/ 0 w 1687931"/>
              <a:gd name="connsiteY0" fmla="*/ 0 h 2828789"/>
              <a:gd name="connsiteX1" fmla="*/ 1687931 w 1687931"/>
              <a:gd name="connsiteY1" fmla="*/ 0 h 2828789"/>
              <a:gd name="connsiteX2" fmla="*/ 1687931 w 1687931"/>
              <a:gd name="connsiteY2" fmla="*/ 2828789 h 2828789"/>
              <a:gd name="connsiteX3" fmla="*/ 0 w 1687931"/>
              <a:gd name="connsiteY3" fmla="*/ 2828789 h 2828789"/>
              <a:gd name="connsiteX4" fmla="*/ 0 w 1687931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931" h="2828789">
                <a:moveTo>
                  <a:pt x="0" y="0"/>
                </a:moveTo>
                <a:lnTo>
                  <a:pt x="1687931" y="0"/>
                </a:lnTo>
                <a:lnTo>
                  <a:pt x="1687931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60D95C-C698-D1C1-BC60-EBD91C863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264" y="2025671"/>
            <a:ext cx="6986622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46D860-BDD3-4997-B7F9-BF84AB1FB50F}"/>
              </a:ext>
            </a:extLst>
          </p:cNvPr>
          <p:cNvSpPr/>
          <p:nvPr/>
        </p:nvSpPr>
        <p:spPr>
          <a:xfrm>
            <a:off x="0" y="1920908"/>
            <a:ext cx="12192000" cy="3539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2BA805CE-F036-45B3-8AC2-8337DCAAB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9" y="2210717"/>
            <a:ext cx="3544557" cy="313348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0B9728CB-034E-20FE-A9EF-445966EE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6996">
            <a:off x="10086352" y="-231671"/>
            <a:ext cx="1780186" cy="5730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008F3-0FF2-D29A-EBBA-1CBC30051847}"/>
              </a:ext>
            </a:extLst>
          </p:cNvPr>
          <p:cNvSpPr txBox="1"/>
          <p:nvPr/>
        </p:nvSpPr>
        <p:spPr>
          <a:xfrm>
            <a:off x="3429000" y="2628900"/>
            <a:ext cx="686752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165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693E56-69F3-4042-9A13-F13B4F7E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96" y="-954727"/>
            <a:ext cx="13429383" cy="9690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5" y="-270339"/>
            <a:ext cx="2504866" cy="371726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4DBC76-B86B-0175-C693-01DC52A0D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29" y="2461126"/>
            <a:ext cx="949839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9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780" y="916684"/>
            <a:ext cx="1460018" cy="1961439"/>
          </a:xfrm>
          <a:prstGeom prst="rect">
            <a:avLst/>
          </a:prstGeom>
        </p:spPr>
      </p:pic>
      <p:pic>
        <p:nvPicPr>
          <p:cNvPr id="25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11" y="2416527"/>
            <a:ext cx="4450064" cy="4450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45E0A661-0E40-4C4D-A712-21210906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6145"/>
          <a:stretch>
            <a:fillRect/>
          </a:stretch>
        </p:blipFill>
        <p:spPr>
          <a:xfrm>
            <a:off x="439587" y="2416527"/>
            <a:ext cx="1969986" cy="2828789"/>
          </a:xfrm>
          <a:custGeom>
            <a:avLst/>
            <a:gdLst>
              <a:gd name="connsiteX0" fmla="*/ 0 w 1969986"/>
              <a:gd name="connsiteY0" fmla="*/ 0 h 2828789"/>
              <a:gd name="connsiteX1" fmla="*/ 1969986 w 1969986"/>
              <a:gd name="connsiteY1" fmla="*/ 0 h 2828789"/>
              <a:gd name="connsiteX2" fmla="*/ 1969986 w 1969986"/>
              <a:gd name="connsiteY2" fmla="*/ 2828789 h 2828789"/>
              <a:gd name="connsiteX3" fmla="*/ 0 w 1969986"/>
              <a:gd name="connsiteY3" fmla="*/ 2828789 h 2828789"/>
              <a:gd name="connsiteX4" fmla="*/ 0 w 1969986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986" h="2828789">
                <a:moveTo>
                  <a:pt x="0" y="0"/>
                </a:moveTo>
                <a:lnTo>
                  <a:pt x="1969986" y="0"/>
                </a:lnTo>
                <a:lnTo>
                  <a:pt x="1969986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8">
            <a:extLst>
              <a:ext uri="{FF2B5EF4-FFF2-40B4-BE49-F238E27FC236}">
                <a16:creationId xmlns:a16="http://schemas.microsoft.com/office/drawing/2014/main" id="{DA2B922C-7FCA-4D6E-9E40-753382CC94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855"/>
          <a:stretch>
            <a:fillRect/>
          </a:stretch>
        </p:blipFill>
        <p:spPr>
          <a:xfrm>
            <a:off x="505198" y="238491"/>
            <a:ext cx="1687931" cy="2828789"/>
          </a:xfrm>
          <a:custGeom>
            <a:avLst/>
            <a:gdLst>
              <a:gd name="connsiteX0" fmla="*/ 0 w 1687931"/>
              <a:gd name="connsiteY0" fmla="*/ 0 h 2828789"/>
              <a:gd name="connsiteX1" fmla="*/ 1687931 w 1687931"/>
              <a:gd name="connsiteY1" fmla="*/ 0 h 2828789"/>
              <a:gd name="connsiteX2" fmla="*/ 1687931 w 1687931"/>
              <a:gd name="connsiteY2" fmla="*/ 2828789 h 2828789"/>
              <a:gd name="connsiteX3" fmla="*/ 0 w 1687931"/>
              <a:gd name="connsiteY3" fmla="*/ 2828789 h 2828789"/>
              <a:gd name="connsiteX4" fmla="*/ 0 w 1687931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931" h="2828789">
                <a:moveTo>
                  <a:pt x="0" y="0"/>
                </a:moveTo>
                <a:lnTo>
                  <a:pt x="1687931" y="0"/>
                </a:lnTo>
                <a:lnTo>
                  <a:pt x="1687931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A4F85-ED3D-32E4-EDA0-92068BFDC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866" y="2509545"/>
            <a:ext cx="76084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1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60" y="947871"/>
            <a:ext cx="1460018" cy="1961439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03" y="2407936"/>
            <a:ext cx="4450064" cy="4450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id="{45E0A661-0E40-4C4D-A712-21210906A1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6145"/>
          <a:stretch>
            <a:fillRect/>
          </a:stretch>
        </p:blipFill>
        <p:spPr>
          <a:xfrm>
            <a:off x="478571" y="2723521"/>
            <a:ext cx="1969986" cy="2828789"/>
          </a:xfrm>
          <a:custGeom>
            <a:avLst/>
            <a:gdLst>
              <a:gd name="connsiteX0" fmla="*/ 0 w 1969986"/>
              <a:gd name="connsiteY0" fmla="*/ 0 h 2828789"/>
              <a:gd name="connsiteX1" fmla="*/ 1969986 w 1969986"/>
              <a:gd name="connsiteY1" fmla="*/ 0 h 2828789"/>
              <a:gd name="connsiteX2" fmla="*/ 1969986 w 1969986"/>
              <a:gd name="connsiteY2" fmla="*/ 2828789 h 2828789"/>
              <a:gd name="connsiteX3" fmla="*/ 0 w 1969986"/>
              <a:gd name="connsiteY3" fmla="*/ 2828789 h 2828789"/>
              <a:gd name="connsiteX4" fmla="*/ 0 w 1969986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986" h="2828789">
                <a:moveTo>
                  <a:pt x="0" y="0"/>
                </a:moveTo>
                <a:lnTo>
                  <a:pt x="1969986" y="0"/>
                </a:lnTo>
                <a:lnTo>
                  <a:pt x="1969986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DA2B922C-7FCA-4D6E-9E40-753382CC94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855"/>
          <a:stretch>
            <a:fillRect/>
          </a:stretch>
        </p:blipFill>
        <p:spPr>
          <a:xfrm>
            <a:off x="544182" y="545485"/>
            <a:ext cx="1687931" cy="2828789"/>
          </a:xfrm>
          <a:custGeom>
            <a:avLst/>
            <a:gdLst>
              <a:gd name="connsiteX0" fmla="*/ 0 w 1687931"/>
              <a:gd name="connsiteY0" fmla="*/ 0 h 2828789"/>
              <a:gd name="connsiteX1" fmla="*/ 1687931 w 1687931"/>
              <a:gd name="connsiteY1" fmla="*/ 0 h 2828789"/>
              <a:gd name="connsiteX2" fmla="*/ 1687931 w 1687931"/>
              <a:gd name="connsiteY2" fmla="*/ 2828789 h 2828789"/>
              <a:gd name="connsiteX3" fmla="*/ 0 w 1687931"/>
              <a:gd name="connsiteY3" fmla="*/ 2828789 h 2828789"/>
              <a:gd name="connsiteX4" fmla="*/ 0 w 1687931"/>
              <a:gd name="connsiteY4" fmla="*/ 0 h 28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931" h="2828789">
                <a:moveTo>
                  <a:pt x="0" y="0"/>
                </a:moveTo>
                <a:lnTo>
                  <a:pt x="1687931" y="0"/>
                </a:lnTo>
                <a:lnTo>
                  <a:pt x="1687931" y="2828789"/>
                </a:lnTo>
                <a:lnTo>
                  <a:pt x="0" y="28287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6CE97-F78C-E05E-8B56-CFEAA4D77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558" y="2054986"/>
            <a:ext cx="7492633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9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77693E56-69F3-4042-9A13-F13B4F7E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1" y="-228366"/>
            <a:ext cx="10833156" cy="781738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215" y="320275"/>
            <a:ext cx="2154049" cy="31966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433590" y="2184862"/>
            <a:ext cx="695146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VN-Whimsy" panose="02040603050506020204" pitchFamily="18" charset="0"/>
                <a:ea typeface="Times New Roman" panose="02020603050405020304" pitchFamily="18" charset="0"/>
                <a:cs typeface="+mn-cs"/>
              </a:rPr>
              <a:t>Hoạt động 1: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Nhận diện</a:t>
            </a:r>
            <a:r>
              <a:rPr kumimoji="0" lang="nl-NL" sz="60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 các cách cân bằng cảm xúc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06A0F98E-8E09-4A68-B372-30040E771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43" y="1793637"/>
            <a:ext cx="3799588" cy="50643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9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D7C5B-7D92-EDD6-06D2-21B319024A6A}"/>
              </a:ext>
            </a:extLst>
          </p:cNvPr>
          <p:cNvSpPr/>
          <p:nvPr/>
        </p:nvSpPr>
        <p:spPr>
          <a:xfrm>
            <a:off x="2333624" y="194904"/>
            <a:ext cx="8772525" cy="1381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 bạn Tuấn và Nam rượt đuổi nhau, xô em té ngã ở sân trường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tức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giận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92009FDC-F029-5E25-B0A8-E00D9DB2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8" y="2881837"/>
            <a:ext cx="2983156" cy="397616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9792B4-B30F-DE47-9BA1-4B0BF0C41E1F}"/>
              </a:ext>
            </a:extLst>
          </p:cNvPr>
          <p:cNvSpPr/>
          <p:nvPr/>
        </p:nvSpPr>
        <p:spPr>
          <a:xfrm>
            <a:off x="3162299" y="1852254"/>
            <a:ext cx="8772525" cy="1381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 mặt và vượt qua các thách thức một cách bình tĩnh và tự tin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E56EBF-ACD6-D2BA-326D-930A1C42FCB8}"/>
              </a:ext>
            </a:extLst>
          </p:cNvPr>
          <p:cNvSpPr/>
          <p:nvPr/>
        </p:nvSpPr>
        <p:spPr>
          <a:xfrm>
            <a:off x="3314699" y="3585804"/>
            <a:ext cx="8772525" cy="2710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cân bằng cảm xúc: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Hít thở sâu để lấy lại bình tĩnh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 chỉnh suy nghĩ cho tích cực</a:t>
            </a: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Tâm sự, chia sẻ với người tin cậy để giải tỏa cảm xúc.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Đặt mình vào vị trí người khác để thông cảm.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31109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A0F98E-8E09-4A68-B372-30040E771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42" y="3269589"/>
            <a:ext cx="2692241" cy="35884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33475" y="2533674"/>
            <a:ext cx="8343899" cy="2862322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</a:t>
            </a:r>
            <a:r>
              <a:rPr lang="vi-VN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Tuỳ vào mỗi tình huống, chúng ta sẽ lựa chọn cách khác nhau để vượt qua những cảm xúc tiêu cực và tìm lại</a:t>
            </a:r>
            <a:r>
              <a:rPr lang="en-US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vi-VN" sz="36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niềm vui cho chính mình, lan toả năng lượng tích cực đến người xung quanh.</a:t>
            </a: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6" y="-278508"/>
            <a:ext cx="1939891" cy="287883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54111F-535F-D056-3B5E-45E66494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00050"/>
            <a:ext cx="5095412" cy="1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4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77693E56-69F3-4042-9A13-F13B4F7E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1" y="-228366"/>
            <a:ext cx="10833156" cy="781738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8A370DF3-9C5E-4DDC-9A1C-96BF54691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215" y="320275"/>
            <a:ext cx="2154049" cy="31966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58809" y="1911571"/>
            <a:ext cx="743112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Whimsy" panose="02040603050506020204" pitchFamily="18" charset="0"/>
                <a:ea typeface="Times New Roman" panose="02020603050405020304" pitchFamily="18" charset="0"/>
                <a:cs typeface="+mn-cs"/>
              </a:rPr>
              <a:t>Hoạt động 2: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Lựa</a:t>
            </a:r>
            <a:r>
              <a:rPr kumimoji="0" lang="nl-NL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 chọn cách cân bằng cảm xúc phù hợp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06A0F98E-8E09-4A68-B372-30040E771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43" y="1793637"/>
            <a:ext cx="3799588" cy="50643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164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id="{378A371D-C62C-4898-B66F-CD38053E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66">
            <a:off x="9519998" y="265274"/>
            <a:ext cx="1780186" cy="57307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133" y="175174"/>
            <a:ext cx="451030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 việc nhóm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Ringdena" pitchFamily="2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SVNRingdena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07" y="1300030"/>
            <a:ext cx="9028967" cy="2710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 lại và mô tả tình huống khiến em có những cảm xúc tiêu cực. (Tình huống ấy diễn ra khi nào? Ở đâu? Ai đã làm gì khiến em có cảm xúc tiêu cực?...)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cân bằng lại cảm xúc, em đã làm gì?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các phương án cân bằng cảm xúc của các bạn khác, em thích nhất phương án nào?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731" y="2714624"/>
            <a:ext cx="4322703" cy="4322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D37D4-5F35-FFC6-7C40-1DE750987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5" y="4124325"/>
            <a:ext cx="4114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4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D7C5B-7D92-EDD6-06D2-21B319024A6A}"/>
              </a:ext>
            </a:extLst>
          </p:cNvPr>
          <p:cNvSpPr/>
          <p:nvPr/>
        </p:nvSpPr>
        <p:spPr>
          <a:xfrm>
            <a:off x="2333624" y="194904"/>
            <a:ext cx="8772525" cy="937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Tuấn chạy vội ra sân làm rơi và gãy hết hộp bút sáp màu mẹ mới mua sáng nay cho em.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92009FDC-F029-5E25-B0A8-E00D9DB2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8" y="2881837"/>
            <a:ext cx="2983156" cy="397616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9792B4-B30F-DE47-9BA1-4B0BF0C41E1F}"/>
              </a:ext>
            </a:extLst>
          </p:cNvPr>
          <p:cNvSpPr/>
          <p:nvPr/>
        </p:nvSpPr>
        <p:spPr>
          <a:xfrm>
            <a:off x="3133724" y="1595079"/>
            <a:ext cx="8772525" cy="1381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Tx/>
              <a:buChar char="-"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Hít thở sâu để lấy lại bình tĩnh.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Đặt mình vào vị trí người khác để thông cảm.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E56EBF-ACD6-D2BA-326D-930A1C42FCB8}"/>
              </a:ext>
            </a:extLst>
          </p:cNvPr>
          <p:cNvSpPr/>
          <p:nvPr/>
        </p:nvSpPr>
        <p:spPr>
          <a:xfrm>
            <a:off x="3314699" y="3585804"/>
            <a:ext cx="8772525" cy="2710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 xét về hiệu quả của các cách cân bằng cảm xúc: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Hít thở sâu để lấy lại bình tĩnh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Giúp em điềm tĩnh lại, không nóng vội, vồ vập, cẩn thận suy xét lại sự việc và đưa ra hướng giải quyết tốt nhất.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Đặt mình vào vị trí người khác để thông cảm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Giúp em nhận biết và hiểu được cảm xúc của họ.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01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#9Slide03 Arima Madurai Light</vt:lpstr>
      <vt:lpstr>#9Slide05 Phobia</vt:lpstr>
      <vt:lpstr>#9Slide05 SVNRingdena</vt:lpstr>
      <vt:lpstr>Arial</vt:lpstr>
      <vt:lpstr>Calibri</vt:lpstr>
      <vt:lpstr>Calibri Light</vt:lpstr>
      <vt:lpstr>Cambria</vt:lpstr>
      <vt:lpstr>SVN-Whimsy</vt:lpstr>
      <vt:lpstr>Times New Roman</vt:lpstr>
      <vt:lpstr>思源黑体 CN Heavy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2024-07-01T08:12:24Z</dcterms:created>
  <dcterms:modified xsi:type="dcterms:W3CDTF">2025-09-11T02:20:06Z</dcterms:modified>
</cp:coreProperties>
</file>