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70" r:id="rId4"/>
    <p:sldId id="272" r:id="rId5"/>
    <p:sldId id="273" r:id="rId6"/>
    <p:sldId id="274" r:id="rId7"/>
    <p:sldId id="278" r:id="rId8"/>
    <p:sldId id="271" r:id="rId9"/>
    <p:sldId id="276" r:id="rId10"/>
    <p:sldId id="277"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Glacial Indifference" panose="020B0604020202020204" charset="0"/>
      <p:regular r:id="rId16"/>
    </p:embeddedFont>
    <p:embeddedFont>
      <p:font typeface="#9Slide07 IcielCadena" panose="020B0604020202020204" charset="0"/>
      <p:bold r:id="rId17"/>
    </p:embeddedFont>
    <p:embeddedFont>
      <p:font typeface="Roboto" panose="02000000000000000000"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03/11/2025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8288000" cy="10299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vi-VN" sz="54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Sưu tầm các câu ca dao, tục ngữ, danh ngôn hoặc các câu thơ nói về tình bạn.</a:t>
            </a:r>
            <a:endParaRPr lang="en-US" sz="1028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2">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2">
                      <a:lumMod val="75000"/>
                    </a:schemeClr>
                  </a:solidFill>
                  <a:latin typeface="#9Slide07 IcielCadena" panose="02000503000000020004" pitchFamily="2" charset="0"/>
                </a:rPr>
                <a:t>3</a:t>
              </a:r>
            </a:p>
          </p:txBody>
        </p:sp>
      </p:grpSp>
      <p:sp>
        <p:nvSpPr>
          <p:cNvPr id="6" name="Rectangle 5"/>
          <p:cNvSpPr/>
          <p:nvPr/>
        </p:nvSpPr>
        <p:spPr>
          <a:xfrm>
            <a:off x="1221773" y="3066241"/>
            <a:ext cx="11362950" cy="1569660"/>
          </a:xfrm>
          <a:prstGeom prst="rect">
            <a:avLst/>
          </a:prstGeom>
          <a:solidFill>
            <a:schemeClr val="accent5">
              <a:lumMod val="20000"/>
              <a:lumOff val="8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 Bạn bè là nghĩa tương tri</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Sao cho sau trước một bề mới nên.</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227635" y="4987549"/>
            <a:ext cx="11362950" cy="1569660"/>
          </a:xfrm>
          <a:prstGeom prst="rect">
            <a:avLst/>
          </a:prstGeom>
          <a:solidFill>
            <a:schemeClr val="accent6">
              <a:lumMod val="40000"/>
              <a:lumOff val="60000"/>
            </a:schemeClr>
          </a:solidFill>
        </p:spPr>
        <p:txBody>
          <a:bodyPr wrap="square">
            <a:spAutoFit/>
          </a:bodyPr>
          <a:lstStyle/>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xa</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mà</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gặp</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hiền</a:t>
            </a:r>
            <a:endPar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Cũng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bằng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ăn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quả</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đào</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tiên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trời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en-US"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210050" y="6953409"/>
            <a:ext cx="11362950" cy="3046988"/>
          </a:xfrm>
          <a:prstGeom prst="rect">
            <a:avLst/>
          </a:prstGeom>
          <a:solidFill>
            <a:schemeClr val="accent3">
              <a:lumMod val="40000"/>
              <a:lumOff val="6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tương thân</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Khó khăn, thuận lợi ân cần có nhau.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trước sau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Tuổi thơ cho đến bạc đầu không phai.</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Freeform 3"/>
          <p:cNvSpPr/>
          <p:nvPr/>
        </p:nvSpPr>
        <p:spPr>
          <a:xfrm flipH="1">
            <a:off x="11811000" y="3066241"/>
            <a:ext cx="6477000" cy="7220759"/>
          </a:xfrm>
          <a:custGeom>
            <a:avLst/>
            <a:gdLst/>
            <a:ahLst/>
            <a:cxnLst/>
            <a:rect l="l" t="t" r="r" b="b"/>
            <a:pathLst>
              <a:path w="5312601" h="6990264">
                <a:moveTo>
                  <a:pt x="5312601" y="0"/>
                </a:moveTo>
                <a:lnTo>
                  <a:pt x="0" y="0"/>
                </a:lnTo>
                <a:lnTo>
                  <a:pt x="0" y="6990264"/>
                </a:lnTo>
                <a:lnTo>
                  <a:pt x="5312601" y="6990264"/>
                </a:lnTo>
                <a:lnTo>
                  <a:pt x="5312601" y="0"/>
                </a:lnTo>
                <a:close/>
              </a:path>
            </a:pathLst>
          </a:custGeom>
          <a:blipFill>
            <a:blip r:embed="rId4"/>
            <a:stretch>
              <a:fillRect/>
            </a:stretch>
          </a:blipFill>
        </p:spPr>
      </p:sp>
    </p:spTree>
    <p:extLst>
      <p:ext uri="{BB962C8B-B14F-4D97-AF65-F5344CB8AC3E}">
        <p14:creationId xmlns:p14="http://schemas.microsoft.com/office/powerpoint/2010/main" val="37801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8288000" cy="10101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943"/>
            <a:ext cx="18288000" cy="10237305"/>
          </a:xfrm>
          <a:prstGeom prst="rect">
            <a:avLst/>
          </a:prstGeom>
        </p:spPr>
      </p:pic>
    </p:spTree>
    <p:extLst>
      <p:ext uri="{BB962C8B-B14F-4D97-AF65-F5344CB8AC3E}">
        <p14:creationId xmlns:p14="http://schemas.microsoft.com/office/powerpoint/2010/main" val="39179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8288000" cy="10152651"/>
          </a:xfrm>
          <a:prstGeom prst="rect">
            <a:avLst/>
          </a:prstGeom>
        </p:spPr>
      </p:pic>
    </p:spTree>
    <p:extLst>
      <p:ext uri="{BB962C8B-B14F-4D97-AF65-F5344CB8AC3E}">
        <p14:creationId xmlns:p14="http://schemas.microsoft.com/office/powerpoint/2010/main" val="121938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416238" cy="10287000"/>
          </a:xfrm>
          <a:prstGeom prst="rect">
            <a:avLst/>
          </a:prstGeom>
        </p:spPr>
      </p:pic>
    </p:spTree>
    <p:extLst>
      <p:ext uri="{BB962C8B-B14F-4D97-AF65-F5344CB8AC3E}">
        <p14:creationId xmlns:p14="http://schemas.microsoft.com/office/powerpoint/2010/main" val="13365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11" y="-14547"/>
            <a:ext cx="18569582" cy="10415847"/>
          </a:xfrm>
          <a:prstGeom prst="rect">
            <a:avLst/>
          </a:prstGeom>
        </p:spPr>
      </p:pic>
    </p:spTree>
    <p:extLst>
      <p:ext uri="{BB962C8B-B14F-4D97-AF65-F5344CB8AC3E}">
        <p14:creationId xmlns:p14="http://schemas.microsoft.com/office/powerpoint/2010/main" val="242512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8288000" cy="10255885"/>
          </a:xfrm>
          <a:prstGeom prst="rect">
            <a:avLst/>
          </a:prstGeom>
        </p:spPr>
      </p:pic>
    </p:spTree>
    <p:extLst>
      <p:ext uri="{BB962C8B-B14F-4D97-AF65-F5344CB8AC3E}">
        <p14:creationId xmlns:p14="http://schemas.microsoft.com/office/powerpoint/2010/main" val="146633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35929" y="389003"/>
            <a:ext cx="14637671" cy="2693045"/>
          </a:xfrm>
          <a:prstGeom prst="rect">
            <a:avLst/>
          </a:prstGeom>
          <a:solidFill>
            <a:schemeClr val="bg1"/>
          </a:solidFill>
          <a:ln w="38100">
            <a:noFill/>
          </a:ln>
        </p:spPr>
        <p:txBody>
          <a:bodyPr wrap="square" lIns="0" tIns="0" rIns="0" bIns="0" rtlCol="0" anchor="t">
            <a:spAutoFit/>
          </a:bodyPr>
          <a:lstStyle/>
          <a:p>
            <a:pPr algn="just">
              <a:lnSpc>
                <a:spcPts val="7000"/>
              </a:lnSpc>
            </a:pP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hãy</a:t>
            </a:r>
            <a:r>
              <a:rPr lang="en-US" sz="5400" dirty="0">
                <a:solidFill>
                  <a:srgbClr val="5B2A16"/>
                </a:solidFill>
                <a:latin typeface="Glacial Indifference"/>
              </a:rPr>
              <a:t> </a:t>
            </a:r>
            <a:r>
              <a:rPr lang="en-US" sz="5400" dirty="0" err="1">
                <a:solidFill>
                  <a:srgbClr val="5B2A16"/>
                </a:solidFill>
                <a:latin typeface="Glacial Indifference"/>
              </a:rPr>
              <a:t>kể</a:t>
            </a:r>
            <a:r>
              <a:rPr lang="en-US" sz="5400" dirty="0">
                <a:solidFill>
                  <a:srgbClr val="5B2A16"/>
                </a:solidFill>
                <a:latin typeface="Glacial Indifference"/>
              </a:rPr>
              <a:t> </a:t>
            </a:r>
            <a:r>
              <a:rPr lang="en-US" sz="5400" dirty="0" err="1">
                <a:solidFill>
                  <a:srgbClr val="5B2A16"/>
                </a:solidFill>
                <a:latin typeface="Glacial Indifference"/>
              </a:rPr>
              <a:t>về</a:t>
            </a:r>
            <a:r>
              <a:rPr lang="en-US" sz="5400" dirty="0">
                <a:solidFill>
                  <a:srgbClr val="5B2A16"/>
                </a:solidFill>
                <a:latin typeface="Glacial Indifference"/>
              </a:rPr>
              <a:t> </a:t>
            </a:r>
            <a:r>
              <a:rPr lang="en-US" sz="5400" dirty="0" err="1">
                <a:solidFill>
                  <a:srgbClr val="5B2A16"/>
                </a:solidFill>
                <a:latin typeface="Glacial Indifference"/>
              </a:rPr>
              <a:t>một</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đẹp</a:t>
            </a:r>
            <a:r>
              <a:rPr lang="en-US" sz="5400" dirty="0">
                <a:solidFill>
                  <a:srgbClr val="5B2A16"/>
                </a:solidFill>
                <a:latin typeface="Glacial Indifference"/>
              </a:rPr>
              <a:t> </a:t>
            </a:r>
            <a:r>
              <a:rPr lang="en-US" sz="5400" dirty="0" err="1">
                <a:solidFill>
                  <a:srgbClr val="5B2A16"/>
                </a:solidFill>
                <a:latin typeface="Glacial Indifference"/>
              </a:rPr>
              <a:t>của</a:t>
            </a:r>
            <a:r>
              <a:rPr lang="en-US" sz="5400" dirty="0">
                <a:solidFill>
                  <a:srgbClr val="5B2A16"/>
                </a:solidFill>
                <a:latin typeface="Glacial Indifference"/>
              </a:rPr>
              <a:t> </a:t>
            </a:r>
            <a:r>
              <a:rPr lang="en-US" sz="5400" dirty="0" err="1">
                <a:solidFill>
                  <a:srgbClr val="5B2A16"/>
                </a:solidFill>
                <a:latin typeface="Glacial Indifference"/>
              </a:rPr>
              <a:t>bản</a:t>
            </a:r>
            <a:r>
              <a:rPr lang="en-US" sz="5400" dirty="0">
                <a:solidFill>
                  <a:srgbClr val="5B2A16"/>
                </a:solidFill>
                <a:latin typeface="Glacial Indifference"/>
              </a:rPr>
              <a:t> </a:t>
            </a:r>
            <a:r>
              <a:rPr lang="en-US" sz="5400" dirty="0" err="1">
                <a:solidFill>
                  <a:srgbClr val="5B2A16"/>
                </a:solidFill>
                <a:latin typeface="Glacial Indifference"/>
              </a:rPr>
              <a:t>thân</a:t>
            </a:r>
            <a:r>
              <a:rPr lang="en-US" sz="5400" dirty="0">
                <a:solidFill>
                  <a:srgbClr val="5B2A16"/>
                </a:solidFill>
                <a:latin typeface="Glacial Indifference"/>
              </a:rPr>
              <a:t> </a:t>
            </a:r>
            <a:r>
              <a:rPr lang="en-US" sz="5400" dirty="0" err="1">
                <a:solidFill>
                  <a:srgbClr val="5B2A16"/>
                </a:solidFill>
                <a:latin typeface="Glacial Indifference"/>
              </a:rPr>
              <a:t>hoặc</a:t>
            </a:r>
            <a:r>
              <a:rPr lang="en-US" sz="5400" dirty="0">
                <a:solidFill>
                  <a:srgbClr val="5B2A16"/>
                </a:solidFill>
                <a:latin typeface="Glacial Indifference"/>
              </a:rPr>
              <a:t> </a:t>
            </a:r>
            <a:r>
              <a:rPr lang="en-US" sz="5400" dirty="0" err="1">
                <a:solidFill>
                  <a:srgbClr val="5B2A16"/>
                </a:solidFill>
                <a:latin typeface="Glacial Indifference"/>
              </a:rPr>
              <a:t>các</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khác</a:t>
            </a:r>
            <a:r>
              <a:rPr lang="en-US" sz="5400" dirty="0">
                <a:solidFill>
                  <a:srgbClr val="5B2A16"/>
                </a:solidFill>
                <a:latin typeface="Glacial Indifference"/>
              </a:rPr>
              <a:t> </a:t>
            </a:r>
            <a:r>
              <a:rPr lang="en-US" sz="5400" dirty="0" err="1">
                <a:solidFill>
                  <a:srgbClr val="5B2A16"/>
                </a:solidFill>
                <a:latin typeface="Glacial Indifference"/>
              </a:rPr>
              <a:t>mà</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biết</a:t>
            </a:r>
            <a:r>
              <a:rPr lang="en-US" sz="5400" dirty="0">
                <a:solidFill>
                  <a:srgbClr val="5B2A16"/>
                </a:solidFill>
                <a:latin typeface="Glacial Indifference"/>
              </a:rPr>
              <a:t>. Chia </a:t>
            </a:r>
            <a:r>
              <a:rPr lang="en-US" sz="5400" dirty="0" err="1">
                <a:solidFill>
                  <a:srgbClr val="5B2A16"/>
                </a:solidFill>
                <a:latin typeface="Glacial Indifference"/>
              </a:rPr>
              <a:t>sẻ</a:t>
            </a:r>
            <a:r>
              <a:rPr lang="en-US" sz="5400" dirty="0">
                <a:solidFill>
                  <a:srgbClr val="5B2A16"/>
                </a:solidFill>
                <a:latin typeface="Glacial Indifference"/>
              </a:rPr>
              <a:t> </a:t>
            </a:r>
            <a:r>
              <a:rPr lang="en-US" sz="5400" dirty="0" err="1">
                <a:solidFill>
                  <a:srgbClr val="5B2A16"/>
                </a:solidFill>
                <a:latin typeface="Glacial Indifference"/>
              </a:rPr>
              <a:t>những</a:t>
            </a:r>
            <a:r>
              <a:rPr lang="en-US" sz="5400" dirty="0">
                <a:solidFill>
                  <a:srgbClr val="5B2A16"/>
                </a:solidFill>
                <a:latin typeface="Glacial Indifference"/>
              </a:rPr>
              <a:t> </a:t>
            </a:r>
            <a:r>
              <a:rPr lang="en-US" sz="5400" dirty="0" err="1">
                <a:solidFill>
                  <a:srgbClr val="5B2A16"/>
                </a:solidFill>
                <a:latin typeface="Glacial Indifference"/>
              </a:rPr>
              <a:t>việc</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đã</a:t>
            </a:r>
            <a:r>
              <a:rPr lang="en-US" sz="5400" dirty="0">
                <a:solidFill>
                  <a:srgbClr val="5B2A16"/>
                </a:solidFill>
                <a:latin typeface="Glacial Indifference"/>
              </a:rPr>
              <a:t> </a:t>
            </a:r>
            <a:r>
              <a:rPr lang="en-US" sz="5400" dirty="0" err="1">
                <a:solidFill>
                  <a:srgbClr val="5B2A16"/>
                </a:solidFill>
                <a:latin typeface="Glacial Indifference"/>
              </a:rPr>
              <a:t>làm</a:t>
            </a:r>
            <a:r>
              <a:rPr lang="en-US" sz="5400" dirty="0">
                <a:solidFill>
                  <a:srgbClr val="5B2A16"/>
                </a:solidFill>
                <a:latin typeface="Glacial Indifference"/>
              </a:rPr>
              <a:t> </a:t>
            </a:r>
            <a:r>
              <a:rPr lang="en-US" sz="5400" dirty="0" err="1">
                <a:solidFill>
                  <a:srgbClr val="5B2A16"/>
                </a:solidFill>
                <a:latin typeface="Glacial Indifference"/>
              </a:rPr>
              <a:t>để</a:t>
            </a:r>
            <a:r>
              <a:rPr lang="en-US" sz="5400" dirty="0">
                <a:solidFill>
                  <a:srgbClr val="5B2A16"/>
                </a:solidFill>
                <a:latin typeface="Glacial Indifference"/>
              </a:rPr>
              <a:t> </a:t>
            </a:r>
            <a:r>
              <a:rPr lang="en-US" sz="5400" dirty="0" err="1">
                <a:solidFill>
                  <a:srgbClr val="5B2A16"/>
                </a:solidFill>
                <a:latin typeface="Glacial Indifference"/>
              </a:rPr>
              <a:t>duy</a:t>
            </a:r>
            <a:r>
              <a:rPr lang="en-US" sz="5400" dirty="0">
                <a:solidFill>
                  <a:srgbClr val="5B2A16"/>
                </a:solidFill>
                <a:latin typeface="Glacial Indifference"/>
              </a:rPr>
              <a:t> </a:t>
            </a:r>
            <a:r>
              <a:rPr lang="en-US" sz="5400" dirty="0" err="1">
                <a:solidFill>
                  <a:srgbClr val="5B2A16"/>
                </a:solidFill>
                <a:latin typeface="Glacial Indifference"/>
              </a:rPr>
              <a:t>trì</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endParaRPr lang="en-US" sz="5400" dirty="0">
              <a:solidFill>
                <a:srgbClr val="5B2A16"/>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4">
                      <a:lumMod val="75000"/>
                    </a:schemeClr>
                  </a:solidFill>
                  <a:latin typeface="#9Slide07 IcielCadena" panose="02000503000000020004" pitchFamily="2" charset="0"/>
                </a:rPr>
                <a:t>1</a:t>
              </a:r>
            </a:p>
          </p:txBody>
        </p:sp>
      </p:grpSp>
      <p:sp>
        <p:nvSpPr>
          <p:cNvPr id="17" name="Rectangle 16"/>
          <p:cNvSpPr/>
          <p:nvPr/>
        </p:nvSpPr>
        <p:spPr>
          <a:xfrm>
            <a:off x="723900" y="3195275"/>
            <a:ext cx="16840200" cy="6863417"/>
          </a:xfrm>
          <a:prstGeom prst="rect">
            <a:avLst/>
          </a:prstGeom>
        </p:spPr>
        <p:txBody>
          <a:bodyPr wrap="square">
            <a:spAutoFit/>
          </a:bodyPr>
          <a:lstStyle/>
          <a:p>
            <a:pPr algn="just"/>
            <a:r>
              <a:rPr lang="en-US" sz="4000" b="1" dirty="0" err="1">
                <a:solidFill>
                  <a:srgbClr val="C00000"/>
                </a:solidFill>
                <a:latin typeface="Roboto" panose="02000000000000000000" pitchFamily="2" charset="0"/>
              </a:rPr>
              <a:t>Gợi</a:t>
            </a:r>
            <a:r>
              <a:rPr lang="en-US" sz="4000" b="1" dirty="0">
                <a:solidFill>
                  <a:srgbClr val="C00000"/>
                </a:solidFill>
                <a:latin typeface="Roboto" panose="02000000000000000000" pitchFamily="2" charset="0"/>
              </a:rPr>
              <a:t> ý: </a:t>
            </a:r>
            <a:r>
              <a:rPr lang="vi-VN" sz="4000" dirty="0">
                <a:solidFill>
                  <a:srgbClr val="333333"/>
                </a:solidFill>
                <a:latin typeface="Roboto" panose="02000000000000000000" pitchFamily="2" charset="0"/>
              </a:rPr>
              <a:t>Bạn bè là những người cùng chung sở thích, lí tưởng, mục tiêu. Họ cùng nhau chia sẻ mọi điều trong cuộc sống, dù là khó khăn, hạnh phúc hay nỗi buồn. Tình bạn chính là tình cảm yêu mến, gắn kết giữa những người bạn với nhau. Em có một người bạn chơi với nhau từ bé nên rất thân thiết đó là Lan, sống cách nhà em một con đường. Khi đi đâu hay làm gì chúng em toàn rủ nhau đi và chơi cùng nhau. Chúng em luôn giúp đỡ nhau trong học tập, cùng nhau chia sẻ mọi buồn vui trong cuộc sống, cùng nhau học tập, cùng nhau vui chơi. Có thể thấy, tình bạn tuổi học trò thật thuần khiết, trong sáng và không vụ lợi.</a:t>
            </a:r>
          </a:p>
          <a:p>
            <a:pPr algn="just"/>
            <a:r>
              <a:rPr lang="vi-VN" sz="4000" b="1" dirty="0">
                <a:solidFill>
                  <a:srgbClr val="C00000"/>
                </a:solidFill>
                <a:latin typeface="Roboto" panose="02000000000000000000" pitchFamily="2" charset="0"/>
              </a:rPr>
              <a:t>Những việc em đã làm để duy trì tình bạn: </a:t>
            </a:r>
            <a:r>
              <a:rPr lang="vi-VN" sz="4000" b="1" i="1" dirty="0">
                <a:latin typeface="Roboto" panose="02000000000000000000" pitchFamily="2" charset="0"/>
              </a:rPr>
              <a:t>tin tưởng, chăm sóc, đùm bọc, yêu thương lẫn nhau,... </a:t>
            </a:r>
            <a:endParaRPr lang="vi-VN" sz="4000" b="1" i="1" dirty="0">
              <a:effectLst/>
              <a:latin typeface="Roboto" panose="02000000000000000000" pitchFamily="2" charset="0"/>
            </a:endParaRPr>
          </a:p>
        </p:txBody>
      </p:sp>
    </p:spTree>
    <p:extLst>
      <p:ext uri="{BB962C8B-B14F-4D97-AF65-F5344CB8AC3E}">
        <p14:creationId xmlns:p14="http://schemas.microsoft.com/office/powerpoint/2010/main" val="134184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en-US" sz="6000" b="1" dirty="0" err="1">
                <a:solidFill>
                  <a:srgbClr val="002060"/>
                </a:solidFill>
              </a:rPr>
              <a:t>Em</a:t>
            </a:r>
            <a:r>
              <a:rPr lang="en-US" sz="6000" b="1" dirty="0">
                <a:solidFill>
                  <a:srgbClr val="002060"/>
                </a:solidFill>
              </a:rPr>
              <a:t> </a:t>
            </a:r>
            <a:r>
              <a:rPr lang="en-US" sz="6000" b="1" dirty="0" err="1">
                <a:solidFill>
                  <a:srgbClr val="002060"/>
                </a:solidFill>
              </a:rPr>
              <a:t>hãy</a:t>
            </a:r>
            <a:r>
              <a:rPr lang="en-US" sz="6000" b="1" dirty="0">
                <a:solidFill>
                  <a:srgbClr val="002060"/>
                </a:solidFill>
              </a:rPr>
              <a:t> </a:t>
            </a:r>
            <a:r>
              <a:rPr lang="en-US" sz="6000" b="1" dirty="0" err="1">
                <a:solidFill>
                  <a:srgbClr val="002060"/>
                </a:solidFill>
              </a:rPr>
              <a:t>cùng</a:t>
            </a:r>
            <a:r>
              <a:rPr lang="en-US" sz="6000" b="1" dirty="0">
                <a:solidFill>
                  <a:srgbClr val="002060"/>
                </a:solidFill>
              </a:rPr>
              <a:t> </a:t>
            </a:r>
            <a:r>
              <a:rPr lang="en-US" sz="6000" b="1" dirty="0" err="1">
                <a:solidFill>
                  <a:srgbClr val="002060"/>
                </a:solidFill>
              </a:rPr>
              <a:t>các</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thảo</a:t>
            </a:r>
            <a:r>
              <a:rPr lang="en-US" sz="6000" b="1" dirty="0">
                <a:solidFill>
                  <a:srgbClr val="002060"/>
                </a:solidFill>
              </a:rPr>
              <a:t> </a:t>
            </a:r>
            <a:r>
              <a:rPr lang="en-US" sz="6000" b="1" dirty="0" err="1">
                <a:solidFill>
                  <a:srgbClr val="002060"/>
                </a:solidFill>
              </a:rPr>
              <a:t>luận</a:t>
            </a:r>
            <a:r>
              <a:rPr lang="en-US" sz="6000" b="1" dirty="0">
                <a:solidFill>
                  <a:srgbClr val="002060"/>
                </a:solidFill>
              </a:rPr>
              <a:t> </a:t>
            </a:r>
            <a:r>
              <a:rPr lang="en-US" sz="6000" b="1" dirty="0" err="1">
                <a:solidFill>
                  <a:srgbClr val="002060"/>
                </a:solidFill>
              </a:rPr>
              <a:t>để</a:t>
            </a:r>
            <a:r>
              <a:rPr lang="en-US" sz="6000" b="1" dirty="0">
                <a:solidFill>
                  <a:srgbClr val="002060"/>
                </a:solidFill>
              </a:rPr>
              <a:t> </a:t>
            </a:r>
            <a:r>
              <a:rPr lang="en-US" sz="6000" b="1" dirty="0" err="1">
                <a:solidFill>
                  <a:srgbClr val="002060"/>
                </a:solidFill>
              </a:rPr>
              <a:t>xây</a:t>
            </a:r>
            <a:r>
              <a:rPr lang="en-US" sz="6000" b="1" dirty="0">
                <a:solidFill>
                  <a:srgbClr val="002060"/>
                </a:solidFill>
              </a:rPr>
              <a:t> </a:t>
            </a:r>
            <a:r>
              <a:rPr lang="en-US" sz="6000" b="1" dirty="0" err="1">
                <a:solidFill>
                  <a:srgbClr val="002060"/>
                </a:solidFill>
              </a:rPr>
              <a:t>dựng</a:t>
            </a:r>
            <a:r>
              <a:rPr lang="en-US" sz="6000" b="1" dirty="0">
                <a:solidFill>
                  <a:srgbClr val="002060"/>
                </a:solidFill>
              </a:rPr>
              <a:t> </a:t>
            </a:r>
            <a:r>
              <a:rPr lang="en-US" sz="6000" b="1" dirty="0" err="1">
                <a:solidFill>
                  <a:srgbClr val="002060"/>
                </a:solidFill>
              </a:rPr>
              <a:t>quy</a:t>
            </a:r>
            <a:r>
              <a:rPr lang="en-US" sz="6000" b="1" dirty="0">
                <a:solidFill>
                  <a:srgbClr val="002060"/>
                </a:solidFill>
              </a:rPr>
              <a:t> </a:t>
            </a:r>
            <a:r>
              <a:rPr lang="en-US" sz="6000" b="1" dirty="0" err="1">
                <a:solidFill>
                  <a:srgbClr val="002060"/>
                </a:solidFill>
              </a:rPr>
              <a:t>tắc</a:t>
            </a:r>
            <a:r>
              <a:rPr lang="en-US" sz="6000" b="1" dirty="0">
                <a:solidFill>
                  <a:srgbClr val="002060"/>
                </a:solidFill>
              </a:rPr>
              <a:t> </a:t>
            </a:r>
            <a:r>
              <a:rPr lang="en-US" sz="6000" b="1" dirty="0" err="1">
                <a:solidFill>
                  <a:srgbClr val="002060"/>
                </a:solidFill>
              </a:rPr>
              <a:t>ứng</a:t>
            </a:r>
            <a:r>
              <a:rPr lang="en-US" sz="6000" b="1" dirty="0">
                <a:solidFill>
                  <a:srgbClr val="002060"/>
                </a:solidFill>
              </a:rPr>
              <a:t> </a:t>
            </a:r>
            <a:r>
              <a:rPr lang="en-US" sz="6000" b="1" dirty="0" err="1">
                <a:solidFill>
                  <a:srgbClr val="002060"/>
                </a:solidFill>
              </a:rPr>
              <a:t>xử</a:t>
            </a:r>
            <a:r>
              <a:rPr lang="en-US" sz="6000" b="1" dirty="0">
                <a:solidFill>
                  <a:srgbClr val="002060"/>
                </a:solidFill>
              </a:rPr>
              <a:t> </a:t>
            </a:r>
            <a:r>
              <a:rPr lang="en-US" sz="6000" b="1" dirty="0" err="1">
                <a:solidFill>
                  <a:srgbClr val="002060"/>
                </a:solidFill>
              </a:rPr>
              <a:t>với</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bè</a:t>
            </a:r>
            <a:r>
              <a:rPr lang="en-US" sz="6000" b="1" dirty="0">
                <a:solidFill>
                  <a:srgbClr val="002060"/>
                </a:solidFill>
              </a:rPr>
              <a:t>.</a:t>
            </a:r>
            <a:endParaRPr lang="en-US" sz="19900" b="1" dirty="0">
              <a:solidFill>
                <a:srgbClr val="002060"/>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rgbClr val="00B0F0"/>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latin typeface="#9Slide07 IcielCadena" panose="02000503000000020004" pitchFamily="2" charset="0"/>
                </a:rPr>
                <a:t>2</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3" y="3570959"/>
            <a:ext cx="7335847" cy="5508088"/>
          </a:xfrm>
          <a:prstGeom prst="rect">
            <a:avLst/>
          </a:prstGeom>
        </p:spPr>
      </p:pic>
      <p:pic>
        <p:nvPicPr>
          <p:cNvPr id="1026" name="Picture 2" descr="File:Note.png - railML 2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174759"/>
            <a:ext cx="8240576" cy="67488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9012429" y="3954630"/>
            <a:ext cx="7941444" cy="2554545"/>
          </a:xfrm>
          <a:prstGeom prst="rect">
            <a:avLst/>
          </a:prstGeom>
        </p:spPr>
        <p:txBody>
          <a:bodyPr wrap="square">
            <a:spAutoFit/>
          </a:bodyPr>
          <a:lstStyle/>
          <a:p>
            <a:r>
              <a:rPr lang="vi-VN" sz="4000" b="1" dirty="0">
                <a:solidFill>
                  <a:srgbClr val="333333"/>
                </a:solidFill>
                <a:latin typeface="Roboto" panose="02000000000000000000" pitchFamily="2" charset="0"/>
              </a:rPr>
              <a:t>Quy tắc: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Không nói xấu bạn bè</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Mượn đồ gì là phải trả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Đồng cảm, yêu quý nhau </a:t>
            </a:r>
            <a:endParaRPr lang="vi-VN" sz="4000" b="0" i="0" dirty="0">
              <a:solidFill>
                <a:srgbClr val="333333"/>
              </a:solidFill>
              <a:effectLst/>
              <a:latin typeface="Roboto" panose="02000000000000000000" pitchFamily="2" charset="0"/>
            </a:endParaRPr>
          </a:p>
        </p:txBody>
      </p:sp>
      <p:sp>
        <p:nvSpPr>
          <p:cNvPr id="16" name="Freeform 3"/>
          <p:cNvSpPr/>
          <p:nvPr/>
        </p:nvSpPr>
        <p:spPr>
          <a:xfrm>
            <a:off x="12039600" y="6743700"/>
            <a:ext cx="5689978" cy="35194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5"/>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224</Words>
  <Application>Microsoft Office PowerPoint</Application>
  <PresentationFormat>Custom</PresentationFormat>
  <Paragraphs>20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Glacial Indifference</vt:lpstr>
      <vt:lpstr>#9Slide07 IcielCadena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Good Classmate Presentation in Brown and Green  Hand Drawn Style</dc:title>
  <dc:creator>ADMIN</dc:creator>
  <cp:lastModifiedBy>Administrator</cp:lastModifiedBy>
  <cp:revision>24</cp:revision>
  <dcterms:created xsi:type="dcterms:W3CDTF">2006-08-16T00:00:00Z</dcterms:created>
  <dcterms:modified xsi:type="dcterms:W3CDTF">2025-03-11T06:45:19Z</dcterms:modified>
  <dc:identifier>DAF69KfAk_Q</dc:identifier>
</cp:coreProperties>
</file>