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20"/>
  </p:notesMasterIdLst>
  <p:sldIdLst>
    <p:sldId id="257" r:id="rId4"/>
    <p:sldId id="260" r:id="rId5"/>
    <p:sldId id="265" r:id="rId6"/>
    <p:sldId id="266" r:id="rId7"/>
    <p:sldId id="296" r:id="rId8"/>
    <p:sldId id="297" r:id="rId9"/>
    <p:sldId id="298" r:id="rId10"/>
    <p:sldId id="268" r:id="rId11"/>
    <p:sldId id="294" r:id="rId12"/>
    <p:sldId id="278" r:id="rId13"/>
    <p:sldId id="295" r:id="rId14"/>
    <p:sldId id="267" r:id="rId15"/>
    <p:sldId id="299" r:id="rId16"/>
    <p:sldId id="300" r:id="rId17"/>
    <p:sldId id="269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0058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69175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88839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5517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2339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00391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27422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26154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88727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91263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37753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341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5674CC-D1FF-1657-D5E2-D56876E6F3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80" y="320162"/>
            <a:ext cx="1311992" cy="131199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19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48047-B98D-142D-F0A2-BF34C0D41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220" y="0"/>
            <a:ext cx="5163760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BA47D-D4AC-0313-453B-13144D6A4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625" y="1472821"/>
            <a:ext cx="8254699" cy="288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10FE4-4049-AF10-D8BB-A4027265602A}"/>
              </a:ext>
            </a:extLst>
          </p:cNvPr>
          <p:cNvSpPr txBox="1"/>
          <p:nvPr/>
        </p:nvSpPr>
        <p:spPr>
          <a:xfrm>
            <a:off x="5048250" y="440055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C686A0-A68A-2B16-20AA-8EC9A669C3E9}"/>
              </a:ext>
            </a:extLst>
          </p:cNvPr>
          <p:cNvGrpSpPr/>
          <p:nvPr/>
        </p:nvGrpSpPr>
        <p:grpSpPr>
          <a:xfrm>
            <a:off x="756757" y="3750946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EE51449-2274-48C8-E21E-FE823C03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8F268E-A744-7F16-1002-047BC76FF9E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73ACE651-C280-C645-88FE-7FD667E61BD6}"/>
              </a:ext>
            </a:extLst>
          </p:cNvPr>
          <p:cNvGrpSpPr/>
          <p:nvPr/>
        </p:nvGrpSpPr>
        <p:grpSpPr>
          <a:xfrm>
            <a:off x="955405" y="1089060"/>
            <a:ext cx="11692082" cy="2650871"/>
            <a:chOff x="6244928" y="3346515"/>
            <a:chExt cx="5869296" cy="2118949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E6C3C64-EFBB-144D-1085-AB7F186B3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6" name="文本框 21">
              <a:extLst>
                <a:ext uri="{FF2B5EF4-FFF2-40B4-BE49-F238E27FC236}">
                  <a16:creationId xmlns:a16="http://schemas.microsoft.com/office/drawing/2014/main" id="{1974EBEF-ADB3-A2EE-F4F2-9B5C9FE4AFCA}"/>
                </a:ext>
              </a:extLst>
            </p:cNvPr>
            <p:cNvSpPr txBox="1"/>
            <p:nvPr/>
          </p:nvSpPr>
          <p:spPr>
            <a:xfrm>
              <a:off x="7097221" y="3646000"/>
              <a:ext cx="4137348" cy="140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hiểu vì sao cần phải bón phân cho cây hoa, cây cảnh trồng trong chậu.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59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975" y="1941384"/>
            <a:ext cx="8994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phân là cách để cung cấp chất dinh dưỡng cho cây, đặc biệt là cây trồng trong chậu vì cây trồng trong chậu không thể hút chất dinh dưỡng ở bên ngoài. Bón phân đúng cách sẽ giúp cây phát triển tốt,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huy hiệu quả của phân bón.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290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04852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8056499" y="1020285"/>
            <a:ext cx="2242364" cy="1711528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6"/>
          <a:srcRect l="35709" t="39297" r="39006" b="25614"/>
          <a:stretch>
            <a:fillRect/>
          </a:stretch>
        </p:blipFill>
        <p:spPr>
          <a:xfrm rot="1139716">
            <a:off x="9535239" y="17007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7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28" y="1868066"/>
            <a:ext cx="9358171" cy="32067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1FD6B7-7A83-E3CF-91FC-647231A6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BACF602-A483-AC07-FCE2-DECD182A75EC}"/>
              </a:ext>
            </a:extLst>
          </p:cNvPr>
          <p:cNvSpPr/>
          <p:nvPr/>
        </p:nvSpPr>
        <p:spPr>
          <a:xfrm>
            <a:off x="5050747" y="505330"/>
            <a:ext cx="6851972" cy="3039253"/>
          </a:xfrm>
          <a:custGeom>
            <a:avLst/>
            <a:gdLst>
              <a:gd name="connsiteX0" fmla="*/ 0 w 6851972"/>
              <a:gd name="connsiteY0" fmla="*/ 506552 h 3039253"/>
              <a:gd name="connsiteX1" fmla="*/ 506552 w 6851972"/>
              <a:gd name="connsiteY1" fmla="*/ 0 h 3039253"/>
              <a:gd name="connsiteX2" fmla="*/ 1141995 w 6851972"/>
              <a:gd name="connsiteY2" fmla="*/ 0 h 3039253"/>
              <a:gd name="connsiteX3" fmla="*/ 1141995 w 6851972"/>
              <a:gd name="connsiteY3" fmla="*/ 0 h 3039253"/>
              <a:gd name="connsiteX4" fmla="*/ 2854988 w 6851972"/>
              <a:gd name="connsiteY4" fmla="*/ 0 h 3039253"/>
              <a:gd name="connsiteX5" fmla="*/ 6345420 w 6851972"/>
              <a:gd name="connsiteY5" fmla="*/ 0 h 3039253"/>
              <a:gd name="connsiteX6" fmla="*/ 6851972 w 6851972"/>
              <a:gd name="connsiteY6" fmla="*/ 506552 h 3039253"/>
              <a:gd name="connsiteX7" fmla="*/ 6851972 w 6851972"/>
              <a:gd name="connsiteY7" fmla="*/ 1772898 h 3039253"/>
              <a:gd name="connsiteX8" fmla="*/ 6851972 w 6851972"/>
              <a:gd name="connsiteY8" fmla="*/ 1772898 h 3039253"/>
              <a:gd name="connsiteX9" fmla="*/ 6851972 w 6851972"/>
              <a:gd name="connsiteY9" fmla="*/ 2532711 h 3039253"/>
              <a:gd name="connsiteX10" fmla="*/ 6851972 w 6851972"/>
              <a:gd name="connsiteY10" fmla="*/ 2532701 h 3039253"/>
              <a:gd name="connsiteX11" fmla="*/ 6345420 w 6851972"/>
              <a:gd name="connsiteY11" fmla="*/ 3039253 h 3039253"/>
              <a:gd name="connsiteX12" fmla="*/ 2854988 w 6851972"/>
              <a:gd name="connsiteY12" fmla="*/ 3039253 h 3039253"/>
              <a:gd name="connsiteX13" fmla="*/ 1141995 w 6851972"/>
              <a:gd name="connsiteY13" fmla="*/ 3039253 h 3039253"/>
              <a:gd name="connsiteX14" fmla="*/ 1141995 w 6851972"/>
              <a:gd name="connsiteY14" fmla="*/ 3039253 h 3039253"/>
              <a:gd name="connsiteX15" fmla="*/ 506552 w 6851972"/>
              <a:gd name="connsiteY15" fmla="*/ 3039253 h 3039253"/>
              <a:gd name="connsiteX16" fmla="*/ 0 w 6851972"/>
              <a:gd name="connsiteY16" fmla="*/ 2532701 h 3039253"/>
              <a:gd name="connsiteX17" fmla="*/ 0 w 6851972"/>
              <a:gd name="connsiteY17" fmla="*/ 2532711 h 3039253"/>
              <a:gd name="connsiteX18" fmla="*/ -588036 w 6851972"/>
              <a:gd name="connsiteY18" fmla="*/ 2986856 h 3039253"/>
              <a:gd name="connsiteX19" fmla="*/ 0 w 6851972"/>
              <a:gd name="connsiteY19" fmla="*/ 1772898 h 3039253"/>
              <a:gd name="connsiteX20" fmla="*/ 0 w 6851972"/>
              <a:gd name="connsiteY20" fmla="*/ 506552 h 30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3039253" fill="none" extrusionOk="0">
                <a:moveTo>
                  <a:pt x="0" y="506552"/>
                </a:moveTo>
                <a:cubicBezTo>
                  <a:pt x="-29726" y="208647"/>
                  <a:pt x="230809" y="6203"/>
                  <a:pt x="506552" y="0"/>
                </a:cubicBezTo>
                <a:cubicBezTo>
                  <a:pt x="724881" y="-20888"/>
                  <a:pt x="956998" y="21753"/>
                  <a:pt x="1141995" y="0"/>
                </a:cubicBezTo>
                <a:lnTo>
                  <a:pt x="1141995" y="0"/>
                </a:lnTo>
                <a:cubicBezTo>
                  <a:pt x="1874978" y="-635"/>
                  <a:pt x="2482067" y="51602"/>
                  <a:pt x="2854988" y="0"/>
                </a:cubicBezTo>
                <a:cubicBezTo>
                  <a:pt x="3672295" y="-167629"/>
                  <a:pt x="5107414" y="-24710"/>
                  <a:pt x="6345420" y="0"/>
                </a:cubicBezTo>
                <a:cubicBezTo>
                  <a:pt x="6641192" y="-3895"/>
                  <a:pt x="6851882" y="237827"/>
                  <a:pt x="6851972" y="506552"/>
                </a:cubicBezTo>
                <a:cubicBezTo>
                  <a:pt x="6851509" y="707795"/>
                  <a:pt x="6890356" y="1636656"/>
                  <a:pt x="6851972" y="1772898"/>
                </a:cubicBezTo>
                <a:lnTo>
                  <a:pt x="6851972" y="1772898"/>
                </a:lnTo>
                <a:cubicBezTo>
                  <a:pt x="6795998" y="2037592"/>
                  <a:pt x="6874102" y="2174552"/>
                  <a:pt x="6851972" y="2532711"/>
                </a:cubicBezTo>
                <a:cubicBezTo>
                  <a:pt x="6851971" y="2532707"/>
                  <a:pt x="6851972" y="2532702"/>
                  <a:pt x="6851972" y="2532701"/>
                </a:cubicBezTo>
                <a:cubicBezTo>
                  <a:pt x="6835386" y="2770304"/>
                  <a:pt x="6646174" y="3016818"/>
                  <a:pt x="6345420" y="3039253"/>
                </a:cubicBezTo>
                <a:cubicBezTo>
                  <a:pt x="5669660" y="3040122"/>
                  <a:pt x="4407028" y="3141813"/>
                  <a:pt x="2854988" y="3039253"/>
                </a:cubicBezTo>
                <a:cubicBezTo>
                  <a:pt x="2673705" y="2899987"/>
                  <a:pt x="1742122" y="2973501"/>
                  <a:pt x="1141995" y="3039253"/>
                </a:cubicBezTo>
                <a:lnTo>
                  <a:pt x="1141995" y="3039253"/>
                </a:lnTo>
                <a:cubicBezTo>
                  <a:pt x="896004" y="3061571"/>
                  <a:pt x="695793" y="3005059"/>
                  <a:pt x="506552" y="3039253"/>
                </a:cubicBezTo>
                <a:cubicBezTo>
                  <a:pt x="223970" y="3037420"/>
                  <a:pt x="27971" y="2799840"/>
                  <a:pt x="0" y="2532701"/>
                </a:cubicBezTo>
                <a:cubicBezTo>
                  <a:pt x="0" y="2532706"/>
                  <a:pt x="0" y="2532709"/>
                  <a:pt x="0" y="2532711"/>
                </a:cubicBezTo>
                <a:cubicBezTo>
                  <a:pt x="-232361" y="2724222"/>
                  <a:pt x="-454997" y="2947104"/>
                  <a:pt x="-588036" y="2986856"/>
                </a:cubicBezTo>
                <a:cubicBezTo>
                  <a:pt x="-596342" y="2726047"/>
                  <a:pt x="-144551" y="1950241"/>
                  <a:pt x="0" y="1772898"/>
                </a:cubicBezTo>
                <a:cubicBezTo>
                  <a:pt x="45094" y="1321345"/>
                  <a:pt x="9838" y="906904"/>
                  <a:pt x="0" y="506552"/>
                </a:cubicBezTo>
                <a:close/>
              </a:path>
              <a:path w="6851972" h="3039253" stroke="0" extrusionOk="0">
                <a:moveTo>
                  <a:pt x="0" y="506552"/>
                </a:moveTo>
                <a:cubicBezTo>
                  <a:pt x="-2360" y="230826"/>
                  <a:pt x="237285" y="-7097"/>
                  <a:pt x="506552" y="0"/>
                </a:cubicBezTo>
                <a:cubicBezTo>
                  <a:pt x="728942" y="-7415"/>
                  <a:pt x="970772" y="-40930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050381" y="-134364"/>
                  <a:pt x="4859913" y="130381"/>
                  <a:pt x="6345420" y="0"/>
                </a:cubicBezTo>
                <a:cubicBezTo>
                  <a:pt x="6616773" y="-19818"/>
                  <a:pt x="6883833" y="202093"/>
                  <a:pt x="6851972" y="506552"/>
                </a:cubicBezTo>
                <a:cubicBezTo>
                  <a:pt x="6913405" y="859371"/>
                  <a:pt x="6820681" y="1467303"/>
                  <a:pt x="6851972" y="1772898"/>
                </a:cubicBezTo>
                <a:lnTo>
                  <a:pt x="6851972" y="1772898"/>
                </a:lnTo>
                <a:cubicBezTo>
                  <a:pt x="6806893" y="2072114"/>
                  <a:pt x="6793577" y="2329971"/>
                  <a:pt x="6851972" y="2532711"/>
                </a:cubicBezTo>
                <a:cubicBezTo>
                  <a:pt x="6851973" y="2532709"/>
                  <a:pt x="6851972" y="2532705"/>
                  <a:pt x="6851972" y="2532701"/>
                </a:cubicBezTo>
                <a:cubicBezTo>
                  <a:pt x="6854282" y="2793416"/>
                  <a:pt x="6660910" y="3038092"/>
                  <a:pt x="6345420" y="3039253"/>
                </a:cubicBezTo>
                <a:cubicBezTo>
                  <a:pt x="5557139" y="2870218"/>
                  <a:pt x="4464953" y="3092553"/>
                  <a:pt x="2854988" y="3039253"/>
                </a:cubicBezTo>
                <a:cubicBezTo>
                  <a:pt x="2003125" y="3092421"/>
                  <a:pt x="1790078" y="3179536"/>
                  <a:pt x="1141995" y="3039253"/>
                </a:cubicBezTo>
                <a:lnTo>
                  <a:pt x="1141995" y="3039253"/>
                </a:lnTo>
                <a:cubicBezTo>
                  <a:pt x="1074470" y="3008467"/>
                  <a:pt x="726952" y="3094653"/>
                  <a:pt x="506552" y="3039253"/>
                </a:cubicBezTo>
                <a:cubicBezTo>
                  <a:pt x="182538" y="3049096"/>
                  <a:pt x="35448" y="2784754"/>
                  <a:pt x="0" y="2532701"/>
                </a:cubicBezTo>
                <a:cubicBezTo>
                  <a:pt x="-1" y="2532704"/>
                  <a:pt x="1" y="2532707"/>
                  <a:pt x="0" y="2532711"/>
                </a:cubicBezTo>
                <a:cubicBezTo>
                  <a:pt x="-254483" y="2797149"/>
                  <a:pt x="-332834" y="2760454"/>
                  <a:pt x="-588036" y="2986856"/>
                </a:cubicBezTo>
                <a:cubicBezTo>
                  <a:pt x="-509855" y="2800925"/>
                  <a:pt x="-222335" y="2135623"/>
                  <a:pt x="0" y="1772898"/>
                </a:cubicBezTo>
                <a:cubicBezTo>
                  <a:pt x="-109685" y="1300779"/>
                  <a:pt x="104970" y="831969"/>
                  <a:pt x="0" y="506552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58582"/>
                      <a:gd name="adj2" fmla="val 482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Chia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sẻ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vai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của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phân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bón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đối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cây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trồng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chậu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016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tăng sức đề kháng cho cây trồng, ít bị sâu bệnh hại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59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3485" y="859013"/>
            <a:ext cx="30235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Dặn dò</a:t>
            </a:r>
            <a:r>
              <a:rPr kumimoji="0" lang="en-US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2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057" y="3164491"/>
            <a:ext cx="400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954107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cách bón phân cho hoa, cây cảnh tương ứng với mỗi ảnh trong Hình 5.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28BC5-60B3-2D9B-ADEB-8069124C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39" y="1673457"/>
            <a:ext cx="5231311" cy="36516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017E4D-493E-F14C-3846-E16D5A9E3E3E}"/>
              </a:ext>
            </a:extLst>
          </p:cNvPr>
          <p:cNvSpPr/>
          <p:nvPr/>
        </p:nvSpPr>
        <p:spPr>
          <a:xfrm>
            <a:off x="1099335" y="1253447"/>
            <a:ext cx="3277456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Bón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4D08CA-8A23-85DA-2ECC-28449A57D8FA}"/>
              </a:ext>
            </a:extLst>
          </p:cNvPr>
          <p:cNvSpPr/>
          <p:nvPr/>
        </p:nvSpPr>
        <p:spPr>
          <a:xfrm>
            <a:off x="1078787" y="2845942"/>
            <a:ext cx="3277456" cy="934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DA1749-0D45-79AF-4C74-DAC9191044D9}"/>
              </a:ext>
            </a:extLst>
          </p:cNvPr>
          <p:cNvSpPr/>
          <p:nvPr/>
        </p:nvSpPr>
        <p:spPr>
          <a:xfrm>
            <a:off x="976045" y="4582275"/>
            <a:ext cx="3277456" cy="934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phun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7578 0.6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3528 0.0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62539 -0.2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7635" y="1848916"/>
            <a:ext cx="8593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bón phân cho hoa, cây cảnh trồng trong chậu nhưng người ta thường dùng các cách sau: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đều xung quanh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Pha với nước và tưới vào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Pha với nước và phun lên lá cây.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712378" y="215757"/>
            <a:ext cx="7171362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Bón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xung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quanh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gốc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chú ý đặc biệt khi bón phân cho cây cảnh sân vườn">
            <a:extLst>
              <a:ext uri="{FF2B5EF4-FFF2-40B4-BE49-F238E27FC236}">
                <a16:creationId xmlns:a16="http://schemas.microsoft.com/office/drawing/2014/main" id="{5262F210-AB8A-E3E4-2B9C-9528482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33" y="1605016"/>
            <a:ext cx="6799893" cy="4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2. Pha với nước và tưới vào gốc cây</a:t>
            </a:r>
          </a:p>
        </p:txBody>
      </p:sp>
      <p:pic>
        <p:nvPicPr>
          <p:cNvPr id="2052" name="Picture 4" descr="LỢI ÍCH KÉP TỪ VẢI ĐỊA PHỦ GỐC CÂY">
            <a:extLst>
              <a:ext uri="{FF2B5EF4-FFF2-40B4-BE49-F238E27FC236}">
                <a16:creationId xmlns:a16="http://schemas.microsoft.com/office/drawing/2014/main" id="{B3A348D9-D4D1-20C0-3517-6081F366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05" y="1801992"/>
            <a:ext cx="6888180" cy="4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0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Pha với nước và phun lên lá cây.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ẹo tưới cây cơ bản - VnExpress">
            <a:extLst>
              <a:ext uri="{FF2B5EF4-FFF2-40B4-BE49-F238E27FC236}">
                <a16:creationId xmlns:a16="http://schemas.microsoft.com/office/drawing/2014/main" id="{AF37F18A-AFA4-5EB2-6B9F-6400414B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91" y="1735816"/>
            <a:ext cx="7294651" cy="43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58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những cách bón phân trên em còn biết cách bón phân nào nữa?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nhà hoặc ở trường em thường bón phân cho cây theo cách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300</Words>
  <Application>Microsoft Office PowerPoint</Application>
  <PresentationFormat>Widescreen</PresentationFormat>
  <Paragraphs>25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#9Slide05 Dancing Script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inpin heiti</vt:lpstr>
      <vt:lpstr>Just Another Hand</vt:lpstr>
      <vt:lpstr>SVN-Newton</vt:lpstr>
      <vt:lpstr>Times New Roman</vt:lpstr>
      <vt:lpstr>字魂59号-创粗黑</vt:lpstr>
      <vt:lpstr>1_Office Theme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2023-10-31T07:14:54Z</dcterms:created>
  <dcterms:modified xsi:type="dcterms:W3CDTF">2025-02-03T04:44:29Z</dcterms:modified>
</cp:coreProperties>
</file>