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8" r:id="rId3"/>
    <p:sldId id="293" r:id="rId4"/>
    <p:sldId id="256" r:id="rId5"/>
    <p:sldId id="294" r:id="rId6"/>
    <p:sldId id="295" r:id="rId7"/>
    <p:sldId id="259" r:id="rId8"/>
    <p:sldId id="261" r:id="rId9"/>
    <p:sldId id="263" r:id="rId10"/>
    <p:sldId id="264" r:id="rId11"/>
    <p:sldId id="284" r:id="rId12"/>
    <p:sldId id="286" r:id="rId13"/>
    <p:sldId id="289" r:id="rId14"/>
    <p:sldId id="290" r:id="rId15"/>
    <p:sldId id="288" r:id="rId16"/>
    <p:sldId id="287" r:id="rId17"/>
    <p:sldId id="277" r:id="rId18"/>
    <p:sldId id="278" r:id="rId19"/>
    <p:sldId id="279" r:id="rId20"/>
    <p:sldId id="291" r:id="rId21"/>
    <p:sldId id="281" r:id="rId22"/>
    <p:sldId id="265" r:id="rId23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6539"/>
    <a:srgbClr val="FEF9F2"/>
    <a:srgbClr val="A2E3CD"/>
    <a:srgbClr val="BD5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13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8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30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77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79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57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09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08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86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3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47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43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31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18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9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8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6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6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2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0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5A9B-138A-4ADE-9730-EE2EA51D878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7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7" r:id="rId3"/>
    <p:sldLayoutId id="2147483666" r:id="rId4"/>
    <p:sldLayoutId id="2147483665" r:id="rId5"/>
    <p:sldLayoutId id="2147483664" r:id="rId6"/>
    <p:sldLayoutId id="2147483663" r:id="rId7"/>
    <p:sldLayoutId id="2147483662" r:id="rId8"/>
    <p:sldLayoutId id="2147483661" r:id="rId9"/>
    <p:sldLayoutId id="2147483660" r:id="rId10"/>
    <p:sldLayoutId id="2147483650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69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emf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742211" y="550685"/>
            <a:ext cx="5948150" cy="22037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1"/>
          <a:stretch>
            <a:fillRect/>
          </a:stretch>
        </p:blipFill>
        <p:spPr>
          <a:xfrm>
            <a:off x="4983109" y="2439185"/>
            <a:ext cx="7208891" cy="441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1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6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8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5107" y="2029490"/>
            <a:ext cx="2247004" cy="4425733"/>
          </a:xfrm>
          <a:prstGeom prst="rect">
            <a:avLst/>
          </a:prstGeom>
        </p:spPr>
      </p:pic>
      <p:pic>
        <p:nvPicPr>
          <p:cNvPr id="9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155" y="141231"/>
            <a:ext cx="1274076" cy="1059451"/>
          </a:xfrm>
          <a:prstGeom prst="rect">
            <a:avLst/>
          </a:prstGeom>
        </p:spPr>
      </p:pic>
      <p:sp>
        <p:nvSpPr>
          <p:cNvPr id="10" name="矩形: 圆角 56"/>
          <p:cNvSpPr/>
          <p:nvPr/>
        </p:nvSpPr>
        <p:spPr>
          <a:xfrm>
            <a:off x="6333433" y="5883693"/>
            <a:ext cx="2235200" cy="300936"/>
          </a:xfrm>
          <a:prstGeom prst="roundRect">
            <a:avLst>
              <a:gd name="adj" fmla="val 50000"/>
            </a:avLst>
          </a:prstGeom>
          <a:solidFill>
            <a:srgbClr val="A2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2E3CD"/>
              </a:solidFill>
              <a:cs typeface="+mn-ea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585" y="1029256"/>
            <a:ext cx="6957289" cy="58785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914377" fontAlgn="base">
              <a:lnSpc>
                <a:spcPct val="11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1333" y="2020291"/>
            <a:ext cx="7223774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914377" fontAlgn="base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914377" fontAlgn="base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16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6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9" name="图片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55" y="141231"/>
            <a:ext cx="1274076" cy="10594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2585" y="1029256"/>
            <a:ext cx="6679970" cy="5480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914377" fontAlgn="base">
              <a:lnSpc>
                <a:spcPct val="11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1333" y="2020291"/>
            <a:ext cx="7223774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914377" fontAlgn="base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914377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333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5"/>
          <p:cNvSpPr/>
          <p:nvPr/>
        </p:nvSpPr>
        <p:spPr>
          <a:xfrm>
            <a:off x="-668158" y="1201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6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9" name="图片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55" y="141231"/>
            <a:ext cx="1274076" cy="1059451"/>
          </a:xfrm>
          <a:prstGeom prst="rect">
            <a:avLst/>
          </a:prstGeom>
        </p:spPr>
      </p:pic>
      <p:sp>
        <p:nvSpPr>
          <p:cNvPr id="10" name="矩形: 圆角 56"/>
          <p:cNvSpPr/>
          <p:nvPr/>
        </p:nvSpPr>
        <p:spPr>
          <a:xfrm>
            <a:off x="6333433" y="5883693"/>
            <a:ext cx="2235200" cy="300936"/>
          </a:xfrm>
          <a:prstGeom prst="roundRect">
            <a:avLst>
              <a:gd name="adj" fmla="val 50000"/>
            </a:avLst>
          </a:prstGeom>
          <a:solidFill>
            <a:srgbClr val="A2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2E3CD"/>
              </a:solidFill>
              <a:cs typeface="+mn-ea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5506" y="999038"/>
            <a:ext cx="12197506" cy="5480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defTabSz="914377" fontAlgn="base"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1986" y="1826575"/>
            <a:ext cx="7223774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 defTabSz="914377" fontAlgn="base">
              <a:buFontTx/>
              <a:buChar char="-"/>
            </a:pP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914377" fontAlgn="base">
              <a:buFontTx/>
              <a:buChar char="-"/>
            </a:pP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377" fontAlgn="base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472" y="1882383"/>
            <a:ext cx="1989446" cy="299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1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6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9" name="图片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55" y="141231"/>
            <a:ext cx="1274076" cy="1059451"/>
          </a:xfrm>
          <a:prstGeom prst="rect">
            <a:avLst/>
          </a:prstGeom>
        </p:spPr>
      </p:pic>
      <p:sp>
        <p:nvSpPr>
          <p:cNvPr id="10" name="矩形: 圆角 56"/>
          <p:cNvSpPr/>
          <p:nvPr/>
        </p:nvSpPr>
        <p:spPr>
          <a:xfrm>
            <a:off x="6333433" y="5883693"/>
            <a:ext cx="2235200" cy="300936"/>
          </a:xfrm>
          <a:prstGeom prst="roundRect">
            <a:avLst>
              <a:gd name="adj" fmla="val 50000"/>
            </a:avLst>
          </a:prstGeom>
          <a:solidFill>
            <a:srgbClr val="A2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2E3CD"/>
              </a:solidFill>
              <a:cs typeface="+mn-ea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938" y="1132663"/>
            <a:ext cx="11049756" cy="5480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defTabSz="914377" fontAlgn="base">
              <a:lnSpc>
                <a:spcPct val="11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55" y="1934032"/>
            <a:ext cx="8686800" cy="46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9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6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9" name="图片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55" y="141231"/>
            <a:ext cx="1274076" cy="1059451"/>
          </a:xfrm>
          <a:prstGeom prst="rect">
            <a:avLst/>
          </a:prstGeom>
        </p:spPr>
      </p:pic>
      <p:sp>
        <p:nvSpPr>
          <p:cNvPr id="10" name="矩形: 圆角 56"/>
          <p:cNvSpPr/>
          <p:nvPr/>
        </p:nvSpPr>
        <p:spPr>
          <a:xfrm>
            <a:off x="6333433" y="5883693"/>
            <a:ext cx="2235200" cy="300936"/>
          </a:xfrm>
          <a:prstGeom prst="roundRect">
            <a:avLst>
              <a:gd name="adj" fmla="val 50000"/>
            </a:avLst>
          </a:prstGeom>
          <a:solidFill>
            <a:srgbClr val="A2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2E3CD"/>
              </a:solidFill>
              <a:cs typeface="+mn-ea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938" y="1132663"/>
            <a:ext cx="6841873" cy="5480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914377" fontAlgn="base">
              <a:lnSpc>
                <a:spcPct val="11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35339" y="2107809"/>
            <a:ext cx="8860262" cy="27515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914377" fontAlgn="base">
              <a:lnSpc>
                <a:spcPct val="120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1 - 2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172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4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2085" y="2377635"/>
            <a:ext cx="10025437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Cách sắp xếp, bảo quản thực phẩm trong tủ lạnh đúng cách, </a:t>
            </a:r>
          </a:p>
          <a:p>
            <a:pPr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 toàn là: </a:t>
            </a:r>
          </a:p>
          <a:p>
            <a:pPr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ăn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vừa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Tùy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ngắn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) </a:t>
            </a:r>
            <a:endParaRPr lang="vi-VN" sz="28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chúng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khoang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Nên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nắp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màng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vi-VN" sz="28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bọc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tránh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lẫn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mùi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rồi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Tránh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quá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vệ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xuyên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800" dirty="0"/>
          </a:p>
        </p:txBody>
      </p:sp>
      <p:sp>
        <p:nvSpPr>
          <p:cNvPr id="4" name="Up Ribbon 3"/>
          <p:cNvSpPr/>
          <p:nvPr/>
        </p:nvSpPr>
        <p:spPr>
          <a:xfrm>
            <a:off x="4404610" y="100641"/>
            <a:ext cx="8305800" cy="725451"/>
          </a:xfrm>
          <a:prstGeom prst="ribbon2">
            <a:avLst>
              <a:gd name="adj1" fmla="val 16667"/>
              <a:gd name="adj2" fmla="val 7150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kern="0" dirty="0">
                <a:solidFill>
                  <a:srgbClr val="FF0000"/>
                </a:solidFill>
                <a:latin typeface="Aaril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21359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742211" y="550685"/>
            <a:ext cx="5948150" cy="22037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vi-V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THỰC HÀNH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pic>
        <p:nvPicPr>
          <p:cNvPr id="6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1"/>
          <a:stretch>
            <a:fillRect/>
          </a:stretch>
        </p:blipFill>
        <p:spPr>
          <a:xfrm>
            <a:off x="4983109" y="2439185"/>
            <a:ext cx="7208891" cy="441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7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400049" y="228600"/>
            <a:ext cx="10353675" cy="3352800"/>
          </a:xfrm>
          <a:prstGeom prst="cloudCallout">
            <a:avLst>
              <a:gd name="adj1" fmla="val -47505"/>
              <a:gd name="adj2" fmla="val 98306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4000" b="1" dirty="0">
                <a:solidFill>
                  <a:srgbClr val="00B050"/>
                </a:solidFill>
                <a:latin typeface="+mj-lt"/>
              </a:rPr>
              <a:t>THỰC HÀNH: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Lau chùi, sắp xếp thực phẩm trong tủ lạnh của gia đình đúng cách, an toàn.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FFFF00"/>
              </a:solidFill>
              <a:latin typeface="+mj-lt"/>
              <a:cs typeface="Arial" charset="0"/>
            </a:endParaRPr>
          </a:p>
        </p:txBody>
      </p:sp>
      <p:pic>
        <p:nvPicPr>
          <p:cNvPr id="3" name="Picture 8" descr="red_mushroom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5811872"/>
            <a:ext cx="15240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red_mushroom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0835" y="5638801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red_mushroom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5334035"/>
            <a:ext cx="175260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200" y="3538055"/>
            <a:ext cx="2095500" cy="227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09887"/>
            <a:ext cx="2743200" cy="26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903" y="138865"/>
            <a:ext cx="1615923" cy="127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2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62000"/>
            <a:ext cx="4495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73512"/>
            <a:ext cx="3962400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73512"/>
            <a:ext cx="4495800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762000"/>
            <a:ext cx="38862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357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7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1090"/>
            <a:ext cx="4809433" cy="165576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9" y="115209"/>
            <a:ext cx="1204372" cy="138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AutoShape 8" descr="Tư vấn chọn mua tủ lạnh theo nhu cầu của gia đì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8" name="图片 51">
            <a:extLst>
              <a:ext uri="{FF2B5EF4-FFF2-40B4-BE49-F238E27FC236}">
                <a16:creationId xmlns:a16="http://schemas.microsoft.com/office/drawing/2014/main" id="{09B82C94-A1F6-4934-8641-2169B4A1D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8023" y="4006744"/>
            <a:ext cx="1368317" cy="2695058"/>
          </a:xfrm>
          <a:prstGeom prst="rect">
            <a:avLst/>
          </a:prstGeom>
        </p:spPr>
      </p:pic>
      <p:sp>
        <p:nvSpPr>
          <p:cNvPr id="19" name="AutoShape 11">
            <a:extLst>
              <a:ext uri="{FF2B5EF4-FFF2-40B4-BE49-F238E27FC236}">
                <a16:creationId xmlns:a16="http://schemas.microsoft.com/office/drawing/2014/main" id="{1314C0A6-D5C0-4D24-B700-E01150F00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5139" y="806344"/>
            <a:ext cx="9185118" cy="3429000"/>
          </a:xfrm>
          <a:prstGeom prst="cloudCallout">
            <a:avLst>
              <a:gd name="adj1" fmla="val -47505"/>
              <a:gd name="adj2" fmla="val 98306"/>
            </a:avLst>
          </a:prstGeom>
          <a:solidFill>
            <a:srgbClr val="00B0F0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marL="742950" indent="-742950" algn="ctr">
              <a:buAutoNum type="arabicPeriod"/>
            </a:pPr>
            <a:r>
              <a:rPr lang="vi-VN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Nêu tác dụng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tủ lạnh.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>
              <a:buAutoNum type="arabicPeriod"/>
            </a:pP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khoang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058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742211" y="550685"/>
            <a:ext cx="5948150" cy="22037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1"/>
          <a:stretch>
            <a:fillRect/>
          </a:stretch>
        </p:blipFill>
        <p:spPr>
          <a:xfrm>
            <a:off x="4983109" y="2439185"/>
            <a:ext cx="7208891" cy="441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0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2920" y="1783544"/>
            <a:ext cx="9395087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vi-VN" sz="4000" b="1" dirty="0">
                <a:solidFill>
                  <a:srgbClr val="00B050"/>
                </a:solidFill>
              </a:rPr>
              <a:t>     Về nhà tìm hiểu kĩ </a:t>
            </a:r>
            <a:r>
              <a:rPr lang="en-US" sz="4000" b="1" dirty="0" err="1">
                <a:solidFill>
                  <a:srgbClr val="00B050"/>
                </a:solidFill>
              </a:rPr>
              <a:t>tác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dụng</a:t>
            </a:r>
            <a:r>
              <a:rPr lang="vi-VN" sz="4000" b="1" dirty="0">
                <a:solidFill>
                  <a:srgbClr val="00B050"/>
                </a:solidFill>
              </a:rPr>
              <a:t>, </a:t>
            </a:r>
            <a:r>
              <a:rPr lang="en-US" sz="4000" b="1" dirty="0" err="1">
                <a:solidFill>
                  <a:srgbClr val="00B050"/>
                </a:solidFill>
              </a:rPr>
              <a:t>các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bộ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phận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cơ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bản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của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vi-VN" sz="4000" b="1" dirty="0">
                <a:solidFill>
                  <a:srgbClr val="00B050"/>
                </a:solidFill>
              </a:rPr>
              <a:t>tủ lạnh và thực hành sắp xếp, bảo quản thực phẩm trong tủ lạnh đúng cách, an toàn.</a:t>
            </a:r>
            <a:endParaRPr lang="en-US" sz="4000" b="1" dirty="0">
              <a:solidFill>
                <a:srgbClr val="00B050"/>
              </a:solidFill>
            </a:endParaRPr>
          </a:p>
        </p:txBody>
      </p:sp>
      <p:pic>
        <p:nvPicPr>
          <p:cNvPr id="3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022" y="-1738128"/>
            <a:ext cx="3386495" cy="4020685"/>
          </a:xfrm>
          <a:prstGeom prst="rect">
            <a:avLst/>
          </a:prstGeom>
        </p:spPr>
      </p:pic>
      <p:pic>
        <p:nvPicPr>
          <p:cNvPr id="5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6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7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7611" y="2668249"/>
            <a:ext cx="1930309" cy="380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9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5"/>
          <p:cNvSpPr/>
          <p:nvPr/>
        </p:nvSpPr>
        <p:spPr>
          <a:xfrm>
            <a:off x="1535535" y="1679576"/>
            <a:ext cx="8436648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dirty="0" err="1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+mn-lt"/>
              </a:rPr>
              <a:t>Chúc</a:t>
            </a:r>
            <a:r>
              <a:rPr lang="en-US" altLang="zh-CN" sz="6600" dirty="0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+mn-lt"/>
              </a:rPr>
              <a:t>các</a:t>
            </a:r>
            <a:r>
              <a:rPr lang="en-US" altLang="zh-CN" sz="6600" dirty="0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+mn-lt"/>
              </a:rPr>
              <a:t> con </a:t>
            </a:r>
            <a:r>
              <a:rPr lang="en-US" altLang="zh-CN" sz="6600" dirty="0" err="1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+mn-lt"/>
              </a:rPr>
              <a:t>học</a:t>
            </a:r>
            <a:r>
              <a:rPr lang="en-US" altLang="zh-CN" sz="6600" dirty="0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+mn-lt"/>
              </a:rPr>
              <a:t>tập</a:t>
            </a:r>
            <a:r>
              <a:rPr lang="en-US" altLang="zh-CN" sz="6600" dirty="0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+mn-lt"/>
              </a:rPr>
              <a:t>chăm</a:t>
            </a:r>
            <a:r>
              <a:rPr lang="en-US" altLang="zh-CN" sz="6600" dirty="0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+mn-lt"/>
              </a:rPr>
              <a:t>ngoan</a:t>
            </a:r>
            <a:r>
              <a:rPr lang="en-US" altLang="zh-CN" sz="6600" dirty="0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+mn-lt"/>
              </a:rPr>
              <a:t>!</a:t>
            </a:r>
            <a:endParaRPr lang="zh-CN" altLang="en-US" sz="6600" dirty="0">
              <a:solidFill>
                <a:schemeClr val="accent6">
                  <a:lumMod val="75000"/>
                </a:schemeClr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  <a:sym typeface="+mn-lt"/>
            </a:endParaRPr>
          </a:p>
        </p:txBody>
      </p:sp>
      <p:pic>
        <p:nvPicPr>
          <p:cNvPr id="5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6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8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1737" y="3108950"/>
            <a:ext cx="1903443" cy="3749050"/>
          </a:xfrm>
          <a:prstGeom prst="rect">
            <a:avLst/>
          </a:prstGeom>
        </p:spPr>
      </p:pic>
      <p:pic>
        <p:nvPicPr>
          <p:cNvPr id="9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155" y="141231"/>
            <a:ext cx="1274076" cy="1059451"/>
          </a:xfrm>
          <a:prstGeom prst="rect">
            <a:avLst/>
          </a:prstGeom>
        </p:spPr>
      </p:pic>
      <p:sp>
        <p:nvSpPr>
          <p:cNvPr id="10" name="矩形: 圆角 56"/>
          <p:cNvSpPr/>
          <p:nvPr/>
        </p:nvSpPr>
        <p:spPr>
          <a:xfrm>
            <a:off x="6333433" y="5883693"/>
            <a:ext cx="2235200" cy="300936"/>
          </a:xfrm>
          <a:prstGeom prst="roundRect">
            <a:avLst>
              <a:gd name="adj" fmla="val 50000"/>
            </a:avLst>
          </a:prstGeom>
          <a:solidFill>
            <a:srgbClr val="A2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2E3CD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96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B9DDC1-D24A-4159-8640-50985C688161}"/>
              </a:ext>
            </a:extLst>
          </p:cNvPr>
          <p:cNvSpPr/>
          <p:nvPr/>
        </p:nvSpPr>
        <p:spPr>
          <a:xfrm>
            <a:off x="201341" y="153044"/>
            <a:ext cx="6963911" cy="3128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SzPts val="1200"/>
              <a:tabLst>
                <a:tab pos="537845" algn="l"/>
              </a:tabLst>
            </a:pP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+ Ng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ăn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đá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(1):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giúp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tạo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ra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viên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nước</a:t>
            </a:r>
            <a:r>
              <a:rPr lang="vi-VN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đá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riêng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tách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biệt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khu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chứa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thực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phẩm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s</a:t>
            </a:r>
            <a:r>
              <a:rPr lang="vi-VN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ố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ng.</a:t>
            </a:r>
            <a:endParaRPr lang="vi-VN" sz="2000" b="1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buClr>
                <a:srgbClr val="000000"/>
              </a:buClr>
              <a:buSzPts val="1200"/>
              <a:tabLst>
                <a:tab pos="537845" algn="l"/>
              </a:tabLst>
            </a:pP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+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Ngăn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tủ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đá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(2)</a:t>
            </a:r>
            <a:r>
              <a:rPr lang="vi-VN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bảo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quản</a:t>
            </a:r>
            <a:r>
              <a:rPr lang="vi-VN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thực</a:t>
            </a:r>
            <a:r>
              <a:rPr lang="vi-VN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phẩm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tươi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sống</a:t>
            </a:r>
            <a:r>
              <a:rPr lang="vi-VN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như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thịt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h</a:t>
            </a:r>
            <a:r>
              <a:rPr lang="vi-VN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ả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dài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ngày</a:t>
            </a:r>
            <a:r>
              <a:rPr lang="vi-VN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R="5019675" algn="just">
              <a:lnSpc>
                <a:spcPct val="117000"/>
              </a:lnSpc>
              <a:buClr>
                <a:srgbClr val="000000"/>
              </a:buClr>
              <a:buSzPts val="1200"/>
              <a:tabLst>
                <a:tab pos="594995" algn="l"/>
              </a:tabLst>
            </a:pP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(3):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vi-VN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(4)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vi-VN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vi-VN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vi-VN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720825-739D-483F-8461-74C780C84951}"/>
              </a:ext>
            </a:extLst>
          </p:cNvPr>
          <p:cNvSpPr/>
          <p:nvPr/>
        </p:nvSpPr>
        <p:spPr>
          <a:xfrm>
            <a:off x="201341" y="3390901"/>
            <a:ext cx="7042047" cy="1537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đựng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củ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(5):</a:t>
            </a:r>
            <a:r>
              <a:rPr lang="vi-VN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củ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</a:t>
            </a:r>
            <a:r>
              <a:rPr lang="vi-VN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được tươi lâu.</a:t>
            </a:r>
          </a:p>
          <a:p>
            <a:pPr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đựng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chai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lọ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cửa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mát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(6)</a:t>
            </a:r>
            <a:r>
              <a:rPr lang="vi-VN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vi-VN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 quản 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chai,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lọ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thường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xuyên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l</a:t>
            </a:r>
            <a:r>
              <a:rPr lang="vi-VN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ấ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y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sữa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...</a:t>
            </a:r>
            <a:endParaRPr lang="vi-VN" sz="2000" b="1" dirty="0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đựng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trứng</a:t>
            </a:r>
            <a:r>
              <a:rPr lang="vi-VN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(7): </a:t>
            </a:r>
            <a:r>
              <a:rPr lang="vi-VN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 quản các loại trứng gia cầm.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B867D7-52ED-439F-A833-B2638E56B270}"/>
              </a:ext>
            </a:extLst>
          </p:cNvPr>
          <p:cNvSpPr/>
          <p:nvPr/>
        </p:nvSpPr>
        <p:spPr>
          <a:xfrm>
            <a:off x="206478" y="5237577"/>
            <a:ext cx="69587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+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Bộ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phận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điều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chỉnh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nhiệt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độ</a:t>
            </a:r>
            <a:r>
              <a:rPr lang="en-US" sz="2000" b="1" dirty="0">
                <a:solidFill>
                  <a:srgbClr val="C00000"/>
                </a:solidFill>
                <a:latin typeface="Times New Roman"/>
                <a:ea typeface="Times New Roman"/>
              </a:rPr>
              <a:t>: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điều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chỉnh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nhiệt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độ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làm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lạnh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ở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ngăn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tủ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đá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(8)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và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ngăn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tủ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mát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(9)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phù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h</a:t>
            </a:r>
            <a:r>
              <a:rPr lang="vi-VN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ợ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p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với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thực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phẩm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có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trong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tủ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.</a:t>
            </a:r>
            <a:endParaRPr lang="en-US" sz="2000" b="1" dirty="0">
              <a:solidFill>
                <a:srgbClr val="7030A0"/>
              </a:solidFill>
            </a:endParaRPr>
          </a:p>
        </p:txBody>
      </p:sp>
      <p:pic>
        <p:nvPicPr>
          <p:cNvPr id="7" name="Picutre 52">
            <a:extLst>
              <a:ext uri="{FF2B5EF4-FFF2-40B4-BE49-F238E27FC236}">
                <a16:creationId xmlns:a16="http://schemas.microsoft.com/office/drawing/2014/main" id="{CBFAD590-B48C-4419-AA96-A06A5C7F1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388" y="634293"/>
            <a:ext cx="4875309" cy="506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78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5"/>
          <p:cNvSpPr/>
          <p:nvPr/>
        </p:nvSpPr>
        <p:spPr>
          <a:xfrm>
            <a:off x="1560669" y="1517308"/>
            <a:ext cx="8320305" cy="32030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zh-CN" sz="5400" b="1" dirty="0">
                <a:solidFill>
                  <a:srgbClr val="FF0000"/>
                </a:solidFill>
                <a:cs typeface="+mn-ea"/>
                <a:sym typeface="+mn-lt"/>
              </a:rPr>
              <a:t>SỬ DỤNG TỦ LẠNH ( TIẾT 2)</a:t>
            </a:r>
            <a:endParaRPr lang="zh-CN" altLang="en-US" sz="54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5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6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93" y="670956"/>
            <a:ext cx="1615923" cy="1277563"/>
          </a:xfrm>
          <a:prstGeom prst="rect">
            <a:avLst/>
          </a:prstGeom>
        </p:spPr>
      </p:pic>
      <p:pic>
        <p:nvPicPr>
          <p:cNvPr id="8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8617" y="4020685"/>
            <a:ext cx="2278228" cy="2856169"/>
          </a:xfrm>
          <a:prstGeom prst="rect">
            <a:avLst/>
          </a:prstGeom>
        </p:spPr>
      </p:pic>
      <p:pic>
        <p:nvPicPr>
          <p:cNvPr id="9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980" y="97733"/>
            <a:ext cx="1274076" cy="105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3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C475F0-8A59-48E7-A1D2-E3F2FE0A064A}"/>
              </a:ext>
            </a:extLst>
          </p:cNvPr>
          <p:cNvSpPr/>
          <p:nvPr/>
        </p:nvSpPr>
        <p:spPr>
          <a:xfrm>
            <a:off x="1398534" y="1246001"/>
            <a:ext cx="8755118" cy="2731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Yêu</a:t>
            </a:r>
            <a:r>
              <a:rPr lang="en-US" sz="4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cầu</a:t>
            </a:r>
            <a:r>
              <a:rPr lang="en-US" sz="4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cần</a:t>
            </a:r>
            <a:r>
              <a:rPr lang="en-US" sz="4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đạt</a:t>
            </a:r>
            <a:endParaRPr lang="vi-VN" sz="4400" b="1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vi-V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Thực hiện được việc sắp xếp, bảo quản thực phẩm trong tủ lạnh đúng cách, an toàn.</a:t>
            </a:r>
          </a:p>
        </p:txBody>
      </p:sp>
      <p:pic>
        <p:nvPicPr>
          <p:cNvPr id="5" name="图片 23">
            <a:extLst>
              <a:ext uri="{FF2B5EF4-FFF2-40B4-BE49-F238E27FC236}">
                <a16:creationId xmlns:a16="http://schemas.microsoft.com/office/drawing/2014/main" id="{8AD5E8B6-44FF-426E-AF4E-AF32A41CF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0969" y="-571508"/>
            <a:ext cx="2681031" cy="3183108"/>
          </a:xfrm>
          <a:prstGeom prst="rect">
            <a:avLst/>
          </a:prstGeom>
        </p:spPr>
      </p:pic>
      <p:pic>
        <p:nvPicPr>
          <p:cNvPr id="6" name="图片 51">
            <a:extLst>
              <a:ext uri="{FF2B5EF4-FFF2-40B4-BE49-F238E27FC236}">
                <a16:creationId xmlns:a16="http://schemas.microsoft.com/office/drawing/2014/main" id="{7D606101-189F-4B50-9911-9B20B8C11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8366" y="4393910"/>
            <a:ext cx="1803634" cy="2261180"/>
          </a:xfrm>
          <a:prstGeom prst="rect">
            <a:avLst/>
          </a:prstGeom>
        </p:spPr>
      </p:pic>
      <p:pic>
        <p:nvPicPr>
          <p:cNvPr id="7" name="图片 22">
            <a:extLst>
              <a:ext uri="{FF2B5EF4-FFF2-40B4-BE49-F238E27FC236}">
                <a16:creationId xmlns:a16="http://schemas.microsoft.com/office/drawing/2014/main" id="{7DA614B6-DE31-4549-AD92-83DA5D17C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54158"/>
            <a:ext cx="4962525" cy="282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6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742211" y="550686"/>
            <a:ext cx="5948150" cy="18885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1"/>
          <a:stretch>
            <a:fillRect/>
          </a:stretch>
        </p:blipFill>
        <p:spPr>
          <a:xfrm>
            <a:off x="4983109" y="2439185"/>
            <a:ext cx="7208891" cy="441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9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6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7069"/>
            <a:ext cx="5010150" cy="284978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82487" y="627458"/>
            <a:ext cx="856453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en-US" sz="32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ẢNH VÀ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CÁCH SẮP XẾP, BẢO QUẢN THỰC PHẨM TRONG TỦ LẠNH ĐÚNG CÁCH, AN TOÀN.</a:t>
            </a:r>
            <a:endParaRPr lang="en-US" sz="3200" b="1" cap="all" dirty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08" y="97733"/>
            <a:ext cx="1274076" cy="1059451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5A8CF3E-717A-4BF1-A14D-50F47B0CB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530" y="2457410"/>
            <a:ext cx="5562600" cy="420746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1040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6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9" name="图片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55" y="141231"/>
            <a:ext cx="1274076" cy="105945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92536" y="164275"/>
            <a:ext cx="8995648" cy="58058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17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ăn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vừa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lnSpc>
                <a:spcPct val="117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Tùy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loại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hay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ngắn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chúng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khoang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khác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nhau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lnSpc>
                <a:spcPct val="117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Nên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hộp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kín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nắp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hoặc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dùng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màng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bọc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tránh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lẫn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mùi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rồi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mới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lnSpc>
                <a:spcPct val="117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Tránh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mở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cửa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quá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lnSpc>
                <a:spcPct val="117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3200" b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vệ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thường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xuyên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92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6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8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5107" y="2029490"/>
            <a:ext cx="2247004" cy="4425733"/>
          </a:xfrm>
          <a:prstGeom prst="rect">
            <a:avLst/>
          </a:prstGeom>
        </p:spPr>
      </p:pic>
      <p:pic>
        <p:nvPicPr>
          <p:cNvPr id="9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155" y="141231"/>
            <a:ext cx="1274076" cy="1059451"/>
          </a:xfrm>
          <a:prstGeom prst="rect">
            <a:avLst/>
          </a:prstGeom>
        </p:spPr>
      </p:pic>
      <p:sp>
        <p:nvSpPr>
          <p:cNvPr id="11" name="Text Placeholder 1"/>
          <p:cNvSpPr txBox="1">
            <a:spLocks/>
          </p:cNvSpPr>
          <p:nvPr/>
        </p:nvSpPr>
        <p:spPr>
          <a:xfrm>
            <a:off x="1984279" y="27256"/>
            <a:ext cx="8473509" cy="724247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LƯU Ý KHI SỬ DỤNG TỦ LẠNH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888" y="1087674"/>
            <a:ext cx="8481745" cy="5480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914377" fontAlgn="base"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thoáng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ẩm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4754" y="2029490"/>
            <a:ext cx="7706849" cy="34901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914377" fontAlgn="base">
              <a:lnSpc>
                <a:spcPct val="115000"/>
              </a:lnSpc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Do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thoáng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chật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hẹp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vách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tường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10cm,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đằng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nguội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491" y="1584362"/>
            <a:ext cx="3520508" cy="487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7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77813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1066</Words>
  <Application>Microsoft Office PowerPoint</Application>
  <PresentationFormat>Widescreen</PresentationFormat>
  <Paragraphs>54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#9Slide03 Arima Madurai Black</vt:lpstr>
      <vt:lpstr>Aaril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ADMIN</cp:lastModifiedBy>
  <cp:revision>4</cp:revision>
  <dcterms:created xsi:type="dcterms:W3CDTF">2021-10-24T19:13:11Z</dcterms:created>
  <dcterms:modified xsi:type="dcterms:W3CDTF">2023-09-27T23:06:29Z</dcterms:modified>
</cp:coreProperties>
</file>