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57" r:id="rId2"/>
    <p:sldId id="258" r:id="rId3"/>
    <p:sldId id="276" r:id="rId4"/>
    <p:sldId id="261" r:id="rId5"/>
    <p:sldId id="265" r:id="rId6"/>
    <p:sldId id="264" r:id="rId7"/>
    <p:sldId id="277" r:id="rId8"/>
    <p:sldId id="278" r:id="rId9"/>
    <p:sldId id="279" r:id="rId10"/>
    <p:sldId id="280" r:id="rId11"/>
    <p:sldId id="281" r:id="rId12"/>
    <p:sldId id="271" r:id="rId13"/>
    <p:sldId id="273" r:id="rId14"/>
    <p:sldId id="282" r:id="rId15"/>
  </p:sldIdLst>
  <p:sldSz cx="12192000" cy="6858000"/>
  <p:notesSz cx="6858000" cy="9144000"/>
  <p:embeddedFontLst>
    <p:embeddedFont>
      <p:font typeface="Cambria" panose="02040503050406030204" pitchFamily="18" charset="0"/>
      <p:regular r:id="rId17"/>
      <p:bold r:id="rId18"/>
      <p:italic r:id="rId19"/>
      <p:boldItalic r:id="rId20"/>
    </p:embeddedFont>
  </p:embeddedFontLst>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5B2"/>
    <a:srgbClr val="F47670"/>
    <a:srgbClr val="FEEBE6"/>
    <a:srgbClr val="FCD7CE"/>
    <a:srgbClr val="DF8794"/>
    <a:srgbClr val="8AD0BE"/>
    <a:srgbClr val="9DD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60"/>
  </p:normalViewPr>
  <p:slideViewPr>
    <p:cSldViewPr snapToGrid="0">
      <p:cViewPr varScale="1">
        <p:scale>
          <a:sx n="63" d="100"/>
          <a:sy n="63" d="100"/>
        </p:scale>
        <p:origin x="7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9466A5-F7E6-4D15-A11B-489720A995AA}"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2A819-01CE-4EA3-8109-59F461E8F42F}" type="slidenum">
              <a:rPr lang="en-US" smtClean="0"/>
              <a:t>‹#›</a:t>
            </a:fld>
            <a:endParaRPr lang="en-US"/>
          </a:p>
        </p:txBody>
      </p:sp>
    </p:spTree>
    <p:extLst>
      <p:ext uri="{BB962C8B-B14F-4D97-AF65-F5344CB8AC3E}">
        <p14:creationId xmlns:p14="http://schemas.microsoft.com/office/powerpoint/2010/main" val="1950891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biết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như</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thế</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nào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vai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trò</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tự</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học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sao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cực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tham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buổi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luận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nhé</a:t>
            </a:r>
            <a:r>
              <a:rPr lang="en-US" sz="18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F5B2A819-01CE-4EA3-8109-59F461E8F42F}" type="slidenum">
              <a:rPr lang="en-US" smtClean="0"/>
              <a:t>3</a:t>
            </a:fld>
            <a:endParaRPr lang="en-US"/>
          </a:p>
        </p:txBody>
      </p:sp>
    </p:spTree>
    <p:extLst>
      <p:ext uri="{BB962C8B-B14F-4D97-AF65-F5344CB8AC3E}">
        <p14:creationId xmlns:p14="http://schemas.microsoft.com/office/powerpoint/2010/main" val="1584622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5641780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4397882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1102363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2245640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8778303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1709362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0585193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45376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2317238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01750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521438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2165926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926374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5071326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8726218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0386163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747147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24609010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3042697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40060039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userDrawn="1">
  <p:cSld name="1_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8829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9474097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9515782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8024347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1007342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37089195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1399680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B78DC20-58E8-4F96-83A5-EFEDA101A5EC}" type="datetimeFigureOut">
              <a:rPr lang="en-GB" smtClean="0"/>
              <a:t>25/09/2024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3643DA8-B9AD-47E1-8E0E-2BE2E5E82A21}" type="slidenum">
              <a:rPr lang="en-GB" smtClean="0"/>
              <a:t>‹#›</a:t>
            </a:fld>
            <a:endParaRPr lang="en-GB"/>
          </a:p>
        </p:txBody>
      </p:sp>
    </p:spTree>
    <p:extLst>
      <p:ext uri="{BB962C8B-B14F-4D97-AF65-F5344CB8AC3E}">
        <p14:creationId xmlns:p14="http://schemas.microsoft.com/office/powerpoint/2010/main" val="1564966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A round pink label with white text and a black background&#10;&#10;Description automatically generated">
            <a:extLst>
              <a:ext uri="{FF2B5EF4-FFF2-40B4-BE49-F238E27FC236}">
                <a16:creationId xmlns:a16="http://schemas.microsoft.com/office/drawing/2014/main" id="{590A8138-6874-B0CE-1BCE-331DF88D1D57}"/>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791093" y="0"/>
            <a:ext cx="1604812" cy="1604812"/>
          </a:xfrm>
          <a:prstGeom prst="rect">
            <a:avLst/>
          </a:prstGeom>
        </p:spPr>
      </p:pic>
    </p:spTree>
    <p:extLst>
      <p:ext uri="{BB962C8B-B14F-4D97-AF65-F5344CB8AC3E}">
        <p14:creationId xmlns:p14="http://schemas.microsoft.com/office/powerpoint/2010/main" val="1046816384"/>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 id="2147483666" r:id="rId12"/>
    <p:sldLayoutId id="2147483665" r:id="rId13"/>
    <p:sldLayoutId id="2147483664" r:id="rId14"/>
    <p:sldLayoutId id="2147483663" r:id="rId15"/>
    <p:sldLayoutId id="2147483662" r:id="rId16"/>
    <p:sldLayoutId id="2147483661" r:id="rId17"/>
    <p:sldLayoutId id="2147483650" r:id="rId18"/>
    <p:sldLayoutId id="2147483651" r:id="rId19"/>
    <p:sldLayoutId id="2147483652" r:id="rId20"/>
    <p:sldLayoutId id="2147483653" r:id="rId21"/>
    <p:sldLayoutId id="2147483654" r:id="rId22"/>
    <p:sldLayoutId id="2147483655" r:id="rId23"/>
    <p:sldLayoutId id="2147483656" r:id="rId24"/>
    <p:sldLayoutId id="2147483657" r:id="rId25"/>
    <p:sldLayoutId id="2147483658" r:id="rId26"/>
    <p:sldLayoutId id="2147483659" r:id="rId27"/>
    <p:sldLayoutId id="2147483677" r:id="rId28"/>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g"/><Relationship Id="rId7" Type="http://schemas.microsoft.com/office/2007/relationships/hdphoto" Target="../media/hdphoto2.wdp"/><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3" name="Rectangle 2"/>
          <p:cNvSpPr/>
          <p:nvPr/>
        </p:nvSpPr>
        <p:spPr>
          <a:xfrm>
            <a:off x="-449177" y="538425"/>
            <a:ext cx="12929936" cy="3850106"/>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805995" y="942393"/>
            <a:ext cx="11144454" cy="2670279"/>
          </a:xfrm>
          <a:prstGeom prst="rect">
            <a:avLst/>
          </a:prstGeom>
        </p:spPr>
      </p:pic>
    </p:spTree>
    <p:extLst>
      <p:ext uri="{BB962C8B-B14F-4D97-AF65-F5344CB8AC3E}">
        <p14:creationId xmlns:p14="http://schemas.microsoft.com/office/powerpoint/2010/main" val="1921094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4" name="Rounded Rectangle 3"/>
          <p:cNvSpPr/>
          <p:nvPr/>
        </p:nvSpPr>
        <p:spPr>
          <a:xfrm>
            <a:off x="4150183" y="181836"/>
            <a:ext cx="3942518" cy="56605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ounded Rectangle 1">
            <a:extLst>
              <a:ext uri="{FF2B5EF4-FFF2-40B4-BE49-F238E27FC236}">
                <a16:creationId xmlns:a16="http://schemas.microsoft.com/office/drawing/2014/main" id="{195EAEC6-9889-B527-D9A5-95CEE54271AF}"/>
              </a:ext>
            </a:extLst>
          </p:cNvPr>
          <p:cNvSpPr/>
          <p:nvPr/>
        </p:nvSpPr>
        <p:spPr>
          <a:xfrm>
            <a:off x="229414" y="914400"/>
            <a:ext cx="11698543" cy="5696667"/>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230E366-8870-BE62-F4A6-D6AD7F927EA8}"/>
              </a:ext>
            </a:extLst>
          </p:cNvPr>
          <p:cNvSpPr txBox="1"/>
          <p:nvPr/>
        </p:nvSpPr>
        <p:spPr>
          <a:xfrm>
            <a:off x="863600" y="1168400"/>
            <a:ext cx="10322560" cy="954107"/>
          </a:xfrm>
          <a:prstGeom prst="rect">
            <a:avLst/>
          </a:prstGeom>
          <a:noFill/>
        </p:spPr>
        <p:txBody>
          <a:bodyPr wrap="square" rtlCol="0">
            <a:spAutoFit/>
          </a:bodyPr>
          <a:lstStyle/>
          <a:p>
            <a:pPr lvl="0"/>
            <a:r>
              <a:rPr lang="vi-VN" sz="2800" b="1" dirty="0">
                <a:solidFill>
                  <a:prstClr val="black"/>
                </a:solidFill>
                <a:latin typeface="Cambria" panose="02040503050406030204" pitchFamily="18" charset="0"/>
                <a:ea typeface="Cambria" panose="02040503050406030204" pitchFamily="18" charset="0"/>
              </a:rPr>
              <a:t>c. Lấy ví dụ về những tấm gương tự học (Mạc Đĩnh Chi, Lương Thế Vinh, Tạ Quang Bửu,…).</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6078D7E3-3EFB-6E28-824B-C7D6AD79967B}"/>
              </a:ext>
            </a:extLst>
          </p:cNvPr>
          <p:cNvSpPr/>
          <p:nvPr/>
        </p:nvSpPr>
        <p:spPr>
          <a:xfrm>
            <a:off x="843280" y="2346960"/>
            <a:ext cx="10789920" cy="36474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200" dirty="0">
                <a:solidFill>
                  <a:srgbClr val="002060"/>
                </a:solidFill>
                <a:latin typeface="Calibri" panose="020F0502020204030204"/>
              </a:rPr>
              <a:t> Tạ Quang Bửu là tấm gương tự học, học suốt đời và học say mê: Ông có thói quen đọc sách ở mọi lúc, mọi nơi, đọc rất nhanh và nhớ rất lâu. Có lần, ngồi trên lưng ngựa, mải đọc sách, ông ngã tòm xuống suối. Tất cả những ai ở bên ông đều khâm phục khả năng tự học của ông. Ông học từ lúc còn trẻ đến lúc cuối đời, ngay cả khi đau ốm.</a:t>
            </a:r>
            <a:endParaRPr kumimoji="0" lang="en-US" sz="3200" b="0" i="0" u="none" strike="noStrike" kern="1200" cap="none" spc="0" normalizeH="0" baseline="0" noProof="0" dirty="0">
              <a:ln>
                <a:noFill/>
              </a:ln>
              <a:solidFill>
                <a:srgbClr val="002060"/>
              </a:solidFill>
              <a:effectLst/>
              <a:uLnTx/>
              <a:uFillTx/>
              <a:latin typeface="Calibri" panose="020F0502020204030204"/>
            </a:endParaRPr>
          </a:p>
        </p:txBody>
      </p:sp>
    </p:spTree>
    <p:extLst>
      <p:ext uri="{BB962C8B-B14F-4D97-AF65-F5344CB8AC3E}">
        <p14:creationId xmlns:p14="http://schemas.microsoft.com/office/powerpoint/2010/main" val="633679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4" name="Rounded Rectangle 3"/>
          <p:cNvSpPr/>
          <p:nvPr/>
        </p:nvSpPr>
        <p:spPr>
          <a:xfrm>
            <a:off x="4150183" y="181836"/>
            <a:ext cx="3942518" cy="56605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ounded Rectangle 1">
            <a:extLst>
              <a:ext uri="{FF2B5EF4-FFF2-40B4-BE49-F238E27FC236}">
                <a16:creationId xmlns:a16="http://schemas.microsoft.com/office/drawing/2014/main" id="{195EAEC6-9889-B527-D9A5-95CEE54271AF}"/>
              </a:ext>
            </a:extLst>
          </p:cNvPr>
          <p:cNvSpPr/>
          <p:nvPr/>
        </p:nvSpPr>
        <p:spPr>
          <a:xfrm>
            <a:off x="229414" y="914400"/>
            <a:ext cx="11698543" cy="5696667"/>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230E366-8870-BE62-F4A6-D6AD7F927EA8}"/>
              </a:ext>
            </a:extLst>
          </p:cNvPr>
          <p:cNvSpPr txBox="1"/>
          <p:nvPr/>
        </p:nvSpPr>
        <p:spPr>
          <a:xfrm>
            <a:off x="863600" y="1168400"/>
            <a:ext cx="5425440" cy="523220"/>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d. Chia </a:t>
            </a:r>
            <a:r>
              <a:rPr lang="en-US" sz="2800" b="1" dirty="0" err="1">
                <a:solidFill>
                  <a:prstClr val="black"/>
                </a:solidFill>
                <a:latin typeface="Cambria" panose="02040503050406030204" pitchFamily="18" charset="0"/>
                <a:ea typeface="Cambria" panose="02040503050406030204" pitchFamily="18" charset="0"/>
              </a:rPr>
              <a:t>sẻ</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cách</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tự</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học</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hiệu</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quả</a:t>
            </a:r>
            <a:r>
              <a:rPr lang="en-US" sz="2800" b="1" dirty="0">
                <a:solidFill>
                  <a:prstClr val="black"/>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3CB8F110-A030-2E18-AF36-D53145E2DAB8}"/>
              </a:ext>
            </a:extLst>
          </p:cNvPr>
          <p:cNvSpPr/>
          <p:nvPr/>
        </p:nvSpPr>
        <p:spPr>
          <a:xfrm>
            <a:off x="701040" y="219456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Calibri" panose="020F0502020204030204"/>
                <a:ea typeface="+mn-ea"/>
                <a:cs typeface="+mn-cs"/>
              </a:rPr>
              <a:t>Tự</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tìm</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hiểu</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tài</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liệu</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học</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tập</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qua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sách</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vở</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in-</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tơ</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nét</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A47D1892-328A-3AAE-4CFD-097AE17CC77E}"/>
              </a:ext>
            </a:extLst>
          </p:cNvPr>
          <p:cNvSpPr/>
          <p:nvPr/>
        </p:nvSpPr>
        <p:spPr>
          <a:xfrm>
            <a:off x="4693920" y="218440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Calibri" panose="020F0502020204030204"/>
                <a:ea typeface="+mn-ea"/>
                <a:cs typeface="+mn-cs"/>
              </a:rPr>
              <a:t>Tự</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tìm</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hiểu</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bài</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trước</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khi</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đến</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lớp</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441E3A3-5C16-317D-2E5D-6725D7E7A1A2}"/>
              </a:ext>
            </a:extLst>
          </p:cNvPr>
          <p:cNvSpPr/>
          <p:nvPr/>
        </p:nvSpPr>
        <p:spPr>
          <a:xfrm>
            <a:off x="8524240" y="222504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2232883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25814" y="576808"/>
            <a:ext cx="12930737" cy="3853006"/>
          </a:xfrm>
          <a:prstGeom prst="rect">
            <a:avLst/>
          </a:prstGeom>
        </p:spPr>
      </p:pic>
    </p:spTree>
    <p:extLst>
      <p:ext uri="{BB962C8B-B14F-4D97-AF65-F5344CB8AC3E}">
        <p14:creationId xmlns:p14="http://schemas.microsoft.com/office/powerpoint/2010/main" val="4016258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18125" y="123011"/>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6" name="Cloud 5"/>
          <p:cNvSpPr/>
          <p:nvPr/>
        </p:nvSpPr>
        <p:spPr>
          <a:xfrm>
            <a:off x="3805198" y="272142"/>
            <a:ext cx="8111470" cy="4887687"/>
          </a:xfrm>
          <a:prstGeom prst="cloud">
            <a:avLst/>
          </a:prstGeom>
          <a:solidFill>
            <a:srgbClr val="FCD7CE"/>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solidFill>
                  <a:srgbClr val="002060"/>
                </a:solidFill>
                <a:latin typeface="Cambria" panose="02040503050406030204" pitchFamily="18" charset="0"/>
                <a:ea typeface="Cambria" panose="02040503050406030204" pitchFamily="18" charset="0"/>
              </a:rPr>
              <a:t>M</a:t>
            </a:r>
            <a:r>
              <a:rPr lang="vi-VN" sz="4400" b="1" i="1" dirty="0">
                <a:solidFill>
                  <a:srgbClr val="002060"/>
                </a:solidFill>
                <a:latin typeface="Cambria" panose="02040503050406030204" pitchFamily="18" charset="0"/>
                <a:ea typeface="Cambria" panose="02040503050406030204" pitchFamily="18" charset="0"/>
              </a:rPr>
              <a:t>ột bạn đại diện lên trước lớp nói về cách tự học của nhóm em. </a:t>
            </a:r>
            <a:endParaRPr lang="en-GB" sz="4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56103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9BDE0C-FF2C-5530-3FB1-D373DF312972}"/>
              </a:ext>
            </a:extLst>
          </p:cNvPr>
          <p:cNvPicPr>
            <a:picLocks noChangeAspect="1"/>
          </p:cNvPicPr>
          <p:nvPr/>
        </p:nvPicPr>
        <p:blipFill>
          <a:blip r:embed="rId3"/>
          <a:stretch>
            <a:fillRect/>
          </a:stretch>
        </p:blipFill>
        <p:spPr>
          <a:xfrm>
            <a:off x="1818267" y="806512"/>
            <a:ext cx="8596105" cy="4432176"/>
          </a:xfrm>
          <a:prstGeom prst="rect">
            <a:avLst/>
          </a:prstGeom>
        </p:spPr>
      </p:pic>
    </p:spTree>
    <p:extLst>
      <p:ext uri="{BB962C8B-B14F-4D97-AF65-F5344CB8AC3E}">
        <p14:creationId xmlns:p14="http://schemas.microsoft.com/office/powerpoint/2010/main" val="26710574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352926" y="240631"/>
            <a:ext cx="11486147" cy="6017293"/>
          </a:xfrm>
          <a:prstGeom prst="roundRect">
            <a:avLst/>
          </a:prstGeom>
          <a:solidFill>
            <a:schemeClr val="bg1">
              <a:alpha val="70000"/>
            </a:schemeClr>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tu hoc">
            <a:extLst>
              <a:ext uri="{FF2B5EF4-FFF2-40B4-BE49-F238E27FC236}">
                <a16:creationId xmlns:a16="http://schemas.microsoft.com/office/drawing/2014/main" id="{739175FC-1AF3-0F4E-F245-E1FA9FB86DCA}"/>
              </a:ext>
            </a:extLst>
          </p:cNvPr>
          <p:cNvPicPr>
            <a:picLocks noChangeAspect="1"/>
          </p:cNvPicPr>
          <p:nvPr/>
        </p:nvPicPr>
        <p:blipFill>
          <a:blip r:embed="rId4"/>
          <a:stretch>
            <a:fillRect/>
          </a:stretch>
        </p:blipFill>
        <p:spPr>
          <a:xfrm>
            <a:off x="1205434" y="409575"/>
            <a:ext cx="8969800" cy="3400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6">
            <a:extLst>
              <a:ext uri="{FF2B5EF4-FFF2-40B4-BE49-F238E27FC236}">
                <a16:creationId xmlns:a16="http://schemas.microsoft.com/office/drawing/2014/main" id="{CA50BF8F-035A-13AD-43DE-F1DC6309AF3A}"/>
              </a:ext>
            </a:extLst>
          </p:cNvPr>
          <p:cNvSpPr/>
          <p:nvPr/>
        </p:nvSpPr>
        <p:spPr>
          <a:xfrm>
            <a:off x="1391008" y="4147738"/>
            <a:ext cx="9365482" cy="1653294"/>
          </a:xfrm>
          <a:custGeom>
            <a:avLst/>
            <a:gdLst>
              <a:gd name="connsiteX0" fmla="*/ 0 w 3908178"/>
              <a:gd name="connsiteY0" fmla="*/ 0 h 1153886"/>
              <a:gd name="connsiteX1" fmla="*/ 3908178 w 3908178"/>
              <a:gd name="connsiteY1" fmla="*/ 0 h 1153886"/>
              <a:gd name="connsiteX2" fmla="*/ 3908178 w 3908178"/>
              <a:gd name="connsiteY2" fmla="*/ 1153886 h 1153886"/>
              <a:gd name="connsiteX3" fmla="*/ 0 w 3908178"/>
              <a:gd name="connsiteY3" fmla="*/ 1153886 h 1153886"/>
              <a:gd name="connsiteX4" fmla="*/ 0 w 3908178"/>
              <a:gd name="connsiteY4" fmla="*/ 0 h 1153886"/>
              <a:gd name="connsiteX0" fmla="*/ 0 w 3908178"/>
              <a:gd name="connsiteY0" fmla="*/ 0 h 1164771"/>
              <a:gd name="connsiteX1" fmla="*/ 3908178 w 3908178"/>
              <a:gd name="connsiteY1" fmla="*/ 0 h 1164771"/>
              <a:gd name="connsiteX2" fmla="*/ 3908178 w 3908178"/>
              <a:gd name="connsiteY2" fmla="*/ 1153886 h 1164771"/>
              <a:gd name="connsiteX3" fmla="*/ 228600 w 3908178"/>
              <a:gd name="connsiteY3" fmla="*/ 1164771 h 1164771"/>
              <a:gd name="connsiteX4" fmla="*/ 0 w 3908178"/>
              <a:gd name="connsiteY4" fmla="*/ 0 h 1164771"/>
              <a:gd name="connsiteX0" fmla="*/ 0 w 3908178"/>
              <a:gd name="connsiteY0" fmla="*/ 0 h 1164771"/>
              <a:gd name="connsiteX1" fmla="*/ 3908178 w 3908178"/>
              <a:gd name="connsiteY1" fmla="*/ 0 h 1164771"/>
              <a:gd name="connsiteX2" fmla="*/ 3908178 w 3908178"/>
              <a:gd name="connsiteY2" fmla="*/ 1153886 h 1164771"/>
              <a:gd name="connsiteX3" fmla="*/ 228600 w 3908178"/>
              <a:gd name="connsiteY3" fmla="*/ 1164771 h 1164771"/>
              <a:gd name="connsiteX4" fmla="*/ 32864 w 3908178"/>
              <a:gd name="connsiteY4" fmla="*/ 653143 h 1164771"/>
              <a:gd name="connsiteX5" fmla="*/ 0 w 3908178"/>
              <a:gd name="connsiteY5" fmla="*/ 0 h 1164771"/>
              <a:gd name="connsiteX0" fmla="*/ 0 w 3908178"/>
              <a:gd name="connsiteY0" fmla="*/ 0 h 1164771"/>
              <a:gd name="connsiteX1" fmla="*/ 2634549 w 3908178"/>
              <a:gd name="connsiteY1" fmla="*/ 174171 h 1164771"/>
              <a:gd name="connsiteX2" fmla="*/ 3908178 w 3908178"/>
              <a:gd name="connsiteY2" fmla="*/ 0 h 1164771"/>
              <a:gd name="connsiteX3" fmla="*/ 3908178 w 3908178"/>
              <a:gd name="connsiteY3" fmla="*/ 1153886 h 1164771"/>
              <a:gd name="connsiteX4" fmla="*/ 228600 w 3908178"/>
              <a:gd name="connsiteY4" fmla="*/ 1164771 h 1164771"/>
              <a:gd name="connsiteX5" fmla="*/ 32864 w 3908178"/>
              <a:gd name="connsiteY5" fmla="*/ 653143 h 1164771"/>
              <a:gd name="connsiteX6" fmla="*/ 0 w 3908178"/>
              <a:gd name="connsiteY6" fmla="*/ 0 h 1164771"/>
              <a:gd name="connsiteX0" fmla="*/ 0 w 3908178"/>
              <a:gd name="connsiteY0" fmla="*/ 0 h 1164771"/>
              <a:gd name="connsiteX1" fmla="*/ 2634549 w 3908178"/>
              <a:gd name="connsiteY1" fmla="*/ 174171 h 1164771"/>
              <a:gd name="connsiteX2" fmla="*/ 3908178 w 3908178"/>
              <a:gd name="connsiteY2" fmla="*/ 0 h 1164771"/>
              <a:gd name="connsiteX3" fmla="*/ 3908178 w 3908178"/>
              <a:gd name="connsiteY3" fmla="*/ 1153886 h 1164771"/>
              <a:gd name="connsiteX4" fmla="*/ 925492 w 3908178"/>
              <a:gd name="connsiteY4" fmla="*/ 979714 h 1164771"/>
              <a:gd name="connsiteX5" fmla="*/ 228600 w 3908178"/>
              <a:gd name="connsiteY5" fmla="*/ 1164771 h 1164771"/>
              <a:gd name="connsiteX6" fmla="*/ 32864 w 3908178"/>
              <a:gd name="connsiteY6" fmla="*/ 653143 h 1164771"/>
              <a:gd name="connsiteX7" fmla="*/ 0 w 3908178"/>
              <a:gd name="connsiteY7" fmla="*/ 0 h 1164771"/>
              <a:gd name="connsiteX0" fmla="*/ 0 w 3908178"/>
              <a:gd name="connsiteY0" fmla="*/ 0 h 1164771"/>
              <a:gd name="connsiteX1" fmla="*/ 2634549 w 3908178"/>
              <a:gd name="connsiteY1" fmla="*/ 174171 h 1164771"/>
              <a:gd name="connsiteX2" fmla="*/ 3908178 w 3908178"/>
              <a:gd name="connsiteY2" fmla="*/ 0 h 1164771"/>
              <a:gd name="connsiteX3" fmla="*/ 3734007 w 3908178"/>
              <a:gd name="connsiteY3" fmla="*/ 1132114 h 1164771"/>
              <a:gd name="connsiteX4" fmla="*/ 925492 w 3908178"/>
              <a:gd name="connsiteY4" fmla="*/ 979714 h 1164771"/>
              <a:gd name="connsiteX5" fmla="*/ 228600 w 3908178"/>
              <a:gd name="connsiteY5" fmla="*/ 1164771 h 1164771"/>
              <a:gd name="connsiteX6" fmla="*/ 32864 w 3908178"/>
              <a:gd name="connsiteY6" fmla="*/ 653143 h 1164771"/>
              <a:gd name="connsiteX7" fmla="*/ 0 w 3908178"/>
              <a:gd name="connsiteY7" fmla="*/ 0 h 1164771"/>
              <a:gd name="connsiteX0" fmla="*/ 0 w 3908178"/>
              <a:gd name="connsiteY0" fmla="*/ 0 h 1164771"/>
              <a:gd name="connsiteX1" fmla="*/ 2634549 w 3908178"/>
              <a:gd name="connsiteY1" fmla="*/ 174171 h 1164771"/>
              <a:gd name="connsiteX2" fmla="*/ 3908178 w 3908178"/>
              <a:gd name="connsiteY2" fmla="*/ 0 h 1164771"/>
              <a:gd name="connsiteX3" fmla="*/ 3734007 w 3908178"/>
              <a:gd name="connsiteY3" fmla="*/ 1132114 h 1164771"/>
              <a:gd name="connsiteX4" fmla="*/ 925492 w 3908178"/>
              <a:gd name="connsiteY4" fmla="*/ 979714 h 1164771"/>
              <a:gd name="connsiteX5" fmla="*/ 228600 w 3908178"/>
              <a:gd name="connsiteY5" fmla="*/ 1164771 h 1164771"/>
              <a:gd name="connsiteX6" fmla="*/ 207 w 3908178"/>
              <a:gd name="connsiteY6" fmla="*/ 489857 h 1164771"/>
              <a:gd name="connsiteX7" fmla="*/ 0 w 3908178"/>
              <a:gd name="connsiteY7" fmla="*/ 0 h 1164771"/>
              <a:gd name="connsiteX0" fmla="*/ 0 w 3933507"/>
              <a:gd name="connsiteY0" fmla="*/ 0 h 1164771"/>
              <a:gd name="connsiteX1" fmla="*/ 2634549 w 3933507"/>
              <a:gd name="connsiteY1" fmla="*/ 174171 h 1164771"/>
              <a:gd name="connsiteX2" fmla="*/ 3908178 w 3933507"/>
              <a:gd name="connsiteY2" fmla="*/ 0 h 1164771"/>
              <a:gd name="connsiteX3" fmla="*/ 3929949 w 3933507"/>
              <a:gd name="connsiteY3" fmla="*/ 359229 h 1164771"/>
              <a:gd name="connsiteX4" fmla="*/ 3734007 w 3933507"/>
              <a:gd name="connsiteY4" fmla="*/ 1132114 h 1164771"/>
              <a:gd name="connsiteX5" fmla="*/ 925492 w 3933507"/>
              <a:gd name="connsiteY5" fmla="*/ 979714 h 1164771"/>
              <a:gd name="connsiteX6" fmla="*/ 228600 w 3933507"/>
              <a:gd name="connsiteY6" fmla="*/ 1164771 h 1164771"/>
              <a:gd name="connsiteX7" fmla="*/ 207 w 3933507"/>
              <a:gd name="connsiteY7" fmla="*/ 489857 h 1164771"/>
              <a:gd name="connsiteX8" fmla="*/ 0 w 3933507"/>
              <a:gd name="connsiteY8" fmla="*/ 0 h 1164771"/>
              <a:gd name="connsiteX0" fmla="*/ 0 w 3941275"/>
              <a:gd name="connsiteY0" fmla="*/ 0 h 1164771"/>
              <a:gd name="connsiteX1" fmla="*/ 2634549 w 3941275"/>
              <a:gd name="connsiteY1" fmla="*/ 174171 h 1164771"/>
              <a:gd name="connsiteX2" fmla="*/ 3908178 w 3941275"/>
              <a:gd name="connsiteY2" fmla="*/ 0 h 1164771"/>
              <a:gd name="connsiteX3" fmla="*/ 3929949 w 3941275"/>
              <a:gd name="connsiteY3" fmla="*/ 359229 h 1164771"/>
              <a:gd name="connsiteX4" fmla="*/ 3734007 w 3941275"/>
              <a:gd name="connsiteY4" fmla="*/ 1132114 h 1164771"/>
              <a:gd name="connsiteX5" fmla="*/ 925492 w 3941275"/>
              <a:gd name="connsiteY5" fmla="*/ 979714 h 1164771"/>
              <a:gd name="connsiteX6" fmla="*/ 228600 w 3941275"/>
              <a:gd name="connsiteY6" fmla="*/ 1164771 h 1164771"/>
              <a:gd name="connsiteX7" fmla="*/ 207 w 3941275"/>
              <a:gd name="connsiteY7" fmla="*/ 489857 h 1164771"/>
              <a:gd name="connsiteX8" fmla="*/ 0 w 3941275"/>
              <a:gd name="connsiteY8" fmla="*/ 0 h 1164771"/>
              <a:gd name="connsiteX0" fmla="*/ 108651 w 4049926"/>
              <a:gd name="connsiteY0" fmla="*/ 0 h 1164771"/>
              <a:gd name="connsiteX1" fmla="*/ 2743200 w 4049926"/>
              <a:gd name="connsiteY1" fmla="*/ 174171 h 1164771"/>
              <a:gd name="connsiteX2" fmla="*/ 4016829 w 4049926"/>
              <a:gd name="connsiteY2" fmla="*/ 0 h 1164771"/>
              <a:gd name="connsiteX3" fmla="*/ 4038600 w 4049926"/>
              <a:gd name="connsiteY3" fmla="*/ 359229 h 1164771"/>
              <a:gd name="connsiteX4" fmla="*/ 3842658 w 4049926"/>
              <a:gd name="connsiteY4" fmla="*/ 1132114 h 1164771"/>
              <a:gd name="connsiteX5" fmla="*/ 1034143 w 4049926"/>
              <a:gd name="connsiteY5" fmla="*/ 979714 h 1164771"/>
              <a:gd name="connsiteX6" fmla="*/ 337251 w 4049926"/>
              <a:gd name="connsiteY6" fmla="*/ 1164771 h 1164771"/>
              <a:gd name="connsiteX7" fmla="*/ 108858 w 4049926"/>
              <a:gd name="connsiteY7" fmla="*/ 489857 h 1164771"/>
              <a:gd name="connsiteX8" fmla="*/ 0 w 4049926"/>
              <a:gd name="connsiteY8" fmla="*/ 206829 h 1164771"/>
              <a:gd name="connsiteX9" fmla="*/ 108651 w 4049926"/>
              <a:gd name="connsiteY9" fmla="*/ 0 h 1164771"/>
              <a:gd name="connsiteX0" fmla="*/ 108651 w 4049926"/>
              <a:gd name="connsiteY0" fmla="*/ 0 h 1164771"/>
              <a:gd name="connsiteX1" fmla="*/ 2743200 w 4049926"/>
              <a:gd name="connsiteY1" fmla="*/ 174171 h 1164771"/>
              <a:gd name="connsiteX2" fmla="*/ 4016829 w 4049926"/>
              <a:gd name="connsiteY2" fmla="*/ 0 h 1164771"/>
              <a:gd name="connsiteX3" fmla="*/ 4038600 w 4049926"/>
              <a:gd name="connsiteY3" fmla="*/ 359229 h 1164771"/>
              <a:gd name="connsiteX4" fmla="*/ 3842658 w 4049926"/>
              <a:gd name="connsiteY4" fmla="*/ 1132114 h 1164771"/>
              <a:gd name="connsiteX5" fmla="*/ 1034143 w 4049926"/>
              <a:gd name="connsiteY5" fmla="*/ 979714 h 1164771"/>
              <a:gd name="connsiteX6" fmla="*/ 337251 w 4049926"/>
              <a:gd name="connsiteY6" fmla="*/ 1164771 h 1164771"/>
              <a:gd name="connsiteX7" fmla="*/ 43544 w 4049926"/>
              <a:gd name="connsiteY7" fmla="*/ 489857 h 1164771"/>
              <a:gd name="connsiteX8" fmla="*/ 0 w 4049926"/>
              <a:gd name="connsiteY8" fmla="*/ 206829 h 1164771"/>
              <a:gd name="connsiteX9" fmla="*/ 108651 w 4049926"/>
              <a:gd name="connsiteY9" fmla="*/ 0 h 1164771"/>
              <a:gd name="connsiteX0" fmla="*/ 108651 w 4049926"/>
              <a:gd name="connsiteY0" fmla="*/ 0 h 1164771"/>
              <a:gd name="connsiteX1" fmla="*/ 2743200 w 4049926"/>
              <a:gd name="connsiteY1" fmla="*/ 174171 h 1164771"/>
              <a:gd name="connsiteX2" fmla="*/ 4016829 w 4049926"/>
              <a:gd name="connsiteY2" fmla="*/ 0 h 1164771"/>
              <a:gd name="connsiteX3" fmla="*/ 4038600 w 4049926"/>
              <a:gd name="connsiteY3" fmla="*/ 359229 h 1164771"/>
              <a:gd name="connsiteX4" fmla="*/ 3842658 w 4049926"/>
              <a:gd name="connsiteY4" fmla="*/ 1132114 h 1164771"/>
              <a:gd name="connsiteX5" fmla="*/ 1034143 w 4049926"/>
              <a:gd name="connsiteY5" fmla="*/ 979714 h 1164771"/>
              <a:gd name="connsiteX6" fmla="*/ 838200 w 4049926"/>
              <a:gd name="connsiteY6" fmla="*/ 968829 h 1164771"/>
              <a:gd name="connsiteX7" fmla="*/ 337251 w 4049926"/>
              <a:gd name="connsiteY7" fmla="*/ 1164771 h 1164771"/>
              <a:gd name="connsiteX8" fmla="*/ 43544 w 4049926"/>
              <a:gd name="connsiteY8" fmla="*/ 489857 h 1164771"/>
              <a:gd name="connsiteX9" fmla="*/ 0 w 4049926"/>
              <a:gd name="connsiteY9" fmla="*/ 206829 h 1164771"/>
              <a:gd name="connsiteX10" fmla="*/ 108651 w 4049926"/>
              <a:gd name="connsiteY10" fmla="*/ 0 h 1164771"/>
              <a:gd name="connsiteX0" fmla="*/ 108651 w 4049926"/>
              <a:gd name="connsiteY0" fmla="*/ 0 h 1164771"/>
              <a:gd name="connsiteX1" fmla="*/ 2743200 w 4049926"/>
              <a:gd name="connsiteY1" fmla="*/ 174171 h 1164771"/>
              <a:gd name="connsiteX2" fmla="*/ 4016829 w 4049926"/>
              <a:gd name="connsiteY2" fmla="*/ 0 h 1164771"/>
              <a:gd name="connsiteX3" fmla="*/ 4038600 w 4049926"/>
              <a:gd name="connsiteY3" fmla="*/ 359229 h 1164771"/>
              <a:gd name="connsiteX4" fmla="*/ 3842658 w 4049926"/>
              <a:gd name="connsiteY4" fmla="*/ 1132114 h 1164771"/>
              <a:gd name="connsiteX5" fmla="*/ 1034143 w 4049926"/>
              <a:gd name="connsiteY5" fmla="*/ 936171 h 1164771"/>
              <a:gd name="connsiteX6" fmla="*/ 838200 w 4049926"/>
              <a:gd name="connsiteY6" fmla="*/ 968829 h 1164771"/>
              <a:gd name="connsiteX7" fmla="*/ 337251 w 4049926"/>
              <a:gd name="connsiteY7" fmla="*/ 1164771 h 1164771"/>
              <a:gd name="connsiteX8" fmla="*/ 43544 w 4049926"/>
              <a:gd name="connsiteY8" fmla="*/ 489857 h 1164771"/>
              <a:gd name="connsiteX9" fmla="*/ 0 w 4049926"/>
              <a:gd name="connsiteY9" fmla="*/ 206829 h 1164771"/>
              <a:gd name="connsiteX10" fmla="*/ 108651 w 4049926"/>
              <a:gd name="connsiteY10" fmla="*/ 0 h 1164771"/>
              <a:gd name="connsiteX0" fmla="*/ 108651 w 4049926"/>
              <a:gd name="connsiteY0" fmla="*/ 1403 h 1166174"/>
              <a:gd name="connsiteX1" fmla="*/ 1676400 w 4049926"/>
              <a:gd name="connsiteY1" fmla="*/ 175574 h 1166174"/>
              <a:gd name="connsiteX2" fmla="*/ 2743200 w 4049926"/>
              <a:gd name="connsiteY2" fmla="*/ 175574 h 1166174"/>
              <a:gd name="connsiteX3" fmla="*/ 4016829 w 4049926"/>
              <a:gd name="connsiteY3" fmla="*/ 1403 h 1166174"/>
              <a:gd name="connsiteX4" fmla="*/ 4038600 w 4049926"/>
              <a:gd name="connsiteY4" fmla="*/ 360632 h 1166174"/>
              <a:gd name="connsiteX5" fmla="*/ 3842658 w 4049926"/>
              <a:gd name="connsiteY5" fmla="*/ 1133517 h 1166174"/>
              <a:gd name="connsiteX6" fmla="*/ 1034143 w 4049926"/>
              <a:gd name="connsiteY6" fmla="*/ 937574 h 1166174"/>
              <a:gd name="connsiteX7" fmla="*/ 838200 w 4049926"/>
              <a:gd name="connsiteY7" fmla="*/ 970232 h 1166174"/>
              <a:gd name="connsiteX8" fmla="*/ 337251 w 4049926"/>
              <a:gd name="connsiteY8" fmla="*/ 1166174 h 1166174"/>
              <a:gd name="connsiteX9" fmla="*/ 43544 w 4049926"/>
              <a:gd name="connsiteY9" fmla="*/ 491260 h 1166174"/>
              <a:gd name="connsiteX10" fmla="*/ 0 w 4049926"/>
              <a:gd name="connsiteY10" fmla="*/ 208232 h 1166174"/>
              <a:gd name="connsiteX11" fmla="*/ 108651 w 4049926"/>
              <a:gd name="connsiteY11" fmla="*/ 1403 h 1166174"/>
              <a:gd name="connsiteX0" fmla="*/ 108651 w 4049926"/>
              <a:gd name="connsiteY0" fmla="*/ 1403 h 1166174"/>
              <a:gd name="connsiteX1" fmla="*/ 1676400 w 4049926"/>
              <a:gd name="connsiteY1" fmla="*/ 175574 h 1166174"/>
              <a:gd name="connsiteX2" fmla="*/ 2743200 w 4049926"/>
              <a:gd name="connsiteY2" fmla="*/ 175574 h 1166174"/>
              <a:gd name="connsiteX3" fmla="*/ 3309258 w 4049926"/>
              <a:gd name="connsiteY3" fmla="*/ 175574 h 1166174"/>
              <a:gd name="connsiteX4" fmla="*/ 4016829 w 4049926"/>
              <a:gd name="connsiteY4" fmla="*/ 1403 h 1166174"/>
              <a:gd name="connsiteX5" fmla="*/ 4038600 w 4049926"/>
              <a:gd name="connsiteY5" fmla="*/ 360632 h 1166174"/>
              <a:gd name="connsiteX6" fmla="*/ 3842658 w 4049926"/>
              <a:gd name="connsiteY6" fmla="*/ 1133517 h 1166174"/>
              <a:gd name="connsiteX7" fmla="*/ 1034143 w 4049926"/>
              <a:gd name="connsiteY7" fmla="*/ 937574 h 1166174"/>
              <a:gd name="connsiteX8" fmla="*/ 838200 w 4049926"/>
              <a:gd name="connsiteY8" fmla="*/ 970232 h 1166174"/>
              <a:gd name="connsiteX9" fmla="*/ 337251 w 4049926"/>
              <a:gd name="connsiteY9" fmla="*/ 1166174 h 1166174"/>
              <a:gd name="connsiteX10" fmla="*/ 43544 w 4049926"/>
              <a:gd name="connsiteY10" fmla="*/ 491260 h 1166174"/>
              <a:gd name="connsiteX11" fmla="*/ 0 w 4049926"/>
              <a:gd name="connsiteY11" fmla="*/ 208232 h 1166174"/>
              <a:gd name="connsiteX12" fmla="*/ 108651 w 4049926"/>
              <a:gd name="connsiteY12" fmla="*/ 1403 h 1166174"/>
              <a:gd name="connsiteX0" fmla="*/ 108651 w 4049926"/>
              <a:gd name="connsiteY0" fmla="*/ 1403 h 1166174"/>
              <a:gd name="connsiteX1" fmla="*/ 1676400 w 4049926"/>
              <a:gd name="connsiteY1" fmla="*/ 175574 h 1166174"/>
              <a:gd name="connsiteX2" fmla="*/ 2743200 w 4049926"/>
              <a:gd name="connsiteY2" fmla="*/ 251774 h 1166174"/>
              <a:gd name="connsiteX3" fmla="*/ 3309258 w 4049926"/>
              <a:gd name="connsiteY3" fmla="*/ 175574 h 1166174"/>
              <a:gd name="connsiteX4" fmla="*/ 4016829 w 4049926"/>
              <a:gd name="connsiteY4" fmla="*/ 1403 h 1166174"/>
              <a:gd name="connsiteX5" fmla="*/ 4038600 w 4049926"/>
              <a:gd name="connsiteY5" fmla="*/ 360632 h 1166174"/>
              <a:gd name="connsiteX6" fmla="*/ 3842658 w 4049926"/>
              <a:gd name="connsiteY6" fmla="*/ 1133517 h 1166174"/>
              <a:gd name="connsiteX7" fmla="*/ 1034143 w 4049926"/>
              <a:gd name="connsiteY7" fmla="*/ 937574 h 1166174"/>
              <a:gd name="connsiteX8" fmla="*/ 838200 w 4049926"/>
              <a:gd name="connsiteY8" fmla="*/ 970232 h 1166174"/>
              <a:gd name="connsiteX9" fmla="*/ 337251 w 4049926"/>
              <a:gd name="connsiteY9" fmla="*/ 1166174 h 1166174"/>
              <a:gd name="connsiteX10" fmla="*/ 43544 w 4049926"/>
              <a:gd name="connsiteY10" fmla="*/ 491260 h 1166174"/>
              <a:gd name="connsiteX11" fmla="*/ 0 w 4049926"/>
              <a:gd name="connsiteY11" fmla="*/ 208232 h 1166174"/>
              <a:gd name="connsiteX12" fmla="*/ 108651 w 4049926"/>
              <a:gd name="connsiteY12" fmla="*/ 1403 h 116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49926" h="1166174">
                <a:moveTo>
                  <a:pt x="108651" y="1403"/>
                </a:moveTo>
                <a:cubicBezTo>
                  <a:pt x="400751" y="-16740"/>
                  <a:pt x="1237309" y="146546"/>
                  <a:pt x="1676400" y="175574"/>
                </a:cubicBezTo>
                <a:cubicBezTo>
                  <a:pt x="2115491" y="204602"/>
                  <a:pt x="2491014" y="262660"/>
                  <a:pt x="2743200" y="251774"/>
                </a:cubicBezTo>
                <a:cubicBezTo>
                  <a:pt x="2891972" y="230003"/>
                  <a:pt x="3160486" y="197345"/>
                  <a:pt x="3309258" y="175574"/>
                </a:cubicBezTo>
                <a:lnTo>
                  <a:pt x="4016829" y="1403"/>
                </a:lnTo>
                <a:cubicBezTo>
                  <a:pt x="3998686" y="117517"/>
                  <a:pt x="4078514" y="103004"/>
                  <a:pt x="4038600" y="360632"/>
                </a:cubicBezTo>
                <a:lnTo>
                  <a:pt x="3842658" y="1133517"/>
                </a:lnTo>
                <a:cubicBezTo>
                  <a:pt x="2848429" y="1133517"/>
                  <a:pt x="2028372" y="937574"/>
                  <a:pt x="1034143" y="937574"/>
                </a:cubicBezTo>
                <a:cubicBezTo>
                  <a:pt x="1005115" y="948460"/>
                  <a:pt x="867228" y="959346"/>
                  <a:pt x="838200" y="970232"/>
                </a:cubicBezTo>
                <a:lnTo>
                  <a:pt x="337251" y="1166174"/>
                </a:lnTo>
                <a:cubicBezTo>
                  <a:pt x="293777" y="973860"/>
                  <a:pt x="87018" y="683574"/>
                  <a:pt x="43544" y="491260"/>
                </a:cubicBezTo>
                <a:cubicBezTo>
                  <a:pt x="39915" y="389660"/>
                  <a:pt x="3629" y="309832"/>
                  <a:pt x="0" y="208232"/>
                </a:cubicBezTo>
                <a:lnTo>
                  <a:pt x="108651" y="1403"/>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Cambria" panose="02040503050406030204" pitchFamily="18" charset="0"/>
                <a:ea typeface="Cambria" panose="02040503050406030204" pitchFamily="18" charset="0"/>
              </a:rPr>
              <a:t>Theo </a:t>
            </a:r>
            <a:r>
              <a:rPr lang="en-GB" sz="2800" b="1" dirty="0" err="1">
                <a:solidFill>
                  <a:schemeClr val="tx1"/>
                </a:solidFill>
                <a:latin typeface="Cambria" panose="02040503050406030204" pitchFamily="18" charset="0"/>
                <a:ea typeface="Cambria" panose="02040503050406030204" pitchFamily="18" charset="0"/>
              </a:rPr>
              <a:t>các</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em</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hình</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ảnh</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nào</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thể</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hiện</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hoạt</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động</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tự</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học</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của</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các</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bạn</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học</a:t>
            </a:r>
            <a:r>
              <a:rPr lang="en-GB" sz="2800" b="1" dirty="0">
                <a:solidFill>
                  <a:schemeClr val="tx1"/>
                </a:solidFill>
                <a:latin typeface="Cambria" panose="02040503050406030204" pitchFamily="18" charset="0"/>
                <a:ea typeface="Cambria" panose="02040503050406030204" pitchFamily="18" charset="0"/>
              </a:rPr>
              <a:t> </a:t>
            </a:r>
            <a:r>
              <a:rPr lang="en-GB" sz="2800" b="1" dirty="0" err="1">
                <a:solidFill>
                  <a:schemeClr val="tx1"/>
                </a:solidFill>
                <a:latin typeface="Cambria" panose="02040503050406030204" pitchFamily="18" charset="0"/>
                <a:ea typeface="Cambria" panose="02040503050406030204" pitchFamily="18" charset="0"/>
              </a:rPr>
              <a:t>sinh</a:t>
            </a:r>
            <a:r>
              <a:rPr lang="en-GB" sz="2800" b="1" dirty="0">
                <a:solidFill>
                  <a:schemeClr val="tx1"/>
                </a:solidFill>
                <a:latin typeface="Cambria" panose="02040503050406030204" pitchFamily="18" charset="0"/>
                <a:ea typeface="Cambria" panose="02040503050406030204" pitchFamily="18" charset="0"/>
              </a:rPr>
              <a:t>?</a:t>
            </a:r>
          </a:p>
        </p:txBody>
      </p:sp>
      <p:pic>
        <p:nvPicPr>
          <p:cNvPr id="8" name="Picture 7" descr="A green tick mark on a black background&#10;&#10;Description automatically generated">
            <a:extLst>
              <a:ext uri="{FF2B5EF4-FFF2-40B4-BE49-F238E27FC236}">
                <a16:creationId xmlns:a16="http://schemas.microsoft.com/office/drawing/2014/main" id="{6A11DD7B-83ED-54C7-54E1-F243576B34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6100" y="255638"/>
            <a:ext cx="1387721" cy="1174955"/>
          </a:xfrm>
          <a:prstGeom prst="rect">
            <a:avLst/>
          </a:prstGeom>
        </p:spPr>
      </p:pic>
      <p:pic>
        <p:nvPicPr>
          <p:cNvPr id="9" name="Picture 8" descr="A green tick mark on a black background&#10;&#10;Description automatically generated">
            <a:extLst>
              <a:ext uri="{FF2B5EF4-FFF2-40B4-BE49-F238E27FC236}">
                <a16:creationId xmlns:a16="http://schemas.microsoft.com/office/drawing/2014/main" id="{872EC27E-8C91-31EB-80C2-464A22FF21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7906" y="117986"/>
            <a:ext cx="1387721" cy="1174955"/>
          </a:xfrm>
          <a:prstGeom prst="rect">
            <a:avLst/>
          </a:prstGeom>
        </p:spPr>
      </p:pic>
    </p:spTree>
    <p:extLst>
      <p:ext uri="{BB962C8B-B14F-4D97-AF65-F5344CB8AC3E}">
        <p14:creationId xmlns:p14="http://schemas.microsoft.com/office/powerpoint/2010/main" val="841516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250" b="44200" l="1800" r="51700"/>
                    </a14:imgEffect>
                  </a14:imgLayer>
                </a14:imgProps>
              </a:ext>
              <a:ext uri="{28A0092B-C50C-407E-A947-70E740481C1C}">
                <a14:useLocalDpi xmlns:a14="http://schemas.microsoft.com/office/drawing/2010/main" val="0"/>
              </a:ext>
            </a:extLst>
          </a:blip>
          <a:srcRect r="48128" b="57661"/>
          <a:stretch/>
        </p:blipFill>
        <p:spPr>
          <a:xfrm>
            <a:off x="-204117" y="-220736"/>
            <a:ext cx="4551526" cy="2476742"/>
          </a:xfrm>
          <a:prstGeom prst="rect">
            <a:avLst/>
          </a:prstGeom>
        </p:spPr>
      </p:pic>
      <p:pic>
        <p:nvPicPr>
          <p:cNvPr id="6" name="Picture 5" descr="Logo, company name&#10;&#10;Description automatically generated">
            <a:extLst>
              <a:ext uri="{FF2B5EF4-FFF2-40B4-BE49-F238E27FC236}">
                <a16:creationId xmlns:a16="http://schemas.microsoft.com/office/drawing/2014/main" id="{375F0091-8A0A-17C4-B922-DE863FAC6C06}"/>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7200"/>
                    </a14:imgEffect>
                    <a14:imgEffect>
                      <a14:saturation sat="300000"/>
                    </a14:imgEffect>
                  </a14:imgLayer>
                </a14:imgProps>
              </a:ext>
            </a:extLst>
          </a:blip>
          <a:stretch>
            <a:fillRect/>
          </a:stretch>
        </p:blipFill>
        <p:spPr>
          <a:xfrm>
            <a:off x="174798" y="0"/>
            <a:ext cx="1150865" cy="1150865"/>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18045" y="-558738"/>
            <a:ext cx="3848753" cy="3848753"/>
          </a:xfrm>
          <a:prstGeom prst="rect">
            <a:avLst/>
          </a:prstGeom>
        </p:spPr>
      </p:pic>
      <p:pic>
        <p:nvPicPr>
          <p:cNvPr id="4" name="图片 7">
            <a:extLst>
              <a:ext uri="{FF2B5EF4-FFF2-40B4-BE49-F238E27FC236}">
                <a16:creationId xmlns:a16="http://schemas.microsoft.com/office/drawing/2014/main" id="{26D1E039-5B8C-B84E-4312-29446FC6640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666" t="-1" r="10937" b="-2029"/>
          <a:stretch/>
        </p:blipFill>
        <p:spPr>
          <a:xfrm>
            <a:off x="1161121" y="774783"/>
            <a:ext cx="9204933" cy="5778417"/>
          </a:xfrm>
          <a:prstGeom prst="rect">
            <a:avLst/>
          </a:prstGeom>
        </p:spPr>
      </p:pic>
      <p:pic>
        <p:nvPicPr>
          <p:cNvPr id="8" name="Picture 7">
            <a:extLst>
              <a:ext uri="{FF2B5EF4-FFF2-40B4-BE49-F238E27FC236}">
                <a16:creationId xmlns:a16="http://schemas.microsoft.com/office/drawing/2014/main" id="{8664C18B-5C2A-B06A-6065-4395E612DDD0}"/>
              </a:ext>
            </a:extLst>
          </p:cNvPr>
          <p:cNvPicPr>
            <a:picLocks noChangeAspect="1"/>
          </p:cNvPicPr>
          <p:nvPr/>
        </p:nvPicPr>
        <p:blipFill>
          <a:blip r:embed="rId10"/>
          <a:stretch>
            <a:fillRect/>
          </a:stretch>
        </p:blipFill>
        <p:spPr>
          <a:xfrm>
            <a:off x="1927095" y="-171783"/>
            <a:ext cx="5919729" cy="1816765"/>
          </a:xfrm>
          <a:prstGeom prst="rect">
            <a:avLst/>
          </a:prstGeom>
        </p:spPr>
      </p:pic>
      <p:pic>
        <p:nvPicPr>
          <p:cNvPr id="12" name="Picture 11">
            <a:extLst>
              <a:ext uri="{FF2B5EF4-FFF2-40B4-BE49-F238E27FC236}">
                <a16:creationId xmlns:a16="http://schemas.microsoft.com/office/drawing/2014/main" id="{C157543E-37BF-F6D8-14EE-50B6F4185DC1}"/>
              </a:ext>
            </a:extLst>
          </p:cNvPr>
          <p:cNvPicPr>
            <a:picLocks noChangeAspect="1"/>
          </p:cNvPicPr>
          <p:nvPr/>
        </p:nvPicPr>
        <p:blipFill>
          <a:blip r:embed="rId11"/>
          <a:stretch>
            <a:fillRect/>
          </a:stretch>
        </p:blipFill>
        <p:spPr>
          <a:xfrm>
            <a:off x="2314132" y="2143595"/>
            <a:ext cx="7279255" cy="3810330"/>
          </a:xfrm>
          <a:prstGeom prst="rect">
            <a:avLst/>
          </a:prstGeom>
        </p:spPr>
      </p:pic>
      <p:pic>
        <p:nvPicPr>
          <p:cNvPr id="13" name="图片 23">
            <a:extLst>
              <a:ext uri="{FF2B5EF4-FFF2-40B4-BE49-F238E27FC236}">
                <a16:creationId xmlns:a16="http://schemas.microsoft.com/office/drawing/2014/main" id="{180055F8-FD86-8C76-8042-48DD60A69A2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5273" t="56476" r="51025"/>
          <a:stretch/>
        </p:blipFill>
        <p:spPr>
          <a:xfrm flipH="1">
            <a:off x="8901105" y="2537199"/>
            <a:ext cx="3005421" cy="4545918"/>
          </a:xfrm>
          <a:prstGeom prst="rect">
            <a:avLst/>
          </a:prstGeom>
        </p:spPr>
      </p:pic>
      <p:pic>
        <p:nvPicPr>
          <p:cNvPr id="14" name="图片 22">
            <a:extLst>
              <a:ext uri="{FF2B5EF4-FFF2-40B4-BE49-F238E27FC236}">
                <a16:creationId xmlns:a16="http://schemas.microsoft.com/office/drawing/2014/main" id="{CB0CAE23-64BB-1880-A739-F641B682955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48519" t="56476" r="39211"/>
          <a:stretch/>
        </p:blipFill>
        <p:spPr>
          <a:xfrm flipH="1">
            <a:off x="0" y="2734980"/>
            <a:ext cx="2601621" cy="4394640"/>
          </a:xfrm>
          <a:prstGeom prst="rect">
            <a:avLst/>
          </a:prstGeom>
        </p:spPr>
      </p:pic>
    </p:spTree>
    <p:extLst>
      <p:ext uri="{BB962C8B-B14F-4D97-AF65-F5344CB8AC3E}">
        <p14:creationId xmlns:p14="http://schemas.microsoft.com/office/powerpoint/2010/main" val="27948026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6515AC-54F9-7533-BE83-9D3982CFC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4" name="Rounded Rectangle 5">
            <a:extLst>
              <a:ext uri="{FF2B5EF4-FFF2-40B4-BE49-F238E27FC236}">
                <a16:creationId xmlns:a16="http://schemas.microsoft.com/office/drawing/2014/main" id="{51EA43F6-551B-5BE9-2AD6-1C343C9B4628}"/>
              </a:ext>
            </a:extLst>
          </p:cNvPr>
          <p:cNvSpPr/>
          <p:nvPr/>
        </p:nvSpPr>
        <p:spPr>
          <a:xfrm>
            <a:off x="4216400" y="833120"/>
            <a:ext cx="7305040" cy="2938496"/>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i="1" dirty="0" err="1">
                <a:solidFill>
                  <a:srgbClr val="002060"/>
                </a:solidFill>
                <a:latin typeface="Cambria" panose="02040503050406030204" pitchFamily="18" charset="0"/>
                <a:ea typeface="Cambria" panose="02040503050406030204" pitchFamily="18" charset="0"/>
              </a:rPr>
              <a:t>Yêu</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cầu</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Thảo</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luận</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Việc</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tự</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học</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đem</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đến</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cho</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chúng</a:t>
            </a:r>
            <a:r>
              <a:rPr lang="en-GB" sz="4400" b="1" i="1" dirty="0">
                <a:solidFill>
                  <a:srgbClr val="002060"/>
                </a:solidFill>
                <a:latin typeface="Cambria" panose="02040503050406030204" pitchFamily="18" charset="0"/>
                <a:ea typeface="Cambria" panose="02040503050406030204" pitchFamily="18" charset="0"/>
              </a:rPr>
              <a:t> ta </a:t>
            </a:r>
            <a:r>
              <a:rPr lang="en-GB" sz="4400" b="1" i="1" dirty="0" err="1">
                <a:solidFill>
                  <a:srgbClr val="002060"/>
                </a:solidFill>
                <a:latin typeface="Cambria" panose="02040503050406030204" pitchFamily="18" charset="0"/>
                <a:ea typeface="Cambria" panose="02040503050406030204" pitchFamily="18" charset="0"/>
              </a:rPr>
              <a:t>những</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lợi</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ích</a:t>
            </a:r>
            <a:r>
              <a:rPr lang="en-GB" sz="4400" b="1" i="1" dirty="0">
                <a:solidFill>
                  <a:srgbClr val="002060"/>
                </a:solidFill>
                <a:latin typeface="Cambria" panose="02040503050406030204" pitchFamily="18" charset="0"/>
                <a:ea typeface="Cambria" panose="02040503050406030204" pitchFamily="18" charset="0"/>
              </a:rPr>
              <a:t> </a:t>
            </a:r>
            <a:r>
              <a:rPr lang="en-GB" sz="4400" b="1" i="1" dirty="0" err="1">
                <a:solidFill>
                  <a:srgbClr val="002060"/>
                </a:solidFill>
                <a:latin typeface="Cambria" panose="02040503050406030204" pitchFamily="18" charset="0"/>
                <a:ea typeface="Cambria" panose="02040503050406030204" pitchFamily="18" charset="0"/>
              </a:rPr>
              <a:t>gì</a:t>
            </a:r>
            <a:r>
              <a:rPr lang="en-GB" sz="4400" b="1" i="1" dirty="0">
                <a:solidFill>
                  <a:srgbClr val="002060"/>
                </a:solidFill>
                <a:latin typeface="Cambria" panose="02040503050406030204" pitchFamily="18" charset="0"/>
                <a:ea typeface="Cambria" panose="02040503050406030204" pitchFamily="18" charset="0"/>
              </a:rPr>
              <a:t>?”.</a:t>
            </a:r>
            <a:endParaRPr lang="en-GB" sz="4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457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4" name="Rounded Rectangle 3"/>
          <p:cNvSpPr/>
          <p:nvPr/>
        </p:nvSpPr>
        <p:spPr>
          <a:xfrm>
            <a:off x="4150183" y="181836"/>
            <a:ext cx="3942518" cy="56605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ambria" panose="02040503050406030204" pitchFamily="18" charset="0"/>
                <a:ea typeface="Cambria" panose="02040503050406030204" pitchFamily="18" charset="0"/>
              </a:rPr>
              <a:t>1. </a:t>
            </a:r>
            <a:r>
              <a:rPr lang="en-GB" sz="3200" b="1" dirty="0" err="1">
                <a:solidFill>
                  <a:schemeClr val="tx1"/>
                </a:solidFill>
                <a:latin typeface="Cambria" panose="02040503050406030204" pitchFamily="18" charset="0"/>
                <a:ea typeface="Cambria" panose="02040503050406030204" pitchFamily="18" charset="0"/>
              </a:rPr>
              <a:t>Chuẩn</a:t>
            </a:r>
            <a:r>
              <a:rPr lang="en-GB" sz="3200" b="1" dirty="0">
                <a:solidFill>
                  <a:schemeClr val="tx1"/>
                </a:solidFill>
                <a:latin typeface="Cambria" panose="02040503050406030204" pitchFamily="18" charset="0"/>
                <a:ea typeface="Cambria" panose="02040503050406030204" pitchFamily="18" charset="0"/>
              </a:rPr>
              <a:t> </a:t>
            </a:r>
            <a:r>
              <a:rPr lang="en-GB" sz="3200" b="1" dirty="0" err="1">
                <a:solidFill>
                  <a:schemeClr val="tx1"/>
                </a:solidFill>
                <a:latin typeface="Cambria" panose="02040503050406030204" pitchFamily="18" charset="0"/>
                <a:ea typeface="Cambria" panose="02040503050406030204" pitchFamily="18" charset="0"/>
              </a:rPr>
              <a:t>bị</a:t>
            </a:r>
            <a:endParaRPr lang="en-GB" sz="3200" b="1" dirty="0">
              <a:solidFill>
                <a:schemeClr val="tx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8BD1C5FA-F88D-4EDD-6AAF-19E220C3B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3" name="Cloud 2">
            <a:extLst>
              <a:ext uri="{FF2B5EF4-FFF2-40B4-BE49-F238E27FC236}">
                <a16:creationId xmlns:a16="http://schemas.microsoft.com/office/drawing/2014/main" id="{FD172DB0-38E5-42E7-66A7-754117AC53B7}"/>
              </a:ext>
            </a:extLst>
          </p:cNvPr>
          <p:cNvSpPr/>
          <p:nvPr/>
        </p:nvSpPr>
        <p:spPr>
          <a:xfrm>
            <a:off x="3246684" y="1310640"/>
            <a:ext cx="7136835" cy="2540000"/>
          </a:xfrm>
          <a:prstGeom prst="cloud">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i="1" dirty="0" err="1">
                <a:solidFill>
                  <a:schemeClr val="tx1"/>
                </a:solidFill>
                <a:latin typeface="Cambria" panose="02040503050406030204" pitchFamily="18" charset="0"/>
                <a:ea typeface="Cambria" panose="02040503050406030204" pitchFamily="18" charset="0"/>
              </a:rPr>
              <a:t>Trả</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lời</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câu</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hỏi</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Thế</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nào</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là</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tự</a:t>
            </a:r>
            <a:r>
              <a:rPr lang="en-GB" sz="4000" b="1" i="1" dirty="0">
                <a:solidFill>
                  <a:schemeClr val="tx1"/>
                </a:solidFill>
                <a:latin typeface="Cambria" panose="02040503050406030204" pitchFamily="18" charset="0"/>
                <a:ea typeface="Cambria" panose="02040503050406030204" pitchFamily="18" charset="0"/>
              </a:rPr>
              <a:t> </a:t>
            </a:r>
            <a:r>
              <a:rPr lang="en-GB" sz="4000" b="1" i="1" dirty="0" err="1">
                <a:solidFill>
                  <a:schemeClr val="tx1"/>
                </a:solidFill>
                <a:latin typeface="Cambria" panose="02040503050406030204" pitchFamily="18" charset="0"/>
                <a:ea typeface="Cambria" panose="02040503050406030204" pitchFamily="18" charset="0"/>
              </a:rPr>
              <a:t>học</a:t>
            </a:r>
            <a:r>
              <a:rPr lang="en-GB" sz="4000" b="1" i="1" dirty="0">
                <a:solidFill>
                  <a:schemeClr val="tx1"/>
                </a:solidFill>
                <a:latin typeface="Cambria" panose="02040503050406030204" pitchFamily="18" charset="0"/>
                <a:ea typeface="Cambria" panose="02040503050406030204" pitchFamily="18" charset="0"/>
              </a:rPr>
              <a:t>?</a:t>
            </a:r>
            <a:endParaRPr lang="en-GB" sz="4000" dirty="0">
              <a:solidFill>
                <a:schemeClr val="tx1"/>
              </a:solidFill>
              <a:latin typeface="Cambria" panose="02040503050406030204" pitchFamily="18" charset="0"/>
              <a:ea typeface="Cambria" panose="02040503050406030204" pitchFamily="18" charset="0"/>
            </a:endParaRPr>
          </a:p>
        </p:txBody>
      </p:sp>
      <p:sp>
        <p:nvSpPr>
          <p:cNvPr id="5" name="Rounded Rectangle 5">
            <a:extLst>
              <a:ext uri="{FF2B5EF4-FFF2-40B4-BE49-F238E27FC236}">
                <a16:creationId xmlns:a16="http://schemas.microsoft.com/office/drawing/2014/main" id="{27DEDF95-961F-F0D0-C9FC-FA434E785990}"/>
              </a:ext>
            </a:extLst>
          </p:cNvPr>
          <p:cNvSpPr/>
          <p:nvPr/>
        </p:nvSpPr>
        <p:spPr>
          <a:xfrm>
            <a:off x="5080000" y="4298809"/>
            <a:ext cx="6287911" cy="2051191"/>
          </a:xfrm>
          <a:prstGeom prst="roundRect">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1" i="1" dirty="0">
                <a:solidFill>
                  <a:srgbClr val="002060"/>
                </a:solidFill>
                <a:latin typeface="Cambria" panose="02040503050406030204" pitchFamily="18" charset="0"/>
                <a:ea typeface="Cambria" panose="02040503050406030204" pitchFamily="18" charset="0"/>
              </a:rPr>
              <a:t>Tự học là quá trình tự làm việc, tự tiếp thu kiến thức mà không có sự hướng dẫn chỉ bảo của người khác.</a:t>
            </a:r>
            <a:endParaRPr lang="en-GB"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771258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2" name="Rounded Rectangle 1"/>
          <p:cNvSpPr/>
          <p:nvPr/>
        </p:nvSpPr>
        <p:spPr>
          <a:xfrm>
            <a:off x="229414" y="111722"/>
            <a:ext cx="11698543" cy="6499345"/>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75979" y="252289"/>
            <a:ext cx="11106421" cy="1200329"/>
          </a:xfrm>
          <a:prstGeom prst="rect">
            <a:avLst/>
          </a:prstGeom>
        </p:spPr>
        <p:txBody>
          <a:bodyPr wrap="square">
            <a:spAutoFit/>
          </a:bodyPr>
          <a:lstStyle/>
          <a:p>
            <a:pPr algn="ctr"/>
            <a:r>
              <a:rPr lang="vi-VN" sz="3600" b="1" dirty="0">
                <a:solidFill>
                  <a:srgbClr val="FF0000"/>
                </a:solidFill>
                <a:latin typeface="Cambria" panose="02040503050406030204" pitchFamily="18" charset="0"/>
                <a:ea typeface="Cambria" panose="02040503050406030204" pitchFamily="18" charset="0"/>
              </a:rPr>
              <a:t>Tìm hiểu những tấm gương tự học và thành công nhờ tự học.</a:t>
            </a:r>
            <a:endParaRPr lang="en-GB" sz="3600" b="1" dirty="0">
              <a:solidFill>
                <a:srgbClr val="FF000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584D5B29-B352-D971-1134-DF69987773AA}"/>
              </a:ext>
            </a:extLst>
          </p:cNvPr>
          <p:cNvSpPr txBox="1"/>
          <p:nvPr/>
        </p:nvSpPr>
        <p:spPr>
          <a:xfrm>
            <a:off x="863600" y="2092960"/>
            <a:ext cx="10891520" cy="4154984"/>
          </a:xfrm>
          <a:prstGeom prst="rect">
            <a:avLst/>
          </a:prstGeom>
          <a:noFill/>
        </p:spPr>
        <p:txBody>
          <a:bodyPr wrap="square" rtlCol="0">
            <a:spAutoFit/>
          </a:bodyPr>
          <a:lstStyle/>
          <a:p>
            <a:r>
              <a:rPr lang="vi-VN" sz="2400" b="1" dirty="0">
                <a:latin typeface="Cambria" panose="02040503050406030204" pitchFamily="18" charset="0"/>
                <a:ea typeface="Cambria" panose="02040503050406030204" pitchFamily="18" charset="0"/>
              </a:rPr>
              <a:t>Những tấm gương tự học và thành công nhờ tự học:</a:t>
            </a:r>
            <a:endParaRPr lang="en-US" sz="2400" b="1"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Chủ tịch Hồ Chí Minh (bác đi khắp các nước, vùng lãnh thổ như Anh, Nga, Pháp…, dù là khi làm bồi bếp trên tàu biển, khi thì đốt lò, quét tuyết,… ở đâu và làm gì, Bác đều tranh thủ để tự học; Bác đến thư viện đọc sách, nghe những buổi nói chuyện trau dồi kiến thức);</a:t>
            </a:r>
            <a:endParaRPr lang="en-US" sz="24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Nguyễn Ngọc Ký – một nhà giáo ưu tú Việt Nam (nghị lực phi thường vượt lên hoàn cảnh, bị bệnh và liệt cả hai tay nhưng ông cố gắng học tập từ hai đôi bàn chân – luyện viết, làm việc nhà bằng chân – được trao tặng Huy hiệu cao quý của Bác Hồ; tham gia kì thi chọn học sinh giỏi Toán toàn quốc và đứng thứ 5 năm 1963 – được Bác Hồ trao tặng Huy hiệu cao quý lần thứ 2… và nhiều thành tích tự hào khác).</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699229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D1C5FA-F88D-4EDD-6AAF-19E220C3B5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86" y="1389363"/>
            <a:ext cx="5221704" cy="5221704"/>
          </a:xfrm>
          <a:prstGeom prst="rect">
            <a:avLst/>
          </a:prstGeom>
        </p:spPr>
      </p:pic>
      <p:sp>
        <p:nvSpPr>
          <p:cNvPr id="3" name="Cloud 2">
            <a:extLst>
              <a:ext uri="{FF2B5EF4-FFF2-40B4-BE49-F238E27FC236}">
                <a16:creationId xmlns:a16="http://schemas.microsoft.com/office/drawing/2014/main" id="{FD172DB0-38E5-42E7-66A7-754117AC53B7}"/>
              </a:ext>
            </a:extLst>
          </p:cNvPr>
          <p:cNvSpPr/>
          <p:nvPr/>
        </p:nvSpPr>
        <p:spPr>
          <a:xfrm>
            <a:off x="3246684" y="1310640"/>
            <a:ext cx="7136835" cy="2540000"/>
          </a:xfrm>
          <a:prstGeom prst="cloud">
            <a:avLst/>
          </a:prstGeom>
          <a:solidFill>
            <a:schemeClr val="bg1"/>
          </a:solidFill>
          <a:ln>
            <a:solidFill>
              <a:srgbClr val="F47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b="1" i="1">
                <a:solidFill>
                  <a:prstClr val="black"/>
                </a:solidFill>
                <a:latin typeface="Cambria" panose="02040503050406030204" pitchFamily="18" charset="0"/>
                <a:ea typeface="Cambria" panose="02040503050406030204" pitchFamily="18" charset="0"/>
              </a:rPr>
              <a:t>Ghi chép những ý kiến dự định phát biểu.</a:t>
            </a:r>
            <a:endParaRPr kumimoji="0" lang="en-GB"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118102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4" name="Rounded Rectangle 3"/>
          <p:cNvSpPr/>
          <p:nvPr/>
        </p:nvSpPr>
        <p:spPr>
          <a:xfrm>
            <a:off x="4150183" y="181836"/>
            <a:ext cx="3942518" cy="566057"/>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rPr>
              <a:t>3. </a:t>
            </a:r>
            <a:r>
              <a:rPr kumimoji="0" lang="en-GB"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cs typeface="+mn-cs"/>
              </a:rPr>
              <a:t>Đánh</a:t>
            </a:r>
            <a:r>
              <a:rPr kumimoji="0" lang="en-GB" sz="3200" b="1" i="0" u="none" strike="noStrike" kern="1200" cap="none" spc="0" normalizeH="0" noProof="0" dirty="0">
                <a:ln>
                  <a:noFill/>
                </a:ln>
                <a:solidFill>
                  <a:schemeClr val="bg1"/>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noProof="0" dirty="0" err="1">
                <a:ln>
                  <a:noFill/>
                </a:ln>
                <a:solidFill>
                  <a:schemeClr val="bg1"/>
                </a:solidFill>
                <a:effectLst/>
                <a:uLnTx/>
                <a:uFillTx/>
                <a:latin typeface="Cambria" panose="02040503050406030204" pitchFamily="18" charset="0"/>
                <a:ea typeface="Cambria" panose="02040503050406030204" pitchFamily="18" charset="0"/>
                <a:cs typeface="+mn-cs"/>
              </a:rPr>
              <a:t>giá</a:t>
            </a:r>
            <a:endParaRPr kumimoji="0" lang="en-GB"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mn-cs"/>
            </a:endParaRPr>
          </a:p>
        </p:txBody>
      </p:sp>
      <p:sp>
        <p:nvSpPr>
          <p:cNvPr id="6" name="Rounded Rectangle 1">
            <a:extLst>
              <a:ext uri="{FF2B5EF4-FFF2-40B4-BE49-F238E27FC236}">
                <a16:creationId xmlns:a16="http://schemas.microsoft.com/office/drawing/2014/main" id="{195EAEC6-9889-B527-D9A5-95CEE54271AF}"/>
              </a:ext>
            </a:extLst>
          </p:cNvPr>
          <p:cNvSpPr/>
          <p:nvPr/>
        </p:nvSpPr>
        <p:spPr>
          <a:xfrm>
            <a:off x="229414" y="914400"/>
            <a:ext cx="11698543" cy="5696667"/>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3CB8F110-A030-2E18-AF36-D53145E2DAB8}"/>
              </a:ext>
            </a:extLst>
          </p:cNvPr>
          <p:cNvSpPr/>
          <p:nvPr/>
        </p:nvSpPr>
        <p:spPr>
          <a:xfrm>
            <a:off x="701040" y="2194560"/>
            <a:ext cx="2905760" cy="914400"/>
          </a:xfrm>
          <a:prstGeom prst="roundRect">
            <a:avLst/>
          </a:prstGeom>
          <a:solidFill>
            <a:srgbClr val="F9B5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rPr>
              <a:t>Kết</a:t>
            </a:r>
            <a:r>
              <a:rPr lang="en-US" sz="2800" dirty="0">
                <a:solidFill>
                  <a:srgbClr val="002060"/>
                </a:solidFill>
              </a:rPr>
              <a:t> </a:t>
            </a:r>
            <a:r>
              <a:rPr lang="en-US" sz="2800" dirty="0" err="1">
                <a:solidFill>
                  <a:srgbClr val="002060"/>
                </a:solidFill>
              </a:rPr>
              <a:t>quả</a:t>
            </a:r>
            <a:r>
              <a:rPr lang="en-US" sz="2800" dirty="0">
                <a:solidFill>
                  <a:srgbClr val="002060"/>
                </a:solidFill>
              </a:rPr>
              <a:t> </a:t>
            </a:r>
            <a:r>
              <a:rPr lang="en-US" sz="2800" dirty="0" err="1">
                <a:solidFill>
                  <a:srgbClr val="002060"/>
                </a:solidFill>
              </a:rPr>
              <a:t>thảo</a:t>
            </a:r>
            <a:r>
              <a:rPr lang="en-US" sz="2800" dirty="0">
                <a:solidFill>
                  <a:srgbClr val="002060"/>
                </a:solidFill>
              </a:rPr>
              <a:t> </a:t>
            </a:r>
            <a:r>
              <a:rPr lang="en-US" sz="2800" dirty="0" err="1">
                <a:solidFill>
                  <a:srgbClr val="002060"/>
                </a:solidFill>
              </a:rPr>
              <a:t>luận</a:t>
            </a:r>
            <a:endParaRPr lang="en-US" sz="2800" dirty="0">
              <a:solidFill>
                <a:srgbClr val="002060"/>
              </a:solidFill>
            </a:endParaRPr>
          </a:p>
        </p:txBody>
      </p:sp>
      <p:sp>
        <p:nvSpPr>
          <p:cNvPr id="11" name="Rectangle: Rounded Corners 10">
            <a:extLst>
              <a:ext uri="{FF2B5EF4-FFF2-40B4-BE49-F238E27FC236}">
                <a16:creationId xmlns:a16="http://schemas.microsoft.com/office/drawing/2014/main" id="{821C0CEB-4736-0EEC-A1EE-05BB34A46BB4}"/>
              </a:ext>
            </a:extLst>
          </p:cNvPr>
          <p:cNvSpPr/>
          <p:nvPr/>
        </p:nvSpPr>
        <p:spPr>
          <a:xfrm>
            <a:off x="4287520" y="2153920"/>
            <a:ext cx="3373120" cy="914400"/>
          </a:xfrm>
          <a:prstGeom prst="roundRect">
            <a:avLst/>
          </a:prstGeom>
          <a:solidFill>
            <a:srgbClr val="F9B5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Người</a:t>
            </a:r>
            <a:r>
              <a:rPr lang="en-US" sz="2800" dirty="0">
                <a:solidFill>
                  <a:srgbClr val="002060"/>
                </a:solidFill>
              </a:rPr>
              <a:t> </a:t>
            </a:r>
            <a:r>
              <a:rPr lang="en-US" sz="2800" dirty="0" err="1">
                <a:solidFill>
                  <a:srgbClr val="002060"/>
                </a:solidFill>
              </a:rPr>
              <a:t>thảo</a:t>
            </a:r>
            <a:r>
              <a:rPr lang="en-US" sz="2800" dirty="0">
                <a:solidFill>
                  <a:srgbClr val="002060"/>
                </a:solidFill>
              </a:rPr>
              <a:t> </a:t>
            </a:r>
            <a:r>
              <a:rPr lang="en-US" sz="2800" dirty="0" err="1">
                <a:solidFill>
                  <a:srgbClr val="002060"/>
                </a:solidFill>
              </a:rPr>
              <a:t>luận</a:t>
            </a:r>
            <a:r>
              <a:rPr lang="en-US" sz="2800" dirty="0">
                <a:solidFill>
                  <a:srgbClr val="002060"/>
                </a:solidFill>
              </a:rPr>
              <a:t> </a:t>
            </a:r>
            <a:r>
              <a:rPr lang="en-US" sz="2800" dirty="0" err="1">
                <a:solidFill>
                  <a:srgbClr val="002060"/>
                </a:solidFill>
              </a:rPr>
              <a:t>tích</a:t>
            </a:r>
            <a:r>
              <a:rPr lang="en-US" sz="2800" dirty="0">
                <a:solidFill>
                  <a:srgbClr val="002060"/>
                </a:solidFill>
              </a:rPr>
              <a:t> </a:t>
            </a:r>
            <a:r>
              <a:rPr lang="en-US" sz="2800" dirty="0" err="1">
                <a:solidFill>
                  <a:srgbClr val="002060"/>
                </a:solidFill>
              </a:rPr>
              <a:t>cực</a:t>
            </a:r>
            <a:endParaRPr lang="en-US" sz="2800" dirty="0">
              <a:solidFill>
                <a:srgbClr val="002060"/>
              </a:solidFill>
            </a:endParaRPr>
          </a:p>
        </p:txBody>
      </p:sp>
      <p:sp>
        <p:nvSpPr>
          <p:cNvPr id="12" name="Rectangle: Rounded Corners 11">
            <a:extLst>
              <a:ext uri="{FF2B5EF4-FFF2-40B4-BE49-F238E27FC236}">
                <a16:creationId xmlns:a16="http://schemas.microsoft.com/office/drawing/2014/main" id="{74AA7125-1EAD-1F8F-6A0C-E98B1372553C}"/>
              </a:ext>
            </a:extLst>
          </p:cNvPr>
          <p:cNvSpPr/>
          <p:nvPr/>
        </p:nvSpPr>
        <p:spPr>
          <a:xfrm>
            <a:off x="8280400" y="2174240"/>
            <a:ext cx="3373120" cy="914400"/>
          </a:xfrm>
          <a:prstGeom prst="roundRect">
            <a:avLst/>
          </a:prstGeom>
          <a:solidFill>
            <a:srgbClr val="F9B5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Ý </a:t>
            </a:r>
            <a:r>
              <a:rPr lang="en-US" sz="2800" dirty="0" err="1">
                <a:solidFill>
                  <a:srgbClr val="002060"/>
                </a:solidFill>
              </a:rPr>
              <a:t>kiến</a:t>
            </a:r>
            <a:r>
              <a:rPr lang="en-US" sz="2800" dirty="0">
                <a:solidFill>
                  <a:srgbClr val="002060"/>
                </a:solidFill>
              </a:rPr>
              <a:t> hay </a:t>
            </a:r>
            <a:r>
              <a:rPr lang="en-US" sz="2800" dirty="0" err="1">
                <a:solidFill>
                  <a:srgbClr val="002060"/>
                </a:solidFill>
              </a:rPr>
              <a:t>nhất</a:t>
            </a:r>
            <a:endParaRPr lang="en-US" sz="2800" dirty="0">
              <a:solidFill>
                <a:srgbClr val="002060"/>
              </a:solidFill>
            </a:endParaRPr>
          </a:p>
        </p:txBody>
      </p:sp>
      <p:sp>
        <p:nvSpPr>
          <p:cNvPr id="13" name="Rectangle: Rounded Corners 12">
            <a:extLst>
              <a:ext uri="{FF2B5EF4-FFF2-40B4-BE49-F238E27FC236}">
                <a16:creationId xmlns:a16="http://schemas.microsoft.com/office/drawing/2014/main" id="{444972C0-554F-62A9-40FB-E0403C5BC007}"/>
              </a:ext>
            </a:extLst>
          </p:cNvPr>
          <p:cNvSpPr/>
          <p:nvPr/>
        </p:nvSpPr>
        <p:spPr>
          <a:xfrm>
            <a:off x="4196080" y="3647440"/>
            <a:ext cx="3373120" cy="914400"/>
          </a:xfrm>
          <a:prstGeom prst="roundRect">
            <a:avLst/>
          </a:prstGeom>
          <a:solidFill>
            <a:srgbClr val="F9B5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a:t>
            </a:r>
          </a:p>
        </p:txBody>
      </p:sp>
    </p:spTree>
    <p:extLst>
      <p:ext uri="{BB962C8B-B14F-4D97-AF65-F5344CB8AC3E}">
        <p14:creationId xmlns:p14="http://schemas.microsoft.com/office/powerpoint/2010/main" val="32510247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sp>
        <p:nvSpPr>
          <p:cNvPr id="4" name="Rounded Rectangle 3"/>
          <p:cNvSpPr/>
          <p:nvPr/>
        </p:nvSpPr>
        <p:spPr>
          <a:xfrm>
            <a:off x="4150183" y="181836"/>
            <a:ext cx="3942518" cy="56605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GB"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GB"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ounded Rectangle 1">
            <a:extLst>
              <a:ext uri="{FF2B5EF4-FFF2-40B4-BE49-F238E27FC236}">
                <a16:creationId xmlns:a16="http://schemas.microsoft.com/office/drawing/2014/main" id="{195EAEC6-9889-B527-D9A5-95CEE54271AF}"/>
              </a:ext>
            </a:extLst>
          </p:cNvPr>
          <p:cNvSpPr/>
          <p:nvPr/>
        </p:nvSpPr>
        <p:spPr>
          <a:xfrm>
            <a:off x="229414" y="914400"/>
            <a:ext cx="11698543" cy="5696667"/>
          </a:xfrm>
          <a:prstGeom prst="roundRect">
            <a:avLst/>
          </a:prstGeom>
          <a:solidFill>
            <a:schemeClr val="bg1"/>
          </a:solidFill>
          <a:ln>
            <a:solidFill>
              <a:srgbClr val="F9B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230E366-8870-BE62-F4A6-D6AD7F927EA8}"/>
              </a:ext>
            </a:extLst>
          </p:cNvPr>
          <p:cNvSpPr txBox="1"/>
          <p:nvPr/>
        </p:nvSpPr>
        <p:spPr>
          <a:xfrm>
            <a:off x="863600" y="1168400"/>
            <a:ext cx="5425440" cy="523220"/>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b. </a:t>
            </a:r>
            <a:r>
              <a:rPr lang="en-US" sz="2800" b="1" dirty="0" err="1">
                <a:solidFill>
                  <a:prstClr val="black"/>
                </a:solidFill>
                <a:latin typeface="Cambria" panose="02040503050406030204" pitchFamily="18" charset="0"/>
                <a:ea typeface="Cambria" panose="02040503050406030204" pitchFamily="18" charset="0"/>
              </a:rPr>
              <a:t>Trình</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bày</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lợi</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ích</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của</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tự</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học</a:t>
            </a:r>
            <a:r>
              <a:rPr lang="en-US" sz="2800" b="1" dirty="0">
                <a:solidFill>
                  <a:prstClr val="black"/>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3CB8F110-A030-2E18-AF36-D53145E2DAB8}"/>
              </a:ext>
            </a:extLst>
          </p:cNvPr>
          <p:cNvSpPr/>
          <p:nvPr/>
        </p:nvSpPr>
        <p:spPr>
          <a:xfrm>
            <a:off x="701040" y="219456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Calibri" panose="020F0502020204030204"/>
                <a:ea typeface="+mn-ea"/>
                <a:cs typeface="+mn-cs"/>
              </a:rPr>
              <a:t>Giúp</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có</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thêm</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nhiều</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kiến</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thức</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mới</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mẻ</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bổ</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ích</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A47D1892-328A-3AAE-4CFD-097AE17CC77E}"/>
              </a:ext>
            </a:extLst>
          </p:cNvPr>
          <p:cNvSpPr/>
          <p:nvPr/>
        </p:nvSpPr>
        <p:spPr>
          <a:xfrm>
            <a:off x="4693920" y="218440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Calibri" panose="020F0502020204030204"/>
                <a:ea typeface="+mn-ea"/>
                <a:cs typeface="+mn-cs"/>
              </a:rPr>
              <a:t>Rèn</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được</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phẩm</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chất</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chăm</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chỉ</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sáng</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 </a:t>
            </a:r>
            <a:r>
              <a:rPr kumimoji="0" lang="en-US" sz="2400" b="0" i="0" u="none" strike="noStrike" kern="1200" cap="none" spc="0" normalizeH="0" noProof="0" dirty="0" err="1">
                <a:ln>
                  <a:noFill/>
                </a:ln>
                <a:solidFill>
                  <a:srgbClr val="002060"/>
                </a:solidFill>
                <a:effectLst/>
                <a:uLnTx/>
                <a:uFillTx/>
                <a:latin typeface="Calibri" panose="020F0502020204030204"/>
                <a:ea typeface="+mn-ea"/>
                <a:cs typeface="+mn-cs"/>
              </a:rPr>
              <a:t>tạo</a:t>
            </a:r>
            <a:r>
              <a:rPr kumimoji="0" lang="en-US" sz="2400" b="0" i="0" u="none" strike="noStrike" kern="1200" cap="none" spc="0" normalizeH="0" noProof="0" dirty="0">
                <a:ln>
                  <a:noFill/>
                </a:ln>
                <a:solidFill>
                  <a:srgbClr val="002060"/>
                </a:solidFill>
                <a:effectLst/>
                <a:uLnTx/>
                <a:uFillTx/>
                <a:latin typeface="Calibri" panose="020F0502020204030204"/>
                <a:ea typeface="+mn-ea"/>
                <a:cs typeface="+mn-cs"/>
              </a:rPr>
              <a:t>.</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441E3A3-5C16-317D-2E5D-6725D7E7A1A2}"/>
              </a:ext>
            </a:extLst>
          </p:cNvPr>
          <p:cNvSpPr/>
          <p:nvPr/>
        </p:nvSpPr>
        <p:spPr>
          <a:xfrm>
            <a:off x="8524240" y="2225040"/>
            <a:ext cx="2905760" cy="166624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7265945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847682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546</Words>
  <Application>Microsoft Office PowerPoint</Application>
  <PresentationFormat>Widescreen</PresentationFormat>
  <Paragraphs>31</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Arial</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Thao Tran</cp:lastModifiedBy>
  <cp:revision>45</cp:revision>
  <dcterms:created xsi:type="dcterms:W3CDTF">2022-10-09T09:21:19Z</dcterms:created>
  <dcterms:modified xsi:type="dcterms:W3CDTF">2024-09-25T07:03:26Z</dcterms:modified>
</cp:coreProperties>
</file>