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1" r:id="rId4"/>
    <p:sldMasterId id="2147483710" r:id="rId5"/>
  </p:sldMasterIdLst>
  <p:notesMasterIdLst>
    <p:notesMasterId r:id="rId27"/>
  </p:notesMasterIdLst>
  <p:sldIdLst>
    <p:sldId id="258" r:id="rId6"/>
    <p:sldId id="256" r:id="rId7"/>
    <p:sldId id="267" r:id="rId8"/>
    <p:sldId id="257" r:id="rId9"/>
    <p:sldId id="259" r:id="rId10"/>
    <p:sldId id="2637" r:id="rId11"/>
    <p:sldId id="260" r:id="rId12"/>
    <p:sldId id="2635" r:id="rId13"/>
    <p:sldId id="2636" r:id="rId14"/>
    <p:sldId id="262" r:id="rId15"/>
    <p:sldId id="2638" r:id="rId16"/>
    <p:sldId id="6500" r:id="rId17"/>
    <p:sldId id="6501" r:id="rId18"/>
    <p:sldId id="6502" r:id="rId19"/>
    <p:sldId id="6503" r:id="rId20"/>
    <p:sldId id="6504" r:id="rId21"/>
    <p:sldId id="6505" r:id="rId22"/>
    <p:sldId id="6506" r:id="rId23"/>
    <p:sldId id="6507" r:id="rId24"/>
    <p:sldId id="6478" r:id="rId25"/>
    <p:sldId id="327"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81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EB3E3-21E4-4DE9-93F2-1A05AAA5E190}"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5230-19C9-4CD3-BC3C-A159DBE03C1B}" type="slidenum">
              <a:rPr lang="en-US" smtClean="0"/>
              <a:t>‹#›</a:t>
            </a:fld>
            <a:endParaRPr lang="en-US"/>
          </a:p>
        </p:txBody>
      </p:sp>
    </p:spTree>
    <p:extLst>
      <p:ext uri="{BB962C8B-B14F-4D97-AF65-F5344CB8AC3E}">
        <p14:creationId xmlns:p14="http://schemas.microsoft.com/office/powerpoint/2010/main" val="60486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9D66-0DAC-43D3-9126-C6AC88A7889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5F8BF43-F4D7-4859-A0F6-2DC9A69FFEC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2018AB0-C4E5-4838-8222-C9FCD9EE5C2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5" name="Footer Placeholder 4">
            <a:extLst>
              <a:ext uri="{FF2B5EF4-FFF2-40B4-BE49-F238E27FC236}">
                <a16:creationId xmlns:a16="http://schemas.microsoft.com/office/drawing/2014/main" id="{00EA8C4D-A95C-46AF-86F6-B966C1A8784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27B4CF-7BCD-47DB-9503-3532E69395F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128937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EB3A-192E-4824-9BFA-F78F221348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EF1E-4374-42F3-B699-4C55289280E2}"/>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5" name="Footer Placeholder 4">
            <a:extLst>
              <a:ext uri="{FF2B5EF4-FFF2-40B4-BE49-F238E27FC236}">
                <a16:creationId xmlns:a16="http://schemas.microsoft.com/office/drawing/2014/main" id="{DC4AA172-FD48-4831-9094-4F21D97FDC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46472-3CDA-4585-BCED-7BB8DFC2CBA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97293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1DCF-E113-4AFF-A6CF-ACA9C18A24E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E52D2D9-6A3F-48FE-989D-DF8428638D6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FB945-49D2-459B-9F1E-830DED911AD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5" name="Footer Placeholder 4">
            <a:extLst>
              <a:ext uri="{FF2B5EF4-FFF2-40B4-BE49-F238E27FC236}">
                <a16:creationId xmlns:a16="http://schemas.microsoft.com/office/drawing/2014/main" id="{58D3ED5C-E22A-4A6B-977C-595EE738A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D788F-3D9C-4F61-BC74-5D27DB482D07}"/>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504251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B8D7-65C7-4BA5-AE51-3C20C1002A0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F7EB52-76E5-44F8-8E5D-5FBC7360B389}"/>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67B4D-C991-4054-988C-7CE2A393BD6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1739C-FD45-4BBE-81E7-626CD95D9FB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6" name="Footer Placeholder 5">
            <a:extLst>
              <a:ext uri="{FF2B5EF4-FFF2-40B4-BE49-F238E27FC236}">
                <a16:creationId xmlns:a16="http://schemas.microsoft.com/office/drawing/2014/main" id="{6935AFC2-E3AD-4E87-9E78-EDEA704827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7DCC95-EA6F-4F09-895B-A3E72CA82039}"/>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575081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9356-BC12-4BF9-85C7-922BE2F2254D}"/>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F830C8-0E49-4767-9D33-55DA59BBFD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4FF73-7062-4908-BB95-238B9EE35B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5E0ED-171F-4D49-92BD-D7E2BE3C789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8BD1F-A58E-4762-A5A4-88A7F373060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CD6CC-A973-41FB-959E-4D03DBCA88F7}"/>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8" name="Footer Placeholder 7">
            <a:extLst>
              <a:ext uri="{FF2B5EF4-FFF2-40B4-BE49-F238E27FC236}">
                <a16:creationId xmlns:a16="http://schemas.microsoft.com/office/drawing/2014/main" id="{9C2EB3AC-3B21-499C-A933-54EB42E5F6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8D3ED41-532B-4840-A62F-C40A10F15FCC}"/>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37990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B085-9B2A-49AF-A5CD-EB582372633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F7E963-8AD3-48DD-87AE-8E08F0480180}"/>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4" name="Footer Placeholder 3">
            <a:extLst>
              <a:ext uri="{FF2B5EF4-FFF2-40B4-BE49-F238E27FC236}">
                <a16:creationId xmlns:a16="http://schemas.microsoft.com/office/drawing/2014/main" id="{05235A56-DC1B-460B-A9F1-49C0934E43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218B4C-BF11-47A3-9B4E-B41F92117D1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37696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56529-C42B-49D7-9E41-7C5330B3E3B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3" name="Footer Placeholder 2">
            <a:extLst>
              <a:ext uri="{FF2B5EF4-FFF2-40B4-BE49-F238E27FC236}">
                <a16:creationId xmlns:a16="http://schemas.microsoft.com/office/drawing/2014/main" id="{AF199356-4FCF-4A42-A12E-B2B4A37DEF6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2B95FA5-EC35-40AD-BBD6-5B462054B0D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25681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9733-8195-40A9-9A90-6469046486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8FEC11B-6E3B-4E94-9CD1-346CE91C05D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A6246-662E-4434-88EE-F43C2460047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DCCC95E-5B83-4D46-AADC-F4B8BB3729D4}"/>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6" name="Footer Placeholder 5">
            <a:extLst>
              <a:ext uri="{FF2B5EF4-FFF2-40B4-BE49-F238E27FC236}">
                <a16:creationId xmlns:a16="http://schemas.microsoft.com/office/drawing/2014/main" id="{2E76D769-1870-4765-84A5-3FFF1C8262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1642-3ABD-44E6-AE40-144F6F1A3CBE}"/>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27240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BFC9-E35A-4D0D-92FF-0CD86A209D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9BFD359-2CED-4A08-8742-9F07BD53A33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6AC0951-E111-426D-8418-6A44D140681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E105172-4942-4C52-A044-983581B6D655}"/>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6" name="Footer Placeholder 5">
            <a:extLst>
              <a:ext uri="{FF2B5EF4-FFF2-40B4-BE49-F238E27FC236}">
                <a16:creationId xmlns:a16="http://schemas.microsoft.com/office/drawing/2014/main" id="{9D9396D4-7B8F-4224-9E63-FD218681040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D8B116-121B-4CC0-AD76-2C41DB974B66}"/>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60383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FADB-5F9B-4945-9C91-0E5C0258F43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F4A2C-0E34-4FD4-A612-6C4476BC716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09223-160A-42CC-9BA3-AC7554FADD4C}"/>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5" name="Footer Placeholder 4">
            <a:extLst>
              <a:ext uri="{FF2B5EF4-FFF2-40B4-BE49-F238E27FC236}">
                <a16:creationId xmlns:a16="http://schemas.microsoft.com/office/drawing/2014/main" id="{9205E7E6-1893-48CA-86CA-F4C850BCB4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A666-3067-47CC-9D74-A2524BDA946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8424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6FE98-3F50-4FAE-AC59-687163A1E62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57AF3-27B6-455E-934C-AA7FBAE1EFE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EA30E-DCE4-417D-8726-4C18B1CE9C6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11/26/2025</a:t>
            </a:fld>
            <a:endParaRPr lang="en-US"/>
          </a:p>
        </p:txBody>
      </p:sp>
      <p:sp>
        <p:nvSpPr>
          <p:cNvPr id="5" name="Footer Placeholder 4">
            <a:extLst>
              <a:ext uri="{FF2B5EF4-FFF2-40B4-BE49-F238E27FC236}">
                <a16:creationId xmlns:a16="http://schemas.microsoft.com/office/drawing/2014/main" id="{978DD825-BDF0-40C4-8701-DD460BD26D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0C8B2E-F64C-4600-BA97-946B994ABEA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78698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76912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02362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909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23033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0743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1729810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17294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855894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3319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745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5074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655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428428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790106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271007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914049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342885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10971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665642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3415909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3691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930411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61161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349538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708416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944037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5743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68329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27762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68061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239592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136586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7847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221698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2509470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794947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299"/>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67578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2025/11/26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8150325"/>
      </p:ext>
    </p:extLst>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2025/11/26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1257300" y="3281165"/>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1285193755"/>
      </p:ext>
    </p:extLst>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393235"/>
      </p:ext>
    </p:extLst>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3" y="2617441"/>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3" y="3923414"/>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4"/>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8339261"/>
      </p:ext>
    </p:extLst>
  </p:cSld>
  <p:clrMapOvr>
    <a:masterClrMapping/>
  </p:clrMapOvr>
  <p:transition spd="slow">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2025/11/26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4857750" y="5599802"/>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7065" y="1129800"/>
            <a:ext cx="2812464" cy="2812464"/>
          </a:xfrm>
          <a:prstGeom prst="rect">
            <a:avLst/>
          </a:prstGeom>
        </p:spPr>
      </p:pic>
    </p:spTree>
    <p:extLst>
      <p:ext uri="{BB962C8B-B14F-4D97-AF65-F5344CB8AC3E}">
        <p14:creationId xmlns:p14="http://schemas.microsoft.com/office/powerpoint/2010/main" val="3728398797"/>
      </p:ext>
    </p:extLst>
  </p:cSld>
  <p:clrMapOvr>
    <a:masterClrMapping/>
  </p:clrMapOvr>
  <p:transition spd="slow">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32243411"/>
      </p:ext>
    </p:extLst>
  </p:cSld>
  <p:clrMapOvr>
    <a:masterClrMapping/>
  </p:clrMapOvr>
  <p:transition spd="slow">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0"/>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6" y="1070510"/>
            <a:ext cx="8567823"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2025/11/26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22111369"/>
      </p:ext>
    </p:extLst>
  </p:cSld>
  <p:clrMapOvr>
    <a:masterClrMapping/>
  </p:clrMapOvr>
  <p:transition spd="slow">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8" y="547688"/>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299" y="547688"/>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792162"/>
      </p:ext>
    </p:extLst>
  </p:cSld>
  <p:clrMapOvr>
    <a:masterClrMapping/>
  </p:clrMapOvr>
  <p:transition spd="slow">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1257300" y="827315"/>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8387074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2.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1.xml"/><Relationship Id="rId2" Type="http://schemas.openxmlformats.org/officeDocument/2006/relationships/slideLayout" Target="../slideLayouts/slideLayout60.xml"/><Relationship Id="rId16" Type="http://schemas.openxmlformats.org/officeDocument/2006/relationships/image" Target="../media/image3.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image" Target="../media/image2.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8412FFB6-9F88-F733-DA5F-DEE918CFDA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035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687921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4F693C4-C4AE-4F2E-B3AA-A2886954CB5A}"/>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panose="00000500000000000000"/>
              <a:buNone/>
              <a:defRPr sz="28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7249132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2025/11/26</a:t>
            </a:fld>
            <a:endParaRPr lang="zh-CN" altLang="en-US" dirty="0"/>
          </a:p>
        </p:txBody>
      </p:sp>
      <p:sp>
        <p:nvSpPr>
          <p:cNvPr id="10"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descr="A picture containing shape&#10;&#10;Description automatically generated">
            <a:extLst>
              <a:ext uri="{FF2B5EF4-FFF2-40B4-BE49-F238E27FC236}">
                <a16:creationId xmlns:a16="http://schemas.microsoft.com/office/drawing/2014/main" id="{CBF9F24F-1E51-89AA-A354-DFDFA4B3C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0289" y="657224"/>
            <a:ext cx="1757363" cy="1757363"/>
          </a:xfrm>
          <a:prstGeom prst="rect">
            <a:avLst/>
          </a:prstGeom>
        </p:spPr>
      </p:pic>
    </p:spTree>
    <p:extLst>
      <p:ext uri="{BB962C8B-B14F-4D97-AF65-F5344CB8AC3E}">
        <p14:creationId xmlns:p14="http://schemas.microsoft.com/office/powerpoint/2010/main" val="4443672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spd="slow">
    <p:random/>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1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6.png"/><Relationship Id="rId9" Type="http://schemas.openxmlformats.org/officeDocument/2006/relationships/image" Target="../media/image12.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1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6.png"/><Relationship Id="rId9" Type="http://schemas.openxmlformats.org/officeDocument/2006/relationships/image" Target="../media/image12.sv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20.png"/><Relationship Id="rId17" Type="http://schemas.openxmlformats.org/officeDocument/2006/relationships/image" Target="../media/image22.png"/><Relationship Id="rId2" Type="http://schemas.openxmlformats.org/officeDocument/2006/relationships/image" Target="../media/image15.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20.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32.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xml"/><Relationship Id="rId7" Type="http://schemas.openxmlformats.org/officeDocument/2006/relationships/image" Target="../media/image41.png"/><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1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6.png"/><Relationship Id="rId9" Type="http://schemas.openxmlformats.org/officeDocument/2006/relationships/image" Target="../media/image12.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4" name="Picture 13">
            <a:extLst>
              <a:ext uri="{FF2B5EF4-FFF2-40B4-BE49-F238E27FC236}">
                <a16:creationId xmlns:a16="http://schemas.microsoft.com/office/drawing/2014/main" id="{BA98F860-D085-99E1-3C75-9A985A36C91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33600" y="2857500"/>
            <a:ext cx="9839797" cy="34262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1066800" y="419100"/>
            <a:ext cx="15925800" cy="1736646"/>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4800" dirty="0">
                <a:solidFill>
                  <a:prstClr val="black"/>
                </a:solidFill>
                <a:latin typeface="Arial"/>
                <a:ea typeface="字魂59号-创粗黑"/>
                <a:cs typeface="Calibri" panose="020F0502020204030204" pitchFamily="34" charset="0"/>
                <a:sym typeface="Arial" panose="020B0604020202020204"/>
              </a:rPr>
              <a:t> - Thảo luận về nội dung và hình thức ghi chép chi tiêu trong gia đình.</a:t>
            </a:r>
            <a:endParaRPr lang="en-US" sz="4800" dirty="0">
              <a:solidFill>
                <a:srgbClr val="FF0000"/>
              </a:solidFill>
              <a:latin typeface="Arial" panose="020B0604020202020204"/>
              <a:ea typeface="字魂59号-创粗黑"/>
              <a:cs typeface="Calibri" panose="020F0502020204030204" pitchFamily="34" charset="0"/>
              <a:sym typeface="Arial" panose="020B0604020202020204"/>
            </a:endParaRPr>
          </a:p>
        </p:txBody>
      </p:sp>
      <p:pic>
        <p:nvPicPr>
          <p:cNvPr id="13" name="Picture 12">
            <a:extLst>
              <a:ext uri="{FF2B5EF4-FFF2-40B4-BE49-F238E27FC236}">
                <a16:creationId xmlns:a16="http://schemas.microsoft.com/office/drawing/2014/main" id="{4997A387-BD32-282E-7FE5-065CA7D149D6}"/>
              </a:ext>
            </a:extLst>
          </p:cNvPr>
          <p:cNvPicPr>
            <a:picLocks noChangeAspect="1"/>
          </p:cNvPicPr>
          <p:nvPr/>
        </p:nvPicPr>
        <p:blipFill>
          <a:blip r:embed="rId2"/>
          <a:stretch>
            <a:fillRect/>
          </a:stretch>
        </p:blipFill>
        <p:spPr>
          <a:xfrm>
            <a:off x="1295400" y="3314700"/>
            <a:ext cx="15812970"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5181600" y="266700"/>
            <a:ext cx="7315200" cy="919401"/>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Hình</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thức</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ghi</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chép</a:t>
            </a:r>
            <a:endParaRPr kumimoji="0" lang="en-US" sz="48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6BB4EC94-B41C-BE0A-F6FC-FD171C04CA50}"/>
              </a:ext>
            </a:extLst>
          </p:cNvPr>
          <p:cNvPicPr>
            <a:picLocks noChangeAspect="1"/>
          </p:cNvPicPr>
          <p:nvPr/>
        </p:nvPicPr>
        <p:blipFill>
          <a:blip r:embed="rId2"/>
          <a:stretch>
            <a:fillRect/>
          </a:stretch>
        </p:blipFill>
        <p:spPr>
          <a:xfrm>
            <a:off x="914400" y="2628900"/>
            <a:ext cx="6629400" cy="4532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A1A0CA79-CCA7-5ADD-BB1F-B75677D5F850}"/>
              </a:ext>
            </a:extLst>
          </p:cNvPr>
          <p:cNvPicPr>
            <a:picLocks noChangeAspect="1"/>
          </p:cNvPicPr>
          <p:nvPr/>
        </p:nvPicPr>
        <p:blipFill>
          <a:blip r:embed="rId3"/>
          <a:stretch>
            <a:fillRect/>
          </a:stretch>
        </p:blipFill>
        <p:spPr>
          <a:xfrm>
            <a:off x="9982200" y="2628900"/>
            <a:ext cx="6715246"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22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1B6AC0-8D63-A74E-898E-02E176A582A4}"/>
              </a:ext>
            </a:extLst>
          </p:cNvPr>
          <p:cNvGrpSpPr/>
          <p:nvPr/>
        </p:nvGrpSpPr>
        <p:grpSpPr>
          <a:xfrm>
            <a:off x="1013916" y="-156923"/>
            <a:ext cx="16054884" cy="8119729"/>
            <a:chOff x="395886" y="1876706"/>
            <a:chExt cx="6292205" cy="2115724"/>
          </a:xfrm>
        </p:grpSpPr>
        <p:grpSp>
          <p:nvGrpSpPr>
            <p:cNvPr id="5" name="组合 18">
              <a:extLst>
                <a:ext uri="{FF2B5EF4-FFF2-40B4-BE49-F238E27FC236}">
                  <a16:creationId xmlns:a16="http://schemas.microsoft.com/office/drawing/2014/main" id="{FF48CF4B-A673-3625-766A-57C8A2A60184}"/>
                </a:ext>
              </a:extLst>
            </p:cNvPr>
            <p:cNvGrpSpPr/>
            <p:nvPr/>
          </p:nvGrpSpPr>
          <p:grpSpPr>
            <a:xfrm>
              <a:off x="1057479" y="2158210"/>
              <a:ext cx="5630612" cy="1834220"/>
              <a:chOff x="1317" y="3053"/>
              <a:chExt cx="16681" cy="3233"/>
            </a:xfrm>
          </p:grpSpPr>
          <p:grpSp>
            <p:nvGrpSpPr>
              <p:cNvPr id="7" name="组合 15">
                <a:extLst>
                  <a:ext uri="{FF2B5EF4-FFF2-40B4-BE49-F238E27FC236}">
                    <a16:creationId xmlns:a16="http://schemas.microsoft.com/office/drawing/2014/main" id="{ADFBB1BD-1B67-0FCA-C9A8-021C5BBCDB07}"/>
                  </a:ext>
                </a:extLst>
              </p:cNvPr>
              <p:cNvGrpSpPr/>
              <p:nvPr/>
            </p:nvGrpSpPr>
            <p:grpSpPr>
              <a:xfrm>
                <a:off x="1317" y="3053"/>
                <a:ext cx="16681" cy="3233"/>
                <a:chOff x="1020" y="2328"/>
                <a:chExt cx="11012" cy="6662"/>
              </a:xfrm>
            </p:grpSpPr>
            <p:sp>
              <p:nvSpPr>
                <p:cNvPr id="9" name="圆角矩形 14">
                  <a:extLst>
                    <a:ext uri="{FF2B5EF4-FFF2-40B4-BE49-F238E27FC236}">
                      <a16:creationId xmlns:a16="http://schemas.microsoft.com/office/drawing/2014/main" id="{86F6C686-10C0-2140-D524-1CEF3E52281B}"/>
                    </a:ext>
                  </a:extLst>
                </p:cNvPr>
                <p:cNvSpPr/>
                <p:nvPr/>
              </p:nvSpPr>
              <p:spPr>
                <a:xfrm>
                  <a:off x="1220" y="2481"/>
                  <a:ext cx="10812" cy="6509"/>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srgbClr val="5F7700"/>
                    </a:solidFill>
                    <a:latin typeface="Calibri"/>
                    <a:ea typeface="微软雅黑" panose="020B0503020204020204" pitchFamily="34" charset="-122"/>
                  </a:endParaRPr>
                </a:p>
              </p:txBody>
            </p:sp>
            <p:sp>
              <p:nvSpPr>
                <p:cNvPr id="10" name="圆角矩形 13">
                  <a:extLst>
                    <a:ext uri="{FF2B5EF4-FFF2-40B4-BE49-F238E27FC236}">
                      <a16:creationId xmlns:a16="http://schemas.microsoft.com/office/drawing/2014/main" id="{1EAFB18F-AFAE-860E-BDB5-26766FFA0908}"/>
                    </a:ext>
                  </a:extLst>
                </p:cNvPr>
                <p:cNvSpPr/>
                <p:nvPr/>
              </p:nvSpPr>
              <p:spPr>
                <a:xfrm>
                  <a:off x="1020" y="2328"/>
                  <a:ext cx="10812" cy="6301"/>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grpSp>
          <p:sp>
            <p:nvSpPr>
              <p:cNvPr id="8" name="文本框 17">
                <a:extLst>
                  <a:ext uri="{FF2B5EF4-FFF2-40B4-BE49-F238E27FC236}">
                    <a16:creationId xmlns:a16="http://schemas.microsoft.com/office/drawing/2014/main" id="{09919673-924E-3471-7C91-B15045F49171}"/>
                  </a:ext>
                </a:extLst>
              </p:cNvPr>
              <p:cNvSpPr txBox="1"/>
              <p:nvPr/>
            </p:nvSpPr>
            <p:spPr>
              <a:xfrm>
                <a:off x="1453" y="3391"/>
                <a:ext cx="16191" cy="2502"/>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Nội dung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chi tiêu mua gì, ghi những khoản chi nào, số tiền bao nhiêu ?...</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Hình thức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bằng cách nào? (ghi bằng sổ tay, đánh máy tính…)</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Thời gian ghi như thế nào: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theo ngày, theo tuần, …..</a:t>
                </a:r>
              </a:p>
            </p:txBody>
          </p:sp>
        </p:grpSp>
        <p:pic>
          <p:nvPicPr>
            <p:cNvPr id="6" name="图片 25" descr="卡通人物&#10;&#10;中度可信度描述已自动生成">
              <a:extLst>
                <a:ext uri="{FF2B5EF4-FFF2-40B4-BE49-F238E27FC236}">
                  <a16:creationId xmlns:a16="http://schemas.microsoft.com/office/drawing/2014/main" id="{1030610C-F073-5C62-2D73-644364A08EF8}"/>
                </a:ext>
              </a:extLst>
            </p:cNvPr>
            <p:cNvPicPr>
              <a:picLocks noChangeAspect="1"/>
            </p:cNvPicPr>
            <p:nvPr>
              <p:custDataLst>
                <p:tags r:id="rId1"/>
              </p:custDataLst>
            </p:nvPr>
          </p:nvPicPr>
          <p:blipFill>
            <a:blip r:embed="rId3" cstate="email"/>
            <a:stretch>
              <a:fillRect/>
            </a:stretch>
          </p:blipFill>
          <p:spPr>
            <a:xfrm rot="19945025">
              <a:off x="395886" y="1876706"/>
              <a:ext cx="1267503" cy="833425"/>
            </a:xfrm>
            <a:prstGeom prst="rect">
              <a:avLst/>
            </a:prstGeom>
          </p:spPr>
        </p:pic>
      </p:grpSp>
    </p:spTree>
    <p:extLst>
      <p:ext uri="{BB962C8B-B14F-4D97-AF65-F5344CB8AC3E}">
        <p14:creationId xmlns:p14="http://schemas.microsoft.com/office/powerpoint/2010/main" val="449270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1066800" y="419100"/>
            <a:ext cx="15925800" cy="1940957"/>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914377" fontAlgn="base">
              <a:spcBef>
                <a:spcPct val="0"/>
              </a:spcBef>
              <a:spcAft>
                <a:spcPct val="0"/>
              </a:spcAft>
              <a:defRPr/>
            </a:pPr>
            <a:r>
              <a:rPr lang="vi-VN" sz="5400" dirty="0">
                <a:solidFill>
                  <a:prstClr val="black"/>
                </a:solidFill>
                <a:latin typeface="Arial"/>
                <a:ea typeface="字魂59号-创粗黑"/>
                <a:cs typeface="Calibri" panose="020F0502020204030204" pitchFamily="34" charset="0"/>
                <a:sym typeface="Arial" panose="020B0604020202020204"/>
              </a:rPr>
              <a:t>Chia sẻ những điều cần lưu ý khi ghi chép chi tiêu trong gia đình:</a:t>
            </a:r>
            <a:endParaRPr kumimoji="0" lang="en-US" sz="54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sp>
        <p:nvSpPr>
          <p:cNvPr id="2" name="圆角矩形 13">
            <a:extLst>
              <a:ext uri="{FF2B5EF4-FFF2-40B4-BE49-F238E27FC236}">
                <a16:creationId xmlns:a16="http://schemas.microsoft.com/office/drawing/2014/main" id="{33FF5702-193F-7A6D-21E7-FF3A2EA9E882}"/>
              </a:ext>
            </a:extLst>
          </p:cNvPr>
          <p:cNvSpPr/>
          <p:nvPr/>
        </p:nvSpPr>
        <p:spPr>
          <a:xfrm>
            <a:off x="4114800" y="3314700"/>
            <a:ext cx="10668000" cy="4952999"/>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sp>
        <p:nvSpPr>
          <p:cNvPr id="3" name="TextBox 2">
            <a:extLst>
              <a:ext uri="{FF2B5EF4-FFF2-40B4-BE49-F238E27FC236}">
                <a16:creationId xmlns:a16="http://schemas.microsoft.com/office/drawing/2014/main" id="{84651A92-9EA9-E463-7011-6AA937141F64}"/>
              </a:ext>
            </a:extLst>
          </p:cNvPr>
          <p:cNvSpPr txBox="1"/>
          <p:nvPr/>
        </p:nvSpPr>
        <p:spPr>
          <a:xfrm>
            <a:off x="4572000" y="3771899"/>
            <a:ext cx="11582400" cy="4154984"/>
          </a:xfrm>
          <a:prstGeom prst="rect">
            <a:avLst/>
          </a:prstGeom>
          <a:noFill/>
        </p:spPr>
        <p:txBody>
          <a:bodyPr wrap="square" rtlCol="0">
            <a:spAutoFit/>
          </a:bodyPr>
          <a:lstStyle/>
          <a:p>
            <a:pPr algn="just"/>
            <a:r>
              <a:rPr lang="vi-VN" sz="6600" b="0" i="0" dirty="0">
                <a:solidFill>
                  <a:srgbClr val="FF0000"/>
                </a:solidFill>
                <a:effectLst/>
                <a:latin typeface="Cambria" panose="02040503050406030204" pitchFamily="18" charset="0"/>
                <a:ea typeface="Cambria" panose="02040503050406030204" pitchFamily="18" charset="0"/>
              </a:rPr>
              <a:t>+ Ghi đúng số tiền đã chi.</a:t>
            </a:r>
          </a:p>
          <a:p>
            <a:pPr algn="just"/>
            <a:r>
              <a:rPr lang="vi-VN" sz="6600" b="0" i="0" dirty="0">
                <a:solidFill>
                  <a:srgbClr val="FF0000"/>
                </a:solidFill>
                <a:effectLst/>
                <a:latin typeface="Cambria" panose="02040503050406030204" pitchFamily="18" charset="0"/>
                <a:ea typeface="Cambria" panose="02040503050406030204" pitchFamily="18" charset="0"/>
              </a:rPr>
              <a:t>+ Ghi đủ những khoản chi.</a:t>
            </a:r>
          </a:p>
          <a:p>
            <a:pPr algn="just"/>
            <a:r>
              <a:rPr lang="vi-VN" sz="6600" b="0" i="0" dirty="0">
                <a:solidFill>
                  <a:srgbClr val="FF0000"/>
                </a:solidFill>
                <a:effectLst/>
                <a:latin typeface="Cambria" panose="02040503050406030204" pitchFamily="18" charset="0"/>
                <a:ea typeface="Cambria" panose="02040503050406030204" pitchFamily="18" charset="0"/>
              </a:rPr>
              <a:t>+ Thường xuyên ghi chép.</a:t>
            </a:r>
          </a:p>
          <a:p>
            <a:pPr algn="just"/>
            <a:r>
              <a:rPr lang="vi-VN" sz="6600" b="0" i="0" dirty="0">
                <a:solidFill>
                  <a:srgbClr val="FF0000"/>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489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Nội dung ghi chép cần bao gồm: thời điểm chi, nội dung chi, số tiền chi,... Khi ghi chép c</a:t>
            </a:r>
            <a:r>
              <a:rPr lang="en-US" sz="5400" b="1" dirty="0">
                <a:solidFill>
                  <a:srgbClr val="FFFF00"/>
                </a:solidFill>
                <a:latin typeface="Calibri" panose="020F0502020204030204"/>
              </a:rPr>
              <a:t>ầ</a:t>
            </a:r>
            <a:r>
              <a:rPr lang="vi-VN" sz="5400" b="1" dirty="0">
                <a:solidFill>
                  <a:srgbClr val="FFFF00"/>
                </a:solidFill>
                <a:latin typeface="Calibri" panose="020F0502020204030204"/>
              </a:rPr>
              <a:t>n ghi đúng số tiền đã chi, ghi đủ, ghi thường xuyên các khoản tiền chi. Cách thức ghi có thể ghi vào sổ tay, sử dụng máy tính lưu trữ....</a:t>
            </a:r>
            <a:endPar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20529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98362" y="778138"/>
              <a:ext cx="3451072" cy="14485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6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3: Thực hành ghi chép chi tiêu trong gia đình</a:t>
              </a:r>
              <a:endParaRPr kumimoji="0" lang="en-US" sz="6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7158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5D22CE-44F7-D1E9-5B78-4242F7B19174}"/>
              </a:ext>
            </a:extLst>
          </p:cNvPr>
          <p:cNvGrpSpPr/>
          <p:nvPr/>
        </p:nvGrpSpPr>
        <p:grpSpPr>
          <a:xfrm>
            <a:off x="1828800" y="190500"/>
            <a:ext cx="12575008" cy="2857554"/>
            <a:chOff x="603078" y="1350123"/>
            <a:chExt cx="6602394" cy="1088233"/>
          </a:xfrm>
        </p:grpSpPr>
        <p:grpSp>
          <p:nvGrpSpPr>
            <p:cNvPr id="3" name="组合 18">
              <a:extLst>
                <a:ext uri="{FF2B5EF4-FFF2-40B4-BE49-F238E27FC236}">
                  <a16:creationId xmlns:a16="http://schemas.microsoft.com/office/drawing/2014/main" id="{28A158D4-FB3B-1BDE-D606-273EB294CE9A}"/>
                </a:ext>
              </a:extLst>
            </p:cNvPr>
            <p:cNvGrpSpPr/>
            <p:nvPr/>
          </p:nvGrpSpPr>
          <p:grpSpPr>
            <a:xfrm>
              <a:off x="1241740" y="1588903"/>
              <a:ext cx="5963732" cy="849453"/>
              <a:chOff x="1317" y="3053"/>
              <a:chExt cx="16681" cy="3965"/>
            </a:xfrm>
          </p:grpSpPr>
          <p:grpSp>
            <p:nvGrpSpPr>
              <p:cNvPr id="12" name="组合 15">
                <a:extLst>
                  <a:ext uri="{FF2B5EF4-FFF2-40B4-BE49-F238E27FC236}">
                    <a16:creationId xmlns:a16="http://schemas.microsoft.com/office/drawing/2014/main" id="{9FFC5E6E-7C24-D141-53AC-45A2B7277A99}"/>
                  </a:ext>
                </a:extLst>
              </p:cNvPr>
              <p:cNvGrpSpPr/>
              <p:nvPr/>
            </p:nvGrpSpPr>
            <p:grpSpPr>
              <a:xfrm>
                <a:off x="1317" y="3053"/>
                <a:ext cx="16681" cy="3965"/>
                <a:chOff x="1020" y="2328"/>
                <a:chExt cx="11012" cy="8169"/>
              </a:xfrm>
            </p:grpSpPr>
            <p:sp>
              <p:nvSpPr>
                <p:cNvPr id="14" name="圆角矩形 14">
                  <a:extLst>
                    <a:ext uri="{FF2B5EF4-FFF2-40B4-BE49-F238E27FC236}">
                      <a16:creationId xmlns:a16="http://schemas.microsoft.com/office/drawing/2014/main" id="{0C7C705F-346D-8071-15B7-9B4D6216DE3D}"/>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15" name="圆角矩形 13">
                  <a:extLst>
                    <a:ext uri="{FF2B5EF4-FFF2-40B4-BE49-F238E27FC236}">
                      <a16:creationId xmlns:a16="http://schemas.microsoft.com/office/drawing/2014/main" id="{5FF654E4-25C9-021D-C6A0-D71B5EC8B0BA}"/>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13" name="文本框 17">
                <a:extLst>
                  <a:ext uri="{FF2B5EF4-FFF2-40B4-BE49-F238E27FC236}">
                    <a16:creationId xmlns:a16="http://schemas.microsoft.com/office/drawing/2014/main" id="{2B8786D8-8C3E-A40E-085A-94F35312DB60}"/>
                  </a:ext>
                </a:extLst>
              </p:cNvPr>
              <p:cNvSpPr txBox="1"/>
              <p:nvPr/>
            </p:nvSpPr>
            <p:spPr>
              <a:xfrm>
                <a:off x="2331" y="3359"/>
                <a:ext cx="14948" cy="2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đã thấy gia đình đã mua những gì, đã chi những khoản nào trong tuần qua?</a:t>
                </a:r>
              </a:p>
            </p:txBody>
          </p:sp>
        </p:grpSp>
        <p:pic>
          <p:nvPicPr>
            <p:cNvPr id="11" name="图片 25" descr="卡通人物&#10;&#10;中度可信度描述已自动生成">
              <a:extLst>
                <a:ext uri="{FF2B5EF4-FFF2-40B4-BE49-F238E27FC236}">
                  <a16:creationId xmlns:a16="http://schemas.microsoft.com/office/drawing/2014/main" id="{13EA8C9E-17D2-476E-A65A-B5033764E22E}"/>
                </a:ext>
              </a:extLst>
            </p:cNvPr>
            <p:cNvPicPr>
              <a:picLocks noChangeAspect="1"/>
            </p:cNvPicPr>
            <p:nvPr>
              <p:custDataLst>
                <p:tags r:id="rId3"/>
              </p:custDataLst>
            </p:nvPr>
          </p:nvPicPr>
          <p:blipFill>
            <a:blip r:embed="rId5" cstate="email"/>
            <a:stretch>
              <a:fillRect/>
            </a:stretch>
          </p:blipFill>
          <p:spPr>
            <a:xfrm rot="19945025">
              <a:off x="603078" y="1350123"/>
              <a:ext cx="1176145" cy="812388"/>
            </a:xfrm>
            <a:prstGeom prst="rect">
              <a:avLst/>
            </a:prstGeom>
          </p:spPr>
        </p:pic>
      </p:grpSp>
      <p:pic>
        <p:nvPicPr>
          <p:cNvPr id="16" name="Picture 15">
            <a:extLst>
              <a:ext uri="{FF2B5EF4-FFF2-40B4-BE49-F238E27FC236}">
                <a16:creationId xmlns:a16="http://schemas.microsoft.com/office/drawing/2014/main" id="{0680756D-27BB-2F2A-55AB-540737F28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811000" y="4305300"/>
            <a:ext cx="5579108" cy="5525871"/>
          </a:xfrm>
          <a:prstGeom prst="rect">
            <a:avLst/>
          </a:prstGeom>
        </p:spPr>
      </p:pic>
      <p:grpSp>
        <p:nvGrpSpPr>
          <p:cNvPr id="17" name="Group 16">
            <a:extLst>
              <a:ext uri="{FF2B5EF4-FFF2-40B4-BE49-F238E27FC236}">
                <a16:creationId xmlns:a16="http://schemas.microsoft.com/office/drawing/2014/main" id="{16F005DF-A803-58CC-82AA-700B85300BB2}"/>
              </a:ext>
            </a:extLst>
          </p:cNvPr>
          <p:cNvGrpSpPr/>
          <p:nvPr/>
        </p:nvGrpSpPr>
        <p:grpSpPr>
          <a:xfrm>
            <a:off x="533400" y="2933700"/>
            <a:ext cx="11353800" cy="2857551"/>
            <a:chOff x="603078" y="1350123"/>
            <a:chExt cx="6602394" cy="1088232"/>
          </a:xfrm>
        </p:grpSpPr>
        <p:grpSp>
          <p:nvGrpSpPr>
            <p:cNvPr id="18" name="组合 18">
              <a:extLst>
                <a:ext uri="{FF2B5EF4-FFF2-40B4-BE49-F238E27FC236}">
                  <a16:creationId xmlns:a16="http://schemas.microsoft.com/office/drawing/2014/main" id="{0ABA84EA-F8BE-0CD8-D1A4-0F7C7C2E3AF6}"/>
                </a:ext>
              </a:extLst>
            </p:cNvPr>
            <p:cNvGrpSpPr/>
            <p:nvPr/>
          </p:nvGrpSpPr>
          <p:grpSpPr>
            <a:xfrm>
              <a:off x="1241740" y="1582261"/>
              <a:ext cx="5963732" cy="856094"/>
              <a:chOff x="1317" y="3022"/>
              <a:chExt cx="16681" cy="3996"/>
            </a:xfrm>
          </p:grpSpPr>
          <p:grpSp>
            <p:nvGrpSpPr>
              <p:cNvPr id="20" name="组合 15">
                <a:extLst>
                  <a:ext uri="{FF2B5EF4-FFF2-40B4-BE49-F238E27FC236}">
                    <a16:creationId xmlns:a16="http://schemas.microsoft.com/office/drawing/2014/main" id="{164EA50A-CABC-DD41-777D-F4E09C680FEB}"/>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id="{B7C50671-3D56-8FB9-F512-2F35C2E5982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23" name="圆角矩形 13">
                  <a:extLst>
                    <a:ext uri="{FF2B5EF4-FFF2-40B4-BE49-F238E27FC236}">
                      <a16:creationId xmlns:a16="http://schemas.microsoft.com/office/drawing/2014/main" id="{1A2E4B33-4A36-CF57-CE97-A7F9C1FFB2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1" name="文本框 17">
                <a:extLst>
                  <a:ext uri="{FF2B5EF4-FFF2-40B4-BE49-F238E27FC236}">
                    <a16:creationId xmlns:a16="http://schemas.microsoft.com/office/drawing/2014/main" id="{5EEDB4B9-3E74-9FC7-3CB8-69984B6491B7}"/>
                  </a:ext>
                </a:extLst>
              </p:cNvPr>
              <p:cNvSpPr txBox="1"/>
              <p:nvPr/>
            </p:nvSpPr>
            <p:spPr>
              <a:xfrm>
                <a:off x="2328" y="3022"/>
                <a:ext cx="14948" cy="34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từng thấy những biên lai hoặc hoá đơn nào của gia đình? Những biên lai hoặc hoá đơn ấy có từ đâu?</a:t>
                </a:r>
              </a:p>
            </p:txBody>
          </p:sp>
        </p:grpSp>
        <p:pic>
          <p:nvPicPr>
            <p:cNvPr id="19" name="图片 25" descr="卡通人物&#10;&#10;中度可信度描述已自动生成">
              <a:extLst>
                <a:ext uri="{FF2B5EF4-FFF2-40B4-BE49-F238E27FC236}">
                  <a16:creationId xmlns:a16="http://schemas.microsoft.com/office/drawing/2014/main" id="{5D210354-D528-7D3E-3D5C-DDB84E444D7A}"/>
                </a:ext>
              </a:extLst>
            </p:cNvPr>
            <p:cNvPicPr>
              <a:picLocks noChangeAspect="1"/>
            </p:cNvPicPr>
            <p:nvPr>
              <p:custDataLst>
                <p:tags r:id="rId2"/>
              </p:custDataLst>
            </p:nvPr>
          </p:nvPicPr>
          <p:blipFill>
            <a:blip r:embed="rId5" cstate="email"/>
            <a:stretch>
              <a:fillRect/>
            </a:stretch>
          </p:blipFill>
          <p:spPr>
            <a:xfrm rot="19945025">
              <a:off x="603078" y="1350123"/>
              <a:ext cx="1176145" cy="812388"/>
            </a:xfrm>
            <a:prstGeom prst="rect">
              <a:avLst/>
            </a:prstGeom>
          </p:spPr>
        </p:pic>
      </p:grpSp>
      <p:grpSp>
        <p:nvGrpSpPr>
          <p:cNvPr id="24" name="Group 23">
            <a:extLst>
              <a:ext uri="{FF2B5EF4-FFF2-40B4-BE49-F238E27FC236}">
                <a16:creationId xmlns:a16="http://schemas.microsoft.com/office/drawing/2014/main" id="{E662343C-34AC-EFEF-C764-8A7AEDB16BC9}"/>
              </a:ext>
            </a:extLst>
          </p:cNvPr>
          <p:cNvGrpSpPr/>
          <p:nvPr/>
        </p:nvGrpSpPr>
        <p:grpSpPr>
          <a:xfrm>
            <a:off x="381000" y="6057900"/>
            <a:ext cx="11353800" cy="2857554"/>
            <a:chOff x="603078" y="1350123"/>
            <a:chExt cx="6602394" cy="1088233"/>
          </a:xfrm>
        </p:grpSpPr>
        <p:grpSp>
          <p:nvGrpSpPr>
            <p:cNvPr id="25" name="组合 18">
              <a:extLst>
                <a:ext uri="{FF2B5EF4-FFF2-40B4-BE49-F238E27FC236}">
                  <a16:creationId xmlns:a16="http://schemas.microsoft.com/office/drawing/2014/main" id="{9C377C13-D87B-1E94-6A63-EA0F99381E5B}"/>
                </a:ext>
              </a:extLst>
            </p:cNvPr>
            <p:cNvGrpSpPr/>
            <p:nvPr/>
          </p:nvGrpSpPr>
          <p:grpSpPr>
            <a:xfrm>
              <a:off x="1241740" y="1588903"/>
              <a:ext cx="5963732" cy="849453"/>
              <a:chOff x="1317" y="3053"/>
              <a:chExt cx="16681" cy="3965"/>
            </a:xfrm>
          </p:grpSpPr>
          <p:grpSp>
            <p:nvGrpSpPr>
              <p:cNvPr id="27" name="组合 15">
                <a:extLst>
                  <a:ext uri="{FF2B5EF4-FFF2-40B4-BE49-F238E27FC236}">
                    <a16:creationId xmlns:a16="http://schemas.microsoft.com/office/drawing/2014/main" id="{1F6045C7-B2F2-2CC5-6AB3-D63A95738700}"/>
                  </a:ext>
                </a:extLst>
              </p:cNvPr>
              <p:cNvGrpSpPr/>
              <p:nvPr/>
            </p:nvGrpSpPr>
            <p:grpSpPr>
              <a:xfrm>
                <a:off x="1317" y="3053"/>
                <a:ext cx="16681" cy="3965"/>
                <a:chOff x="1020" y="2328"/>
                <a:chExt cx="11012" cy="8169"/>
              </a:xfrm>
            </p:grpSpPr>
            <p:sp>
              <p:nvSpPr>
                <p:cNvPr id="29" name="圆角矩形 14">
                  <a:extLst>
                    <a:ext uri="{FF2B5EF4-FFF2-40B4-BE49-F238E27FC236}">
                      <a16:creationId xmlns:a16="http://schemas.microsoft.com/office/drawing/2014/main" id="{A17C455F-38FE-9E2A-FCA4-EF1A8236ECF6}"/>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30" name="圆角矩形 13">
                  <a:extLst>
                    <a:ext uri="{FF2B5EF4-FFF2-40B4-BE49-F238E27FC236}">
                      <a16:creationId xmlns:a16="http://schemas.microsoft.com/office/drawing/2014/main" id="{9A25D3B7-76FC-8958-1E95-A7C0FFA3063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8" name="文本框 17">
                <a:extLst>
                  <a:ext uri="{FF2B5EF4-FFF2-40B4-BE49-F238E27FC236}">
                    <a16:creationId xmlns:a16="http://schemas.microsoft.com/office/drawing/2014/main" id="{58160AAE-235D-C5F0-2175-A5FC44776E8A}"/>
                  </a:ext>
                </a:extLst>
              </p:cNvPr>
              <p:cNvSpPr txBox="1"/>
              <p:nvPr/>
            </p:nvSpPr>
            <p:spPr>
              <a:xfrm>
                <a:off x="2381" y="3564"/>
                <a:ext cx="14948" cy="23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Khi xem hoá đơn, em biết được những thông tin gì về chi tiêu trong gia đình?</a:t>
                </a:r>
              </a:p>
            </p:txBody>
          </p:sp>
        </p:grpSp>
        <p:pic>
          <p:nvPicPr>
            <p:cNvPr id="26" name="图片 25" descr="卡通人物&#10;&#10;中度可信度描述已自动生成">
              <a:extLst>
                <a:ext uri="{FF2B5EF4-FFF2-40B4-BE49-F238E27FC236}">
                  <a16:creationId xmlns:a16="http://schemas.microsoft.com/office/drawing/2014/main" id="{C2019B91-44AE-8F2C-0FB9-ADC1C508A62C}"/>
                </a:ext>
              </a:extLst>
            </p:cNvPr>
            <p:cNvPicPr>
              <a:picLocks noChangeAspect="1"/>
            </p:cNvPicPr>
            <p:nvPr>
              <p:custDataLst>
                <p:tags r:id="rId1"/>
              </p:custDataLst>
            </p:nvPr>
          </p:nvPicPr>
          <p:blipFill>
            <a:blip r:embed="rId5" cstate="email"/>
            <a:stretch>
              <a:fillRect/>
            </a:stretch>
          </p:blipFill>
          <p:spPr>
            <a:xfrm rot="19945025">
              <a:off x="603078" y="1350123"/>
              <a:ext cx="1176145" cy="812388"/>
            </a:xfrm>
            <a:prstGeom prst="rect">
              <a:avLst/>
            </a:prstGeom>
          </p:spPr>
        </p:pic>
      </p:grpSp>
    </p:spTree>
    <p:extLst>
      <p:ext uri="{BB962C8B-B14F-4D97-AF65-F5344CB8AC3E}">
        <p14:creationId xmlns:p14="http://schemas.microsoft.com/office/powerpoint/2010/main" val="374086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E002A-4FD7-687A-01AF-0A4D6F4E8E10}"/>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2743199" y="4425752"/>
            <a:ext cx="4876800" cy="5673012"/>
          </a:xfrm>
          <a:prstGeom prst="rect">
            <a:avLst/>
          </a:prstGeom>
        </p:spPr>
      </p:pic>
      <p:sp>
        <p:nvSpPr>
          <p:cNvPr id="4" name="TextBox 3">
            <a:extLst>
              <a:ext uri="{FF2B5EF4-FFF2-40B4-BE49-F238E27FC236}">
                <a16:creationId xmlns:a16="http://schemas.microsoft.com/office/drawing/2014/main" id="{BF789BCD-7397-DA14-A5FC-D7672A703E0F}"/>
              </a:ext>
            </a:extLst>
          </p:cNvPr>
          <p:cNvSpPr txBox="1"/>
          <p:nvPr/>
        </p:nvSpPr>
        <p:spPr>
          <a:xfrm>
            <a:off x="4800600" y="2324100"/>
            <a:ext cx="11658600" cy="2145268"/>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6000" dirty="0">
                <a:solidFill>
                  <a:prstClr val="black"/>
                </a:solidFill>
                <a:latin typeface="Arial"/>
                <a:ea typeface="字魂59号-创粗黑"/>
                <a:cs typeface="Calibri" panose="020F0502020204030204" pitchFamily="34" charset="0"/>
                <a:sym typeface="Arial" panose="020B0604020202020204"/>
              </a:rPr>
              <a:t>Thực hiện ghi chép theo hình thức em lựa chọn.</a:t>
            </a:r>
            <a:endParaRPr lang="en-US" sz="6000" dirty="0">
              <a:solidFill>
                <a:srgbClr val="FF0000"/>
              </a:solidFill>
              <a:latin typeface="Arial" panose="020B0604020202020204"/>
              <a:ea typeface="字魂59号-创粗黑"/>
              <a:cs typeface="Calibri" panose="020F0502020204030204" pitchFamily="34" charset="0"/>
              <a:sym typeface="Arial" panose="020B0604020202020204"/>
            </a:endParaRPr>
          </a:p>
        </p:txBody>
      </p:sp>
    </p:spTree>
    <p:extLst>
      <p:ext uri="{BB962C8B-B14F-4D97-AF65-F5344CB8AC3E}">
        <p14:creationId xmlns:p14="http://schemas.microsoft.com/office/powerpoint/2010/main" val="26151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6740307"/>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Trình bày, sắp xếp ghi chép chi tiêu một cách khoa học cũng giúp chúng ta quản lí chi tiêu chuẩn xác hơn. Số tiền nên ghi theo cột để dễ dàng tính toán, tổng hợp. Cần học cách ghi chép chi tiêu và xây dựng thói quen ghi chép chi tiêu cho cá nhân và cho gia đình.</a:t>
            </a:r>
            <a:endParaRPr kumimoji="0" lang="vi-VN" sz="5400" b="1" i="0" u="none" strike="noStrike" kern="1200" cap="none" spc="0" normalizeH="0" baseline="0" noProof="0" dirty="0">
              <a:ln>
                <a:noFill/>
              </a:ln>
              <a:solidFill>
                <a:srgbClr val="FFFF00"/>
              </a:solidFill>
              <a:effectLst/>
              <a:uLnTx/>
              <a:uFillTx/>
              <a:latin typeface="Calibri" panose="020F0502020204030204"/>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1663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2" name="Picture 11" descr="A yellow letters on a black background&#10;&#10;Description automatically generated">
            <a:extLst>
              <a:ext uri="{FF2B5EF4-FFF2-40B4-BE49-F238E27FC236}">
                <a16:creationId xmlns:a16="http://schemas.microsoft.com/office/drawing/2014/main" id="{11FE093F-3832-68CF-3F3E-D8E677670B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81200" y="2933700"/>
            <a:ext cx="11049000" cy="3668613"/>
          </a:xfrm>
          <a:prstGeom prst="rect">
            <a:avLst/>
          </a:prstGeom>
        </p:spPr>
      </p:pic>
    </p:spTree>
    <p:extLst>
      <p:ext uri="{BB962C8B-B14F-4D97-AF65-F5344CB8AC3E}">
        <p14:creationId xmlns:p14="http://schemas.microsoft.com/office/powerpoint/2010/main" val="40238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sp>
        <p:nvSpPr>
          <p:cNvPr id="90" name="Freeform 90"/>
          <p:cNvSpPr/>
          <p:nvPr/>
        </p:nvSpPr>
        <p:spPr>
          <a:xfrm>
            <a:off x="152400" y="4914900"/>
            <a:ext cx="5334000" cy="5071994"/>
          </a:xfrm>
          <a:custGeom>
            <a:avLst/>
            <a:gdLst/>
            <a:ahLst/>
            <a:cxnLst/>
            <a:rect l="l" t="t" r="r" b="b"/>
            <a:pathLst>
              <a:path w="5684218" h="5529194">
                <a:moveTo>
                  <a:pt x="0" y="0"/>
                </a:moveTo>
                <a:lnTo>
                  <a:pt x="5684218" y="0"/>
                </a:lnTo>
                <a:lnTo>
                  <a:pt x="5684218" y="5529194"/>
                </a:lnTo>
                <a:lnTo>
                  <a:pt x="0" y="55291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1" name="Freeform 91"/>
          <p:cNvSpPr/>
          <p:nvPr/>
        </p:nvSpPr>
        <p:spPr>
          <a:xfrm rot="-1029028">
            <a:off x="14790408" y="6965931"/>
            <a:ext cx="2318369" cy="1951645"/>
          </a:xfrm>
          <a:custGeom>
            <a:avLst/>
            <a:gdLst/>
            <a:ahLst/>
            <a:cxnLst/>
            <a:rect l="l" t="t" r="r" b="b"/>
            <a:pathLst>
              <a:path w="2318369" h="1951645">
                <a:moveTo>
                  <a:pt x="0" y="0"/>
                </a:moveTo>
                <a:lnTo>
                  <a:pt x="2318369" y="0"/>
                </a:lnTo>
                <a:lnTo>
                  <a:pt x="2318369" y="1951644"/>
                </a:lnTo>
                <a:lnTo>
                  <a:pt x="0" y="19516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2" name="Freeform 92"/>
          <p:cNvSpPr/>
          <p:nvPr/>
        </p:nvSpPr>
        <p:spPr>
          <a:xfrm>
            <a:off x="14480048" y="2480548"/>
            <a:ext cx="692935" cy="766733"/>
          </a:xfrm>
          <a:custGeom>
            <a:avLst/>
            <a:gdLst/>
            <a:ahLst/>
            <a:cxnLst/>
            <a:rect l="l" t="t" r="r" b="b"/>
            <a:pathLst>
              <a:path w="692935" h="766733">
                <a:moveTo>
                  <a:pt x="0" y="0"/>
                </a:moveTo>
                <a:lnTo>
                  <a:pt x="692935" y="0"/>
                </a:lnTo>
                <a:lnTo>
                  <a:pt x="692935" y="766733"/>
                </a:lnTo>
                <a:lnTo>
                  <a:pt x="0" y="7667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3" name="Freeform 93"/>
          <p:cNvSpPr/>
          <p:nvPr/>
        </p:nvSpPr>
        <p:spPr>
          <a:xfrm>
            <a:off x="7383104" y="3432049"/>
            <a:ext cx="1345505" cy="758375"/>
          </a:xfrm>
          <a:custGeom>
            <a:avLst/>
            <a:gdLst/>
            <a:ahLst/>
            <a:cxnLst/>
            <a:rect l="l" t="t" r="r" b="b"/>
            <a:pathLst>
              <a:path w="1345505" h="758375">
                <a:moveTo>
                  <a:pt x="0" y="0"/>
                </a:moveTo>
                <a:lnTo>
                  <a:pt x="1345505" y="0"/>
                </a:lnTo>
                <a:lnTo>
                  <a:pt x="1345505" y="758376"/>
                </a:lnTo>
                <a:lnTo>
                  <a:pt x="0" y="758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6" name="Freeform 96"/>
          <p:cNvSpPr/>
          <p:nvPr/>
        </p:nvSpPr>
        <p:spPr>
          <a:xfrm flipH="1">
            <a:off x="15347025" y="2195510"/>
            <a:ext cx="515206" cy="570075"/>
          </a:xfrm>
          <a:custGeom>
            <a:avLst/>
            <a:gdLst/>
            <a:ahLst/>
            <a:cxnLst/>
            <a:rect l="l" t="t" r="r" b="b"/>
            <a:pathLst>
              <a:path w="515206" h="570075">
                <a:moveTo>
                  <a:pt x="515206" y="0"/>
                </a:moveTo>
                <a:lnTo>
                  <a:pt x="0" y="0"/>
                </a:lnTo>
                <a:lnTo>
                  <a:pt x="0" y="570075"/>
                </a:lnTo>
                <a:lnTo>
                  <a:pt x="515206" y="570075"/>
                </a:lnTo>
                <a:lnTo>
                  <a:pt x="515206"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7" name="Freeform 97"/>
          <p:cNvSpPr/>
          <p:nvPr/>
        </p:nvSpPr>
        <p:spPr>
          <a:xfrm>
            <a:off x="2762346" y="2496111"/>
            <a:ext cx="282732" cy="450569"/>
          </a:xfrm>
          <a:custGeom>
            <a:avLst/>
            <a:gdLst/>
            <a:ahLst/>
            <a:cxnLst/>
            <a:rect l="l" t="t" r="r" b="b"/>
            <a:pathLst>
              <a:path w="282732" h="450569">
                <a:moveTo>
                  <a:pt x="0" y="0"/>
                </a:moveTo>
                <a:lnTo>
                  <a:pt x="282732" y="0"/>
                </a:lnTo>
                <a:lnTo>
                  <a:pt x="282732" y="450569"/>
                </a:lnTo>
                <a:lnTo>
                  <a:pt x="0" y="4505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8" name="Freeform 98"/>
          <p:cNvSpPr/>
          <p:nvPr/>
        </p:nvSpPr>
        <p:spPr>
          <a:xfrm>
            <a:off x="2214415" y="2195510"/>
            <a:ext cx="314446" cy="381146"/>
          </a:xfrm>
          <a:custGeom>
            <a:avLst/>
            <a:gdLst/>
            <a:ahLst/>
            <a:cxnLst/>
            <a:rect l="l" t="t" r="r" b="b"/>
            <a:pathLst>
              <a:path w="314446" h="381146">
                <a:moveTo>
                  <a:pt x="0" y="0"/>
                </a:moveTo>
                <a:lnTo>
                  <a:pt x="314446" y="0"/>
                </a:lnTo>
                <a:lnTo>
                  <a:pt x="314446" y="381146"/>
                </a:lnTo>
                <a:lnTo>
                  <a:pt x="0" y="3811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01" name="Picture 100">
            <a:extLst>
              <a:ext uri="{FF2B5EF4-FFF2-40B4-BE49-F238E27FC236}">
                <a16:creationId xmlns:a16="http://schemas.microsoft.com/office/drawing/2014/main" id="{BF082A1E-9EE6-F91A-3A26-3728CB9A064F}"/>
              </a:ext>
            </a:extLst>
          </p:cNvPr>
          <p:cNvPicPr>
            <a:picLocks noChangeAspect="1"/>
          </p:cNvPicPr>
          <p:nvPr/>
        </p:nvPicPr>
        <p:blipFill>
          <a:blip r:embed="rId16"/>
          <a:stretch>
            <a:fillRect/>
          </a:stretch>
        </p:blipFill>
        <p:spPr>
          <a:xfrm>
            <a:off x="7543800" y="419100"/>
            <a:ext cx="3395766" cy="1450974"/>
          </a:xfrm>
          <a:prstGeom prst="rect">
            <a:avLst/>
          </a:prstGeom>
        </p:spPr>
      </p:pic>
      <p:pic>
        <p:nvPicPr>
          <p:cNvPr id="103" name="Picture 102">
            <a:extLst>
              <a:ext uri="{FF2B5EF4-FFF2-40B4-BE49-F238E27FC236}">
                <a16:creationId xmlns:a16="http://schemas.microsoft.com/office/drawing/2014/main" id="{49ECD100-9F82-65C7-126A-A4E59A70DAD5}"/>
              </a:ext>
            </a:extLst>
          </p:cNvPr>
          <p:cNvPicPr>
            <a:picLocks noChangeAspect="1"/>
          </p:cNvPicPr>
          <p:nvPr/>
        </p:nvPicPr>
        <p:blipFill>
          <a:blip r:embed="rId17"/>
          <a:stretch>
            <a:fillRect/>
          </a:stretch>
        </p:blipFill>
        <p:spPr>
          <a:xfrm>
            <a:off x="2057400" y="2095500"/>
            <a:ext cx="1474750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a:extLst>
              <a:ext uri="{FF2B5EF4-FFF2-40B4-BE49-F238E27FC236}">
                <a16:creationId xmlns:a16="http://schemas.microsoft.com/office/drawing/2014/main" id="{FE105E59-3C99-4C08-8159-B6EA331E3AB8}"/>
              </a:ext>
            </a:extLst>
          </p:cNvPr>
          <p:cNvGrpSpPr/>
          <p:nvPr/>
        </p:nvGrpSpPr>
        <p:grpSpPr>
          <a:xfrm>
            <a:off x="741407" y="395417"/>
            <a:ext cx="15819395" cy="9891584"/>
            <a:chOff x="763164" y="191595"/>
            <a:chExt cx="11257622" cy="6093823"/>
          </a:xfrm>
        </p:grpSpPr>
        <p:sp>
          <p:nvSpPr>
            <p:cNvPr id="6" name="任意多边形 1">
              <a:extLst>
                <a:ext uri="{FF2B5EF4-FFF2-40B4-BE49-F238E27FC236}">
                  <a16:creationId xmlns:a16="http://schemas.microsoft.com/office/drawing/2014/main" id="{766C2968-0682-4A58-8C57-5808200B319C}"/>
                </a:ext>
              </a:extLst>
            </p:cNvPr>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1828755">
                <a:defRPr/>
              </a:pPr>
              <a:endParaRPr lang="zh-CN" altLang="en-US" sz="4800" kern="0" dirty="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sp>
          <p:nvSpPr>
            <p:cNvPr id="7" name="任意多边形 2">
              <a:extLst>
                <a:ext uri="{FF2B5EF4-FFF2-40B4-BE49-F238E27FC236}">
                  <a16:creationId xmlns:a16="http://schemas.microsoft.com/office/drawing/2014/main" id="{03BB1A34-432E-44C6-B0FF-27672111F019}"/>
                </a:ext>
              </a:extLst>
            </p:cNvPr>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w="12700" cap="flat" cmpd="sng" algn="ctr">
              <a:solidFill>
                <a:srgbClr val="5B9BD5">
                  <a:shade val="50000"/>
                </a:srgbClr>
              </a:solidFill>
              <a:prstDash val="dash"/>
              <a:miter lim="800000"/>
            </a:ln>
            <a:effectLst/>
          </p:spPr>
          <p:txBody>
            <a:bodyPr rtlCol="0" anchor="ctr"/>
            <a:lstStyle/>
            <a:p>
              <a:pPr algn="ctr" defTabSz="1828755">
                <a:defRPr/>
              </a:pPr>
              <a:endParaRPr lang="zh-CN" altLang="en-US" sz="4800" kern="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grpSp>
      <p:sp>
        <p:nvSpPr>
          <p:cNvPr id="8" name="TextBox 7">
            <a:extLst>
              <a:ext uri="{FF2B5EF4-FFF2-40B4-BE49-F238E27FC236}">
                <a16:creationId xmlns:a16="http://schemas.microsoft.com/office/drawing/2014/main" id="{EB019D81-3965-4D15-B933-6CAAD35EDB60}"/>
              </a:ext>
            </a:extLst>
          </p:cNvPr>
          <p:cNvSpPr txBox="1"/>
          <p:nvPr/>
        </p:nvSpPr>
        <p:spPr>
          <a:xfrm>
            <a:off x="423600" y="1878704"/>
            <a:ext cx="17864400" cy="1077346"/>
          </a:xfrm>
          <a:prstGeom prst="rect">
            <a:avLst/>
          </a:prstGeom>
          <a:noFill/>
        </p:spPr>
        <p:txBody>
          <a:bodyPr wrap="square" rtlCol="0">
            <a:spAutoFit/>
          </a:bodyPr>
          <a:lstStyle/>
          <a:p>
            <a:pPr algn="ctr" defTabSz="1828755">
              <a:defRPr/>
            </a:pPr>
            <a:r>
              <a:rPr lang="en-US" sz="6401" b="1" kern="0" dirty="0">
                <a:solidFill>
                  <a:srgbClr val="FF0000"/>
                </a:solidFill>
                <a:latin typeface="Calibri" panose="020F0502020204030204" pitchFamily="34" charset="0"/>
                <a:cs typeface="Calibri" panose="020F0502020204030204" pitchFamily="34" charset="0"/>
                <a:sym typeface="Arial" panose="020B0604020202020204"/>
              </a:rPr>
              <a:t>VỀ NHÀ</a:t>
            </a:r>
          </a:p>
        </p:txBody>
      </p:sp>
      <p:sp>
        <p:nvSpPr>
          <p:cNvPr id="9" name="Rectangle 8">
            <a:extLst>
              <a:ext uri="{FF2B5EF4-FFF2-40B4-BE49-F238E27FC236}">
                <a16:creationId xmlns:a16="http://schemas.microsoft.com/office/drawing/2014/main" id="{28265409-15B8-4570-B807-13F7E36C07D9}"/>
              </a:ext>
            </a:extLst>
          </p:cNvPr>
          <p:cNvSpPr/>
          <p:nvPr/>
        </p:nvSpPr>
        <p:spPr>
          <a:xfrm>
            <a:off x="2514600" y="3232853"/>
            <a:ext cx="12956068" cy="5509713"/>
          </a:xfrm>
          <a:prstGeom prst="rect">
            <a:avLst/>
          </a:prstGeom>
        </p:spPr>
        <p:txBody>
          <a:bodyPr wrap="square">
            <a:spAutoFit/>
          </a:bodyPr>
          <a:lstStyle/>
          <a:p>
            <a:pPr algn="just" defTabSz="1828755">
              <a:defRPr/>
            </a:pPr>
            <a:r>
              <a:rPr lang="en-US" sz="8801" kern="0" dirty="0">
                <a:solidFill>
                  <a:srgbClr val="0000CC"/>
                </a:solidFill>
                <a:latin typeface="Calibri" panose="020F0502020204030204" pitchFamily="34" charset="0"/>
                <a:cs typeface="Calibri" panose="020F0502020204030204" pitchFamily="34" charset="0"/>
                <a:sym typeface="Arial" panose="020B0604020202020204"/>
              </a:rPr>
              <a:t>   </a:t>
            </a:r>
            <a:r>
              <a:rPr lang="vi-VN" sz="8801" kern="0" dirty="0">
                <a:solidFill>
                  <a:srgbClr val="0000CC"/>
                </a:solidFill>
                <a:latin typeface="Calibri" panose="020F0502020204030204" pitchFamily="34" charset="0"/>
                <a:cs typeface="Calibri" panose="020F0502020204030204" pitchFamily="34" charset="0"/>
                <a:sym typeface="Arial" panose="020B0604020202020204"/>
              </a:rPr>
              <a:t>Cùng người thân lập sổ và phân công nhiệm vụ thực hiện ghi chép chi tiêu của gia đình.</a:t>
            </a:r>
            <a:endParaRPr lang="en-US" sz="15999" i="1" kern="0" dirty="0">
              <a:solidFill>
                <a:srgbClr val="0000CC"/>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4365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5715" y="2913698"/>
            <a:ext cx="5210175" cy="7410450"/>
          </a:xfrm>
          <a:prstGeom prst="rect">
            <a:avLst/>
          </a:prstGeom>
        </p:spPr>
      </p:pic>
      <p:pic>
        <p:nvPicPr>
          <p:cNvPr id="6" name="图片 5" descr="6"/>
          <p:cNvPicPr>
            <a:picLocks noChangeAspect="1"/>
          </p:cNvPicPr>
          <p:nvPr/>
        </p:nvPicPr>
        <p:blipFill>
          <a:blip r:embed="rId4"/>
          <a:srcRect l="47449" t="21697"/>
          <a:stretch>
            <a:fillRect/>
          </a:stretch>
        </p:blipFill>
        <p:spPr>
          <a:xfrm>
            <a:off x="9147810" y="5292091"/>
            <a:ext cx="9138285" cy="4963478"/>
          </a:xfrm>
          <a:prstGeom prst="rect">
            <a:avLst/>
          </a:prstGeom>
        </p:spPr>
      </p:pic>
      <p:pic>
        <p:nvPicPr>
          <p:cNvPr id="7" name="图片 6" descr="6"/>
          <p:cNvPicPr>
            <a:picLocks noChangeAspect="1"/>
          </p:cNvPicPr>
          <p:nvPr/>
        </p:nvPicPr>
        <p:blipFill>
          <a:blip r:embed="rId4"/>
          <a:srcRect l="63422" r="20682" b="81749"/>
          <a:stretch>
            <a:fillRect/>
          </a:stretch>
        </p:blipFill>
        <p:spPr>
          <a:xfrm>
            <a:off x="15392401" y="29528"/>
            <a:ext cx="3062288" cy="1282065"/>
          </a:xfrm>
          <a:prstGeom prst="rect">
            <a:avLst/>
          </a:prstGeom>
        </p:spPr>
      </p:pic>
      <p:pic>
        <p:nvPicPr>
          <p:cNvPr id="10" name="图片 9" descr="4"/>
          <p:cNvPicPr>
            <a:picLocks noChangeAspect="1"/>
          </p:cNvPicPr>
          <p:nvPr/>
        </p:nvPicPr>
        <p:blipFill>
          <a:blip r:embed="rId5"/>
          <a:stretch>
            <a:fillRect/>
          </a:stretch>
        </p:blipFill>
        <p:spPr>
          <a:xfrm>
            <a:off x="14211300" y="1945005"/>
            <a:ext cx="2874645" cy="213741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895119" y="-346216"/>
            <a:ext cx="13412510" cy="8987738"/>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8D3A30EF-865D-9721-2419-AE45BFA6DA0B}"/>
              </a:ext>
            </a:extLst>
          </p:cNvPr>
          <p:cNvPicPr>
            <a:picLocks noChangeAspect="1"/>
          </p:cNvPicPr>
          <p:nvPr/>
        </p:nvPicPr>
        <p:blipFill>
          <a:blip r:embed="rId8"/>
          <a:stretch>
            <a:fillRect/>
          </a:stretch>
        </p:blipFill>
        <p:spPr>
          <a:xfrm>
            <a:off x="2794682" y="3358565"/>
            <a:ext cx="12098561" cy="3255546"/>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2" name="Picture 11">
            <a:extLst>
              <a:ext uri="{FF2B5EF4-FFF2-40B4-BE49-F238E27FC236}">
                <a16:creationId xmlns:a16="http://schemas.microsoft.com/office/drawing/2014/main" id="{807064D3-F97C-973E-A764-411958A82B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14600" y="3162300"/>
            <a:ext cx="10473836" cy="3560373"/>
          </a:xfrm>
          <a:prstGeom prst="rect">
            <a:avLst/>
          </a:prstGeom>
        </p:spPr>
      </p:pic>
    </p:spTree>
    <p:extLst>
      <p:ext uri="{BB962C8B-B14F-4D97-AF65-F5344CB8AC3E}">
        <p14:creationId xmlns:p14="http://schemas.microsoft.com/office/powerpoint/2010/main" val="28422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panose="020F0502020204030204"/>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89365" y="508382"/>
              <a:ext cx="3451072" cy="2169513"/>
            </a:xfrm>
            <a:prstGeom prst="rect">
              <a:avLst/>
            </a:prstGeom>
            <a:noFill/>
          </p:spPr>
          <p:txBody>
            <a:bodyPr wrap="square" rtlCol="0">
              <a:spAutoFit/>
            </a:bodyPr>
            <a:lstStyle/>
            <a:p>
              <a:pPr marL="0" marR="0" algn="ctr">
                <a:lnSpc>
                  <a:spcPct val="120000"/>
                </a:lnSpc>
                <a:spcBef>
                  <a:spcPts val="0"/>
                </a:spcBef>
                <a:spcAft>
                  <a:spcPts val="800"/>
                </a:spcAft>
              </a:pPr>
              <a:r>
                <a:rPr lang="nl-NL" sz="6600" b="1" dirty="0">
                  <a:solidFill>
                    <a:srgbClr val="FF0000"/>
                  </a:solidFill>
                  <a:ea typeface="Times New Roman" panose="02020603050405020304" pitchFamily="18" charset="0"/>
                  <a:cs typeface="Times New Roman" panose="02020603050405020304" pitchFamily="18" charset="0"/>
                </a:rPr>
                <a:t>Hoạt động 1: Chia sẻ về cách ghi chép chỉ tiêu trong gia đình.</a:t>
              </a:r>
              <a:endParaRPr lang="en-US" sz="6600" b="1" dirty="0">
                <a:solidFill>
                  <a:srgbClr val="FF0000"/>
                </a:solidFill>
                <a:effectLst/>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4" name="Google Shape;132;p2">
            <a:extLst>
              <a:ext uri="{FF2B5EF4-FFF2-40B4-BE49-F238E27FC236}">
                <a16:creationId xmlns:a16="http://schemas.microsoft.com/office/drawing/2014/main" id="{B631E054-FCF0-C019-4D85-46295CF3D0D6}"/>
              </a:ext>
            </a:extLst>
          </p:cNvPr>
          <p:cNvSpPr/>
          <p:nvPr/>
        </p:nvSpPr>
        <p:spPr>
          <a:xfrm>
            <a:off x="1752600" y="266700"/>
            <a:ext cx="15268575" cy="1363483"/>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defRPr/>
            </a:pPr>
            <a:r>
              <a:rPr lang="vi-VN" sz="6600" b="1" dirty="0">
                <a:solidFill>
                  <a:prstClr val="white"/>
                </a:solidFill>
                <a:latin typeface="Calibri" panose="020F0502020204030204" pitchFamily="34" charset="0"/>
                <a:cs typeface="Calibri" panose="020F0502020204030204" pitchFamily="34" charset="0"/>
                <a:sym typeface="Arial"/>
              </a:rPr>
              <a:t>Chia sẻ về cách chi tiêu trong gia đình em</a:t>
            </a:r>
          </a:p>
        </p:txBody>
      </p:sp>
      <p:pic>
        <p:nvPicPr>
          <p:cNvPr id="15" name="Picture 14" descr="A picture containing whiteboard&#10;&#10;Description automatically generated">
            <a:extLst>
              <a:ext uri="{FF2B5EF4-FFF2-40B4-BE49-F238E27FC236}">
                <a16:creationId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2826899" cy="8001000"/>
          </a:xfrm>
          <a:prstGeom prst="rect">
            <a:avLst/>
          </a:prstGeom>
        </p:spPr>
      </p:pic>
      <p:sp>
        <p:nvSpPr>
          <p:cNvPr id="16" name="TextBox 15">
            <a:extLst>
              <a:ext uri="{FF2B5EF4-FFF2-40B4-BE49-F238E27FC236}">
                <a16:creationId xmlns:a16="http://schemas.microsoft.com/office/drawing/2014/main" id="{3E5AA939-E165-63A1-388E-BB9DF886519B}"/>
              </a:ext>
            </a:extLst>
          </p:cNvPr>
          <p:cNvSpPr txBox="1"/>
          <p:nvPr/>
        </p:nvSpPr>
        <p:spPr>
          <a:xfrm>
            <a:off x="6477000" y="3162299"/>
            <a:ext cx="7162800" cy="4524315"/>
          </a:xfrm>
          <a:prstGeom prst="rect">
            <a:avLst/>
          </a:prstGeom>
          <a:noFill/>
        </p:spPr>
        <p:txBody>
          <a:bodyPr wrap="square" rtlCol="0">
            <a:spAutoFit/>
          </a:bodyPr>
          <a:lstStyle/>
          <a:p>
            <a:pPr algn="ctr"/>
            <a:r>
              <a:rPr lang="en-US" sz="7200" b="1" dirty="0">
                <a:solidFill>
                  <a:srgbClr val="FF0000"/>
                </a:solidFill>
              </a:rPr>
              <a:t>VD: </a:t>
            </a:r>
            <a:r>
              <a:rPr lang="en-US" sz="7200" b="1" dirty="0" err="1">
                <a:solidFill>
                  <a:srgbClr val="FF0000"/>
                </a:solidFill>
              </a:rPr>
              <a:t>Bố</a:t>
            </a:r>
            <a:r>
              <a:rPr lang="en-US" sz="7200" b="1" dirty="0">
                <a:solidFill>
                  <a:srgbClr val="FF0000"/>
                </a:solidFill>
              </a:rPr>
              <a:t> </a:t>
            </a:r>
            <a:r>
              <a:rPr lang="en-US" sz="7200" b="1" dirty="0" err="1">
                <a:solidFill>
                  <a:srgbClr val="FF0000"/>
                </a:solidFill>
              </a:rPr>
              <a:t>mẹ</a:t>
            </a:r>
            <a:r>
              <a:rPr lang="en-US" sz="7200" b="1" dirty="0">
                <a:solidFill>
                  <a:srgbClr val="FF0000"/>
                </a:solidFill>
              </a:rPr>
              <a:t> </a:t>
            </a:r>
            <a:r>
              <a:rPr lang="en-US" sz="7200" b="1" dirty="0" err="1">
                <a:solidFill>
                  <a:srgbClr val="FF0000"/>
                </a:solidFill>
              </a:rPr>
              <a:t>liệt</a:t>
            </a:r>
            <a:r>
              <a:rPr lang="en-US" sz="7200" b="1" dirty="0">
                <a:solidFill>
                  <a:srgbClr val="FF0000"/>
                </a:solidFill>
              </a:rPr>
              <a:t> </a:t>
            </a:r>
            <a:r>
              <a:rPr lang="en-US" sz="7200" b="1" dirty="0" err="1">
                <a:solidFill>
                  <a:srgbClr val="FF0000"/>
                </a:solidFill>
              </a:rPr>
              <a:t>kê</a:t>
            </a:r>
            <a:r>
              <a:rPr lang="en-US" sz="7200" b="1" dirty="0">
                <a:solidFill>
                  <a:srgbClr val="FF0000"/>
                </a:solidFill>
              </a:rPr>
              <a:t> chi </a:t>
            </a:r>
            <a:r>
              <a:rPr lang="en-US" sz="7200" b="1" dirty="0" err="1">
                <a:solidFill>
                  <a:srgbClr val="FF0000"/>
                </a:solidFill>
              </a:rPr>
              <a:t>tiết</a:t>
            </a:r>
            <a:r>
              <a:rPr lang="en-US" sz="7200" b="1" dirty="0">
                <a:solidFill>
                  <a:srgbClr val="FF0000"/>
                </a:solidFill>
              </a:rPr>
              <a:t> </a:t>
            </a:r>
            <a:r>
              <a:rPr lang="en-US" sz="7200" b="1" dirty="0" err="1">
                <a:solidFill>
                  <a:srgbClr val="FF0000"/>
                </a:solidFill>
              </a:rPr>
              <a:t>các</a:t>
            </a:r>
            <a:r>
              <a:rPr lang="en-US" sz="7200" b="1" dirty="0">
                <a:solidFill>
                  <a:srgbClr val="FF0000"/>
                </a:solidFill>
              </a:rPr>
              <a:t> </a:t>
            </a:r>
            <a:r>
              <a:rPr lang="en-US" sz="7200" b="1" dirty="0" err="1">
                <a:solidFill>
                  <a:srgbClr val="FF0000"/>
                </a:solidFill>
              </a:rPr>
              <a:t>khoản</a:t>
            </a:r>
            <a:r>
              <a:rPr lang="en-US" sz="7200" b="1" dirty="0">
                <a:solidFill>
                  <a:srgbClr val="FF0000"/>
                </a:solidFill>
              </a:rPr>
              <a:t> chi </a:t>
            </a:r>
            <a:r>
              <a:rPr lang="en-US" sz="7200" b="1" dirty="0" err="1">
                <a:solidFill>
                  <a:srgbClr val="FF0000"/>
                </a:solidFill>
              </a:rPr>
              <a:t>tiêu</a:t>
            </a:r>
            <a:r>
              <a:rPr lang="en-US" sz="7200" b="1" dirty="0">
                <a:solidFill>
                  <a:srgbClr val="FF0000"/>
                </a:solidFill>
              </a:rPr>
              <a:t> </a:t>
            </a:r>
            <a:r>
              <a:rPr lang="en-US" sz="7200" b="1" dirty="0" err="1">
                <a:solidFill>
                  <a:srgbClr val="FF0000"/>
                </a:solidFill>
              </a:rPr>
              <a:t>trong</a:t>
            </a:r>
            <a:r>
              <a:rPr lang="en-US" sz="7200" b="1" dirty="0">
                <a:solidFill>
                  <a:srgbClr val="FF0000"/>
                </a:solidFill>
              </a:rPr>
              <a:t> </a:t>
            </a:r>
            <a:r>
              <a:rPr lang="en-US" sz="7200" b="1" dirty="0" err="1">
                <a:solidFill>
                  <a:srgbClr val="FF0000"/>
                </a:solidFill>
              </a:rPr>
              <a:t>gia</a:t>
            </a:r>
            <a:r>
              <a:rPr lang="en-US" sz="7200" b="1" dirty="0">
                <a:solidFill>
                  <a:srgbClr val="FF0000"/>
                </a:solidFill>
              </a:rPr>
              <a:t> </a:t>
            </a:r>
            <a:r>
              <a:rPr lang="en-US" sz="7200" b="1" dirty="0" err="1">
                <a:solidFill>
                  <a:srgbClr val="FF0000"/>
                </a:solidFill>
              </a:rPr>
              <a:t>đình</a:t>
            </a:r>
            <a:r>
              <a:rPr lang="en-US" sz="7200" b="1" dirty="0">
                <a:solidFill>
                  <a:srgbClr val="FF0000"/>
                </a:solidFill>
              </a:rPr>
              <a:t> </a:t>
            </a:r>
            <a:r>
              <a:rPr lang="en-US" sz="7200" b="1" dirty="0" err="1">
                <a:solidFill>
                  <a:srgbClr val="FF0000"/>
                </a:solidFill>
              </a:rPr>
              <a:t>hàng</a:t>
            </a:r>
            <a:r>
              <a:rPr lang="en-US" sz="7200" b="1" dirty="0">
                <a:solidFill>
                  <a:srgbClr val="FF0000"/>
                </a:solidFill>
              </a:rPr>
              <a:t> </a:t>
            </a:r>
            <a:r>
              <a:rPr lang="en-US" sz="7200" b="1" dirty="0" err="1">
                <a:solidFill>
                  <a:srgbClr val="FF0000"/>
                </a:solidFill>
              </a:rPr>
              <a:t>ngày</a:t>
            </a:r>
            <a:r>
              <a:rPr lang="en-US" sz="72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15" name="Picture 14" descr="A picture containing whiteboard&#10;&#10;Description automatically generated">
            <a:extLst>
              <a:ext uri="{FF2B5EF4-FFF2-40B4-BE49-F238E27FC236}">
                <a16:creationId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4478001" cy="8001000"/>
          </a:xfrm>
          <a:prstGeom prst="rect">
            <a:avLst/>
          </a:prstGeom>
        </p:spPr>
      </p:pic>
      <p:sp>
        <p:nvSpPr>
          <p:cNvPr id="16" name="TextBox 15">
            <a:extLst>
              <a:ext uri="{FF2B5EF4-FFF2-40B4-BE49-F238E27FC236}">
                <a16:creationId xmlns:a16="http://schemas.microsoft.com/office/drawing/2014/main" id="{3E5AA939-E165-63A1-388E-BB9DF886519B}"/>
              </a:ext>
            </a:extLst>
          </p:cNvPr>
          <p:cNvSpPr txBox="1"/>
          <p:nvPr/>
        </p:nvSpPr>
        <p:spPr>
          <a:xfrm>
            <a:off x="7620000" y="3086100"/>
            <a:ext cx="739140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Calibri"/>
                <a:ea typeface="+mn-ea"/>
                <a:cs typeface="+mn-cs"/>
              </a:rPr>
              <a:t>So </a:t>
            </a:r>
            <a:r>
              <a:rPr kumimoji="0" lang="en-US" sz="6600" b="1" i="0" u="none" strike="noStrike" kern="1200" cap="none" spc="0" normalizeH="0" baseline="0" noProof="0" dirty="0" err="1">
                <a:ln>
                  <a:noFill/>
                </a:ln>
                <a:solidFill>
                  <a:srgbClr val="002060"/>
                </a:solidFill>
                <a:effectLst/>
                <a:uLnTx/>
                <a:uFillTx/>
                <a:latin typeface="Calibri"/>
                <a:ea typeface="+mn-ea"/>
                <a:cs typeface="+mn-cs"/>
              </a:rPr>
              <a:t>sánh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điểm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giống</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và</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khác</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giữa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cách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ghi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chép</a:t>
            </a:r>
            <a:r>
              <a:rPr kumimoji="0" lang="en-US" sz="6600" b="1" i="0" u="none" strike="noStrike" kern="1200" cap="none" spc="0" normalizeH="0" noProof="0" dirty="0">
                <a:ln>
                  <a:noFill/>
                </a:ln>
                <a:solidFill>
                  <a:srgbClr val="002060"/>
                </a:solidFill>
                <a:effectLst/>
                <a:uLnTx/>
                <a:uFillTx/>
                <a:latin typeface="Calibri"/>
                <a:ea typeface="+mn-ea"/>
                <a:cs typeface="+mn-cs"/>
              </a:rPr>
              <a:t> chi </a:t>
            </a:r>
            <a:r>
              <a:rPr kumimoji="0" lang="en-US" sz="6600" b="1" i="0" u="none" strike="noStrike" kern="1200" cap="none" spc="0" normalizeH="0" noProof="0" dirty="0" err="1">
                <a:ln>
                  <a:noFill/>
                </a:ln>
                <a:solidFill>
                  <a:srgbClr val="002060"/>
                </a:solidFill>
                <a:effectLst/>
                <a:uLnTx/>
                <a:uFillTx/>
                <a:latin typeface="Calibri"/>
                <a:ea typeface="+mn-ea"/>
                <a:cs typeface="+mn-cs"/>
              </a:rPr>
              <a:t>tiêu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của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em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với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bạn</a:t>
            </a:r>
            <a:endParaRPr kumimoji="0" lang="en-US" sz="66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12312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902"/>
            <a:ext cx="16272435" cy="8305201"/>
            <a:chOff x="0" y="0"/>
            <a:chExt cx="15584073" cy="7953871"/>
          </a:xfrm>
        </p:grpSpPr>
        <p:sp>
          <p:nvSpPr>
            <p:cNvPr id="88" name="Freeform 88"/>
            <p:cNvSpPr/>
            <p:nvPr/>
          </p:nvSpPr>
          <p:spPr>
            <a:xfrm>
              <a:off x="10160" y="16510"/>
              <a:ext cx="15561214" cy="7925932"/>
            </a:xfrm>
            <a:custGeom>
              <a:avLst/>
              <a:gdLst/>
              <a:ahLst/>
              <a:cxnLst/>
              <a:rect l="l" t="t" r="r" b="b"/>
              <a:pathLst>
                <a:path w="15561214" h="7925932">
                  <a:moveTo>
                    <a:pt x="15561214" y="7925932"/>
                  </a:moveTo>
                  <a:lnTo>
                    <a:pt x="0" y="7918311"/>
                  </a:lnTo>
                  <a:lnTo>
                    <a:pt x="0" y="2762147"/>
                  </a:lnTo>
                  <a:lnTo>
                    <a:pt x="17780" y="19050"/>
                  </a:lnTo>
                  <a:lnTo>
                    <a:pt x="7758322" y="0"/>
                  </a:lnTo>
                  <a:lnTo>
                    <a:pt x="15542164" y="5080"/>
                  </a:lnTo>
                  <a:close/>
                </a:path>
              </a:pathLst>
            </a:custGeom>
            <a:solidFill>
              <a:srgbClr val="FAEFD6"/>
            </a:solidFill>
          </p:spPr>
        </p:sp>
        <p:sp>
          <p:nvSpPr>
            <p:cNvPr id="89" name="Freeform 89"/>
            <p:cNvSpPr/>
            <p:nvPr/>
          </p:nvSpPr>
          <p:spPr>
            <a:xfrm>
              <a:off x="-3810" y="0"/>
              <a:ext cx="15590423" cy="7952601"/>
            </a:xfrm>
            <a:custGeom>
              <a:avLst/>
              <a:gdLst/>
              <a:ahLst/>
              <a:cxnLst/>
              <a:rect l="l" t="t" r="r" b="b"/>
              <a:pathLst>
                <a:path w="15590423" h="7952601">
                  <a:moveTo>
                    <a:pt x="15556134" y="21590"/>
                  </a:moveTo>
                  <a:cubicBezTo>
                    <a:pt x="15557403" y="34290"/>
                    <a:pt x="15557403" y="44450"/>
                    <a:pt x="15558673" y="54610"/>
                  </a:cubicBezTo>
                  <a:cubicBezTo>
                    <a:pt x="15561212" y="185441"/>
                    <a:pt x="15562484" y="360828"/>
                    <a:pt x="15565023" y="529951"/>
                  </a:cubicBezTo>
                  <a:cubicBezTo>
                    <a:pt x="15565023" y="774239"/>
                    <a:pt x="15577723" y="5591106"/>
                    <a:pt x="15584073" y="5835394"/>
                  </a:cubicBezTo>
                  <a:cubicBezTo>
                    <a:pt x="15590423" y="6204958"/>
                    <a:pt x="15586612" y="6580787"/>
                    <a:pt x="15586612" y="6950351"/>
                  </a:cubicBezTo>
                  <a:cubicBezTo>
                    <a:pt x="15586612" y="7276069"/>
                    <a:pt x="15587884" y="7576731"/>
                    <a:pt x="15589153" y="7891642"/>
                  </a:cubicBezTo>
                  <a:cubicBezTo>
                    <a:pt x="15589153" y="7913232"/>
                    <a:pt x="15589153" y="7927201"/>
                    <a:pt x="15589153" y="7951332"/>
                  </a:cubicBezTo>
                  <a:cubicBezTo>
                    <a:pt x="15566293" y="7951332"/>
                    <a:pt x="15545973" y="7952601"/>
                    <a:pt x="15480647" y="7951332"/>
                  </a:cubicBezTo>
                  <a:cubicBezTo>
                    <a:pt x="14682807" y="7946251"/>
                    <a:pt x="13872694" y="7952601"/>
                    <a:pt x="13074854" y="7947521"/>
                  </a:cubicBezTo>
                  <a:cubicBezTo>
                    <a:pt x="12596150" y="7943711"/>
                    <a:pt x="12129722" y="7946251"/>
                    <a:pt x="11651018" y="7943711"/>
                  </a:cubicBezTo>
                  <a:cubicBezTo>
                    <a:pt x="11430078" y="7942442"/>
                    <a:pt x="11209138" y="7941171"/>
                    <a:pt x="10988198" y="7939901"/>
                  </a:cubicBezTo>
                  <a:cubicBezTo>
                    <a:pt x="10853179" y="7939901"/>
                    <a:pt x="10730434" y="7941171"/>
                    <a:pt x="10595415" y="7941171"/>
                  </a:cubicBezTo>
                  <a:cubicBezTo>
                    <a:pt x="10251730" y="7939901"/>
                    <a:pt x="9306597" y="7941171"/>
                    <a:pt x="8962914" y="7939901"/>
                  </a:cubicBezTo>
                  <a:cubicBezTo>
                    <a:pt x="8717425" y="7938632"/>
                    <a:pt x="3807644" y="7947521"/>
                    <a:pt x="3562156" y="7946251"/>
                  </a:cubicBezTo>
                  <a:cubicBezTo>
                    <a:pt x="3500783" y="7946251"/>
                    <a:pt x="3427137" y="7947521"/>
                    <a:pt x="3365764" y="7947521"/>
                  </a:cubicBezTo>
                  <a:cubicBezTo>
                    <a:pt x="3218471" y="7947521"/>
                    <a:pt x="3083452" y="7948792"/>
                    <a:pt x="2936159" y="7948792"/>
                  </a:cubicBezTo>
                  <a:cubicBezTo>
                    <a:pt x="2567925" y="7948792"/>
                    <a:pt x="2211966" y="7947521"/>
                    <a:pt x="1843733" y="7946251"/>
                  </a:cubicBezTo>
                  <a:cubicBezTo>
                    <a:pt x="1622792" y="7944982"/>
                    <a:pt x="1401852" y="7943711"/>
                    <a:pt x="1193187" y="7942442"/>
                  </a:cubicBezTo>
                  <a:cubicBezTo>
                    <a:pt x="800404" y="7941171"/>
                    <a:pt x="407622"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0761" y="30480"/>
                    <a:pt x="297152" y="29210"/>
                  </a:cubicBezTo>
                  <a:cubicBezTo>
                    <a:pt x="628562" y="25400"/>
                    <a:pt x="959972" y="22860"/>
                    <a:pt x="1303657" y="20320"/>
                  </a:cubicBezTo>
                  <a:cubicBezTo>
                    <a:pt x="1536871" y="17780"/>
                    <a:pt x="1770086" y="16510"/>
                    <a:pt x="1991026" y="13970"/>
                  </a:cubicBezTo>
                  <a:cubicBezTo>
                    <a:pt x="2211966" y="11430"/>
                    <a:pt x="2445181" y="8890"/>
                    <a:pt x="2666121" y="8890"/>
                  </a:cubicBezTo>
                  <a:cubicBezTo>
                    <a:pt x="2911610" y="7620"/>
                    <a:pt x="3157099" y="10160"/>
                    <a:pt x="3402588" y="8890"/>
                  </a:cubicBezTo>
                  <a:cubicBezTo>
                    <a:pt x="3709449" y="8890"/>
                    <a:pt x="9269775" y="6350"/>
                    <a:pt x="9576636" y="5080"/>
                  </a:cubicBezTo>
                  <a:cubicBezTo>
                    <a:pt x="9871223" y="3810"/>
                    <a:pt x="10165810" y="2540"/>
                    <a:pt x="10472671" y="2540"/>
                  </a:cubicBezTo>
                  <a:cubicBezTo>
                    <a:pt x="10975923" y="1270"/>
                    <a:pt x="11466901" y="0"/>
                    <a:pt x="11970153" y="0"/>
                  </a:cubicBezTo>
                  <a:cubicBezTo>
                    <a:pt x="12178820" y="0"/>
                    <a:pt x="12399760" y="2540"/>
                    <a:pt x="12608424" y="2540"/>
                  </a:cubicBezTo>
                  <a:cubicBezTo>
                    <a:pt x="13185325" y="3810"/>
                    <a:pt x="13774497" y="5080"/>
                    <a:pt x="14351396" y="7620"/>
                  </a:cubicBezTo>
                  <a:cubicBezTo>
                    <a:pt x="14658258" y="8890"/>
                    <a:pt x="14965120" y="12700"/>
                    <a:pt x="15271980" y="16510"/>
                  </a:cubicBezTo>
                  <a:cubicBezTo>
                    <a:pt x="15345627" y="16510"/>
                    <a:pt x="15419275" y="16510"/>
                    <a:pt x="15480647" y="16510"/>
                  </a:cubicBezTo>
                  <a:cubicBezTo>
                    <a:pt x="15537084" y="17780"/>
                    <a:pt x="15545973" y="20320"/>
                    <a:pt x="15556134" y="21590"/>
                  </a:cubicBezTo>
                  <a:close/>
                  <a:moveTo>
                    <a:pt x="15566293" y="7934821"/>
                  </a:moveTo>
                  <a:cubicBezTo>
                    <a:pt x="15567564" y="7918311"/>
                    <a:pt x="15568834" y="7905611"/>
                    <a:pt x="15568834" y="7892911"/>
                  </a:cubicBezTo>
                  <a:cubicBezTo>
                    <a:pt x="15567564" y="7545413"/>
                    <a:pt x="15566293" y="7213432"/>
                    <a:pt x="15566293" y="6856395"/>
                  </a:cubicBezTo>
                  <a:cubicBezTo>
                    <a:pt x="15566293" y="6693536"/>
                    <a:pt x="15568834" y="6530677"/>
                    <a:pt x="15567564" y="6367818"/>
                  </a:cubicBezTo>
                  <a:cubicBezTo>
                    <a:pt x="15567564" y="6217486"/>
                    <a:pt x="15566293" y="6060891"/>
                    <a:pt x="15565023" y="5910560"/>
                  </a:cubicBezTo>
                  <a:cubicBezTo>
                    <a:pt x="15559943" y="5678799"/>
                    <a:pt x="15548514" y="880723"/>
                    <a:pt x="15548514" y="648963"/>
                  </a:cubicBezTo>
                  <a:cubicBezTo>
                    <a:pt x="15545973" y="454785"/>
                    <a:pt x="15543434" y="254343"/>
                    <a:pt x="15540893" y="63500"/>
                  </a:cubicBezTo>
                  <a:cubicBezTo>
                    <a:pt x="15539623" y="44450"/>
                    <a:pt x="15538353" y="43180"/>
                    <a:pt x="15443823" y="41910"/>
                  </a:cubicBezTo>
                  <a:cubicBezTo>
                    <a:pt x="15407000" y="41910"/>
                    <a:pt x="15382451" y="41910"/>
                    <a:pt x="15345627" y="40640"/>
                  </a:cubicBezTo>
                  <a:cubicBezTo>
                    <a:pt x="15038767" y="36830"/>
                    <a:pt x="14719631" y="31750"/>
                    <a:pt x="14412769" y="30480"/>
                  </a:cubicBezTo>
                  <a:cubicBezTo>
                    <a:pt x="13664027" y="26670"/>
                    <a:pt x="12903013" y="25400"/>
                    <a:pt x="12154271" y="22860"/>
                  </a:cubicBezTo>
                  <a:cubicBezTo>
                    <a:pt x="12043801" y="22860"/>
                    <a:pt x="11921056" y="22860"/>
                    <a:pt x="11810586" y="22860"/>
                  </a:cubicBezTo>
                  <a:cubicBezTo>
                    <a:pt x="11626470" y="22860"/>
                    <a:pt x="11442353" y="22860"/>
                    <a:pt x="11270510" y="22860"/>
                  </a:cubicBezTo>
                  <a:cubicBezTo>
                    <a:pt x="10877728" y="22860"/>
                    <a:pt x="10484945" y="22860"/>
                    <a:pt x="10104438" y="24130"/>
                  </a:cubicBezTo>
                  <a:cubicBezTo>
                    <a:pt x="9773027" y="25400"/>
                    <a:pt x="4188152" y="29210"/>
                    <a:pt x="3856743" y="29210"/>
                  </a:cubicBezTo>
                  <a:cubicBezTo>
                    <a:pt x="3316667" y="29210"/>
                    <a:pt x="2776591" y="26670"/>
                    <a:pt x="2236515" y="33020"/>
                  </a:cubicBezTo>
                  <a:cubicBezTo>
                    <a:pt x="1954203" y="36830"/>
                    <a:pt x="1684165" y="36830"/>
                    <a:pt x="1414127" y="38100"/>
                  </a:cubicBezTo>
                  <a:cubicBezTo>
                    <a:pt x="947698" y="41910"/>
                    <a:pt x="48126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310" y="7917042"/>
                    <a:pt x="297152" y="7918311"/>
                    <a:pt x="456720" y="7918311"/>
                  </a:cubicBezTo>
                  <a:cubicBezTo>
                    <a:pt x="689934" y="7918311"/>
                    <a:pt x="935423" y="7915771"/>
                    <a:pt x="1168638" y="7918311"/>
                  </a:cubicBezTo>
                  <a:cubicBezTo>
                    <a:pt x="1549146" y="7922121"/>
                    <a:pt x="1929654" y="7924661"/>
                    <a:pt x="2310162" y="7923392"/>
                  </a:cubicBezTo>
                  <a:cubicBezTo>
                    <a:pt x="2555651" y="7922121"/>
                    <a:pt x="2788865" y="7924661"/>
                    <a:pt x="3034354" y="7924661"/>
                  </a:cubicBezTo>
                  <a:cubicBezTo>
                    <a:pt x="3390313" y="7924661"/>
                    <a:pt x="3746272" y="7923392"/>
                    <a:pt x="4102232" y="7924661"/>
                  </a:cubicBezTo>
                  <a:cubicBezTo>
                    <a:pt x="4630033" y="7925932"/>
                    <a:pt x="10423573" y="7915771"/>
                    <a:pt x="10963649" y="7918311"/>
                  </a:cubicBezTo>
                  <a:cubicBezTo>
                    <a:pt x="11196864" y="7919582"/>
                    <a:pt x="11430078" y="7920851"/>
                    <a:pt x="11651018" y="7920851"/>
                  </a:cubicBezTo>
                  <a:cubicBezTo>
                    <a:pt x="12056075" y="7923392"/>
                    <a:pt x="12448857" y="7919582"/>
                    <a:pt x="12853915" y="7923392"/>
                  </a:cubicBezTo>
                  <a:cubicBezTo>
                    <a:pt x="13185325" y="7925932"/>
                    <a:pt x="13516734" y="7925932"/>
                    <a:pt x="13848145" y="7928471"/>
                  </a:cubicBezTo>
                  <a:cubicBezTo>
                    <a:pt x="14339123" y="7932282"/>
                    <a:pt x="14830100" y="7934821"/>
                    <a:pt x="15321078" y="7936092"/>
                  </a:cubicBezTo>
                  <a:cubicBezTo>
                    <a:pt x="15505196" y="7936092"/>
                    <a:pt x="15545973" y="7934821"/>
                    <a:pt x="15566293" y="7934821"/>
                  </a:cubicBezTo>
                  <a:close/>
                </a:path>
              </a:pathLst>
            </a:custGeom>
            <a:solidFill>
              <a:srgbClr val="FFF9EA"/>
            </a:solidFill>
          </p:spPr>
        </p:sp>
      </p:grpSp>
      <p:sp>
        <p:nvSpPr>
          <p:cNvPr id="104" name="TextBox 103">
            <a:extLst>
              <a:ext uri="{FF2B5EF4-FFF2-40B4-BE49-F238E27FC236}">
                <a16:creationId xmlns:a16="http://schemas.microsoft.com/office/drawing/2014/main" id="{FF74950E-B4F8-5E5A-401F-FCB080EA91C0}"/>
              </a:ext>
            </a:extLst>
          </p:cNvPr>
          <p:cNvSpPr txBox="1"/>
          <p:nvPr/>
        </p:nvSpPr>
        <p:spPr>
          <a:xfrm>
            <a:off x="6705600" y="1485900"/>
            <a:ext cx="9372600" cy="5200471"/>
          </a:xfrm>
          <a:prstGeom prst="cloudCallout">
            <a:avLst>
              <a:gd name="adj1" fmla="val -58540"/>
              <a:gd name="adj2" fmla="val 32577"/>
            </a:avLst>
          </a:prstGeom>
          <a:solidFill>
            <a:schemeClr val="bg1"/>
          </a:solidFill>
          <a:ln>
            <a:solidFill>
              <a:srgbClr val="CC6600"/>
            </a:solidFill>
            <a:prstDash val="lgDashDotDot"/>
          </a:ln>
        </p:spPr>
        <p:txBody>
          <a:bodyPr wrap="square" rtlCol="0">
            <a:spAutoFit/>
          </a:bodyPr>
          <a:lstStyle/>
          <a:p>
            <a:pPr algn="ctr" defTabSz="914354">
              <a:defRPr/>
            </a:pPr>
            <a:r>
              <a:rPr lang="vi-VN"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Việc ghi chép chi tiêu trong gia đình có quan trọng không, vì sao</a:t>
            </a:r>
            <a:r>
              <a:rPr lang="en-US"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a:t>
            </a:r>
            <a:endParaRPr lang="vi-VN" sz="5400" b="1" dirty="0">
              <a:solidFill>
                <a:sysClr val="windowText" lastClr="0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endParaRPr>
          </a:p>
        </p:txBody>
      </p:sp>
      <p:pic>
        <p:nvPicPr>
          <p:cNvPr id="105" name="Picture 104">
            <a:extLst>
              <a:ext uri="{FF2B5EF4-FFF2-40B4-BE49-F238E27FC236}">
                <a16:creationId xmlns:a16="http://schemas.microsoft.com/office/drawing/2014/main" id="{59B2D62B-D1A5-E192-9263-5D1C77C772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04" b="89565" l="9955" r="89593"/>
                    </a14:imgEffect>
                  </a14:imgLayer>
                </a14:imgProps>
              </a:ext>
              <a:ext uri="{28A0092B-C50C-407E-A947-70E740481C1C}">
                <a14:useLocalDpi xmlns:a14="http://schemas.microsoft.com/office/drawing/2010/main" val="0"/>
              </a:ext>
            </a:extLst>
          </a:blip>
          <a:srcRect l="13795" r="29213"/>
          <a:stretch/>
        </p:blipFill>
        <p:spPr>
          <a:xfrm>
            <a:off x="1295400" y="2400300"/>
            <a:ext cx="5337318" cy="8705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Ghi chép chi tiêu trong gia đình có vai trò quan trọng giúp chủ nhà theo dõi được các khoản chi hàng tháng trong gia đình, mức độ hợp lí của từng khoản chi để có thể điều chỉnh kịp thời theo tuần, theo tháng.</a:t>
            </a: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8844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71718" y="372450"/>
              <a:ext cx="3451072" cy="23617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7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2: Tìm hiểu cách ghi chép chi tiêu trong gia đình</a:t>
              </a:r>
              <a:endParaRPr kumimoji="0" lang="en-US" sz="7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2634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500</Words>
  <Application>Microsoft Office PowerPoint</Application>
  <PresentationFormat>Custom</PresentationFormat>
  <Paragraphs>27</Paragraphs>
  <Slides>21</Slides>
  <Notes>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21</vt:i4>
      </vt:variant>
    </vt:vector>
  </HeadingPairs>
  <TitlesOfParts>
    <vt:vector size="41" baseType="lpstr">
      <vt:lpstr>微软雅黑</vt:lpstr>
      <vt:lpstr>Arial</vt:lpstr>
      <vt:lpstr>Arial-Rounded</vt:lpstr>
      <vt:lpstr>Calibri</vt:lpstr>
      <vt:lpstr>Calibri Light</vt:lpstr>
      <vt:lpstr>Cambria</vt:lpstr>
      <vt:lpstr>Comfortaa</vt:lpstr>
      <vt:lpstr>等线</vt:lpstr>
      <vt:lpstr>Palatino Linotype</vt:lpstr>
      <vt:lpstr>Patrick Hand SC</vt:lpstr>
      <vt:lpstr>Quicksand</vt:lpstr>
      <vt:lpstr>Roboto Condensed Light</vt:lpstr>
      <vt:lpstr>黑体</vt:lpstr>
      <vt:lpstr>Times New Roman</vt:lpstr>
      <vt:lpstr>字魂59号-创粗黑</vt:lpstr>
      <vt:lpstr>Office Theme</vt:lpstr>
      <vt:lpstr>1_Office Theme</vt:lpstr>
      <vt:lpstr>2_Reading Skills Task Cards by Slidesgo</vt:lpstr>
      <vt:lpstr>3_Reading Skills Task Cards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Administrator</cp:lastModifiedBy>
  <cp:revision>21</cp:revision>
  <dcterms:created xsi:type="dcterms:W3CDTF">2006-08-16T00:00:00Z</dcterms:created>
  <dcterms:modified xsi:type="dcterms:W3CDTF">2025-11-26T09:04:21Z</dcterms:modified>
  <dc:identifier>DAGRjKomTUI</dc:identifier>
</cp:coreProperties>
</file>