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Lst>
  <p:notesMasterIdLst>
    <p:notesMasterId r:id="rId28"/>
  </p:notesMasterIdLst>
  <p:sldIdLst>
    <p:sldId id="275" r:id="rId4"/>
    <p:sldId id="324" r:id="rId5"/>
    <p:sldId id="291" r:id="rId6"/>
    <p:sldId id="293" r:id="rId7"/>
    <p:sldId id="330" r:id="rId8"/>
    <p:sldId id="328" r:id="rId9"/>
    <p:sldId id="334" r:id="rId10"/>
    <p:sldId id="329" r:id="rId11"/>
    <p:sldId id="325" r:id="rId12"/>
    <p:sldId id="336" r:id="rId13"/>
    <p:sldId id="337" r:id="rId14"/>
    <p:sldId id="338" r:id="rId15"/>
    <p:sldId id="339" r:id="rId16"/>
    <p:sldId id="340" r:id="rId17"/>
    <p:sldId id="341" r:id="rId18"/>
    <p:sldId id="342" r:id="rId19"/>
    <p:sldId id="321" r:id="rId20"/>
    <p:sldId id="259" r:id="rId21"/>
    <p:sldId id="322" r:id="rId22"/>
    <p:sldId id="343" r:id="rId23"/>
    <p:sldId id="344" r:id="rId24"/>
    <p:sldId id="345" r:id="rId25"/>
    <p:sldId id="323"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t>09/17/2025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t>‹#›</a:t>
            </a:fld>
            <a:endParaRPr lang="en-US"/>
          </a:p>
        </p:txBody>
      </p:sp>
    </p:spTree>
    <p:extLst>
      <p:ext uri="{BB962C8B-B14F-4D97-AF65-F5344CB8AC3E}">
        <p14:creationId xmlns:p14="http://schemas.microsoft.com/office/powerpoint/2010/main" val="34198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4</a:t>
            </a:fld>
            <a:endParaRPr lang="en-US"/>
          </a:p>
        </p:txBody>
      </p:sp>
    </p:spTree>
    <p:extLst>
      <p:ext uri="{BB962C8B-B14F-4D97-AF65-F5344CB8AC3E}">
        <p14:creationId xmlns:p14="http://schemas.microsoft.com/office/powerpoint/2010/main" val="37999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9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8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9990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64313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433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9727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089624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7789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105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641827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764338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2121771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9687825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589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53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22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26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33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39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20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69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32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90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4053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536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448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67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79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72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81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078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94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566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7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74257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434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7695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57235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4347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2025/9/17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641619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2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136BBD6-232D-710F-F53E-1318EBB931E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373" y="0"/>
            <a:ext cx="1623665" cy="1623665"/>
          </a:xfrm>
          <a:prstGeom prst="rect">
            <a:avLst/>
          </a:prstGeom>
        </p:spPr>
      </p:pic>
    </p:spTree>
    <p:extLst>
      <p:ext uri="{BB962C8B-B14F-4D97-AF65-F5344CB8AC3E}">
        <p14:creationId xmlns:p14="http://schemas.microsoft.com/office/powerpoint/2010/main" val="28339894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38030029"/>
      </p:ext>
    </p:extLst>
  </p:cSld>
  <p:clrMap bg1="lt1" tx1="dk1" bg2="dk2" tx2="lt2" accent1="accent1" accent2="accent2" accent3="accent3" accent4="accent4" accent5="accent5" accent6="accent6" hlink="hlink" folHlink="folHlink"/>
  <p:sldLayoutIdLst>
    <p:sldLayoutId id="2147483700" r:id="rId1"/>
    <p:sldLayoutId id="214748370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22.xml"/><Relationship Id="rId3" Type="http://schemas.openxmlformats.org/officeDocument/2006/relationships/audio" Target="../media/audio1.wav"/><Relationship Id="rId7" Type="http://schemas.openxmlformats.org/officeDocument/2006/relationships/slide" Target="slide19.xml"/><Relationship Id="rId12"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slide" Target="slide23.xml"/><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slide" Target="slide21.xml"/><Relationship Id="rId5" Type="http://schemas.openxmlformats.org/officeDocument/2006/relationships/slide" Target="slide18.xml"/><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slide" Target="slide20.xml"/><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5.xml"/><Relationship Id="rId9" Type="http://schemas.openxmlformats.org/officeDocument/2006/relationships/image" Target="../media/image41.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6.xml"/><Relationship Id="rId9" Type="http://schemas.openxmlformats.org/officeDocument/2006/relationships/image" Target="../media/image41.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39.xml"/><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audio" Target="../media/audio2.wav"/><Relationship Id="rId10" Type="http://schemas.openxmlformats.org/officeDocument/2006/relationships/slide" Target="slide17.xml"/><Relationship Id="rId4" Type="http://schemas.openxmlformats.org/officeDocument/2006/relationships/notesSlide" Target="../notesSlides/notesSlide7.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8.xml"/><Relationship Id="rId9" Type="http://schemas.openxmlformats.org/officeDocument/2006/relationships/image" Target="../media/image41.pn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9.xml"/><Relationship Id="rId9" Type="http://schemas.openxmlformats.org/officeDocument/2006/relationships/image" Target="../media/image41.pn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792" y="86454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đề xuất sáng kiến làm phong phú nội dung hoạt động và lựa chọn hoạt động khả thi đưa vào thực hiện là việc của người tổ chức.</a:t>
            </a:r>
          </a:p>
        </p:txBody>
      </p:sp>
    </p:spTree>
    <p:extLst>
      <p:ext uri="{BB962C8B-B14F-4D97-AF65-F5344CB8AC3E}">
        <p14:creationId xmlns:p14="http://schemas.microsoft.com/office/powerpoint/2010/main" val="35264141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2: Lập kế hoạch tổ chức hoạt động mà lớp đã lựa chọn.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5796228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id="{D550D87E-492B-9773-02CD-2151FF5B8E9E}"/>
              </a:ext>
            </a:extLst>
          </p:cNvPr>
          <p:cNvGrpSpPr/>
          <p:nvPr/>
        </p:nvGrpSpPr>
        <p:grpSpPr>
          <a:xfrm>
            <a:off x="661095" y="2781693"/>
            <a:ext cx="3886805" cy="3667512"/>
            <a:chOff x="488375" y="2192413"/>
            <a:chExt cx="3886805" cy="3667512"/>
          </a:xfrm>
        </p:grpSpPr>
        <p:pic>
          <p:nvPicPr>
            <p:cNvPr id="10" name="图片 35">
              <a:extLst>
                <a:ext uri="{FF2B5EF4-FFF2-40B4-BE49-F238E27FC236}">
                  <a16:creationId xmlns:a16="http://schemas.microsoft.com/office/drawing/2014/main" id="{300C4EF8-FCE4-B0FF-8597-0C0911DA244C}"/>
                </a:ext>
              </a:extLst>
            </p:cNvPr>
            <p:cNvPicPr>
              <a:picLocks noChangeAspect="1"/>
            </p:cNvPicPr>
            <p:nvPr/>
          </p:nvPicPr>
          <p:blipFill>
            <a:blip r:embed="rId5"/>
            <a:stretch>
              <a:fillRect/>
            </a:stretch>
          </p:blipFill>
          <p:spPr>
            <a:xfrm>
              <a:off x="488375" y="2192413"/>
              <a:ext cx="3862971" cy="3055220"/>
            </a:xfrm>
            <a:prstGeom prst="rect">
              <a:avLst/>
            </a:prstGeom>
          </p:spPr>
        </p:pic>
        <p:sp>
          <p:nvSpPr>
            <p:cNvPr id="11" name="Rectangle 10">
              <a:extLst>
                <a:ext uri="{FF2B5EF4-FFF2-40B4-BE49-F238E27FC236}">
                  <a16:creationId xmlns:a16="http://schemas.microsoft.com/office/drawing/2014/main" id="{2E5E55DB-F1F3-8D17-2C1B-CA13595F034F}"/>
                </a:ext>
              </a:extLst>
            </p:cNvPr>
            <p:cNvSpPr/>
            <p:nvPr/>
          </p:nvSpPr>
          <p:spPr>
            <a:xfrm>
              <a:off x="650240" y="5184099"/>
              <a:ext cx="3724940"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58E96923-7AFD-E574-6FE1-891CBE9853D6}"/>
              </a:ext>
            </a:extLst>
          </p:cNvPr>
          <p:cNvGrpSpPr/>
          <p:nvPr/>
        </p:nvGrpSpPr>
        <p:grpSpPr>
          <a:xfrm>
            <a:off x="4338319" y="1056134"/>
            <a:ext cx="7122161" cy="3938454"/>
            <a:chOff x="-2527669" y="2599787"/>
            <a:chExt cx="7567664" cy="2984557"/>
          </a:xfrm>
        </p:grpSpPr>
        <p:sp>
          <p:nvSpPr>
            <p:cNvPr id="15" name="Rectangle: Rounded Corners 14">
              <a:extLst>
                <a:ext uri="{FF2B5EF4-FFF2-40B4-BE49-F238E27FC236}">
                  <a16:creationId xmlns:a16="http://schemas.microsoft.com/office/drawing/2014/main" id="{36D4882A-F837-6C27-6B7D-31BE050E055C}"/>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id="{86EFE791-0C7B-00D6-F407-92990C594EC8}"/>
                </a:ext>
              </a:extLst>
            </p:cNvPr>
            <p:cNvSpPr txBox="1"/>
            <p:nvPr/>
          </p:nvSpPr>
          <p:spPr>
            <a:xfrm>
              <a:off x="-2356237" y="2638667"/>
              <a:ext cx="7396232" cy="29456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Những việc cần làm cho hoạt động nhóm: lựa chọn, lập kế hoạch.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Lựa chọn tập thể lớp để hợp tác trong việc tổ chức hoạt động.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Phân công nhiệm vụ cho các nhóm, các thành viên.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Đưa ra thời gian thực hiện, thời gian hoàn thành...</a:t>
              </a:r>
            </a:p>
          </p:txBody>
        </p:sp>
      </p:grpSp>
    </p:spTree>
    <p:extLst>
      <p:ext uri="{BB962C8B-B14F-4D97-AF65-F5344CB8AC3E}">
        <p14:creationId xmlns:p14="http://schemas.microsoft.com/office/powerpoint/2010/main" val="35170595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717296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id="{E1073029-0EE1-253C-C39F-28B86B9906F1}"/>
              </a:ext>
            </a:extLst>
          </p:cNvPr>
          <p:cNvGrpSpPr/>
          <p:nvPr/>
        </p:nvGrpSpPr>
        <p:grpSpPr>
          <a:xfrm>
            <a:off x="4124960" y="341759"/>
            <a:ext cx="4307840" cy="928241"/>
            <a:chOff x="149417" y="2619739"/>
            <a:chExt cx="3119417" cy="3021996"/>
          </a:xfrm>
        </p:grpSpPr>
        <p:sp>
          <p:nvSpPr>
            <p:cNvPr id="5" name="Rectangle: Rounded Corners 4">
              <a:extLst>
                <a:ext uri="{FF2B5EF4-FFF2-40B4-BE49-F238E27FC236}">
                  <a16:creationId xmlns:a16="http://schemas.microsoft.com/office/drawing/2014/main" id="{69D23A20-1FDA-BEF6-2B26-6A24755A7421}"/>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A5C5381E-837D-9724-A248-62A4903811FF}"/>
                </a:ext>
              </a:extLst>
            </p:cNvPr>
            <p:cNvSpPr txBox="1"/>
            <p:nvPr/>
          </p:nvSpPr>
          <p:spPr>
            <a:xfrm>
              <a:off x="149418" y="2699575"/>
              <a:ext cx="3119416" cy="13729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Tham khảo mẫu</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70B4E5B6-FCDB-A954-D028-F8A852595D0A}"/>
              </a:ext>
            </a:extLst>
          </p:cNvPr>
          <p:cNvPicPr>
            <a:picLocks noChangeAspect="1"/>
          </p:cNvPicPr>
          <p:nvPr/>
        </p:nvPicPr>
        <p:blipFill>
          <a:blip r:embed="rId5"/>
          <a:stretch>
            <a:fillRect/>
          </a:stretch>
        </p:blipFill>
        <p:spPr>
          <a:xfrm>
            <a:off x="4287520" y="1360726"/>
            <a:ext cx="4167482" cy="5111193"/>
          </a:xfrm>
          <a:prstGeom prst="rect">
            <a:avLst/>
          </a:prstGeom>
        </p:spPr>
      </p:pic>
    </p:spTree>
    <p:extLst>
      <p:ext uri="{BB962C8B-B14F-4D97-AF65-F5344CB8AC3E}">
        <p14:creationId xmlns:p14="http://schemas.microsoft.com/office/powerpoint/2010/main" val="650215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8" name="Picture 7">
            <a:extLst>
              <a:ext uri="{FF2B5EF4-FFF2-40B4-BE49-F238E27FC236}">
                <a16:creationId xmlns:a16="http://schemas.microsoft.com/office/drawing/2014/main" id="{23004B8C-F959-C025-17BB-A7C9A8E87ABA}"/>
              </a:ext>
            </a:extLst>
          </p:cNvPr>
          <p:cNvPicPr>
            <a:picLocks noChangeAspect="1"/>
          </p:cNvPicPr>
          <p:nvPr/>
        </p:nvPicPr>
        <p:blipFill>
          <a:blip r:embed="rId7"/>
          <a:stretch>
            <a:fillRect/>
          </a:stretch>
        </p:blipFill>
        <p:spPr>
          <a:xfrm>
            <a:off x="2703316" y="1663032"/>
            <a:ext cx="5992887" cy="3694496"/>
          </a:xfrm>
          <a:prstGeom prst="rect">
            <a:avLst/>
          </a:prstGeom>
        </p:spPr>
      </p:pic>
    </p:spTree>
    <p:extLst>
      <p:ext uri="{BB962C8B-B14F-4D97-AF65-F5344CB8AC3E}">
        <p14:creationId xmlns:p14="http://schemas.microsoft.com/office/powerpoint/2010/main" val="31319023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312" y="8222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1635761"/>
            <a:ext cx="8186670" cy="433973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39982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892A828-A3E8-7CBB-32F9-A6980F28B1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Tree>
    <p:extLst>
      <p:ext uri="{BB962C8B-B14F-4D97-AF65-F5344CB8AC3E}">
        <p14:creationId xmlns:p14="http://schemas.microsoft.com/office/powerpoint/2010/main" val="3696525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id="{CA5DD1EA-058F-16FD-8C9B-2B773C741B87}"/>
              </a:ext>
            </a:extLst>
          </p:cNvPr>
          <p:cNvPicPr>
            <a:picLocks noChangeAspect="1"/>
          </p:cNvPicPr>
          <p:nvPr/>
        </p:nvPicPr>
        <p:blipFill>
          <a:blip r:embed="rId4">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4">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4">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32" name="Picture 31">
            <a:extLst>
              <a:ext uri="{FF2B5EF4-FFF2-40B4-BE49-F238E27FC236}">
                <a16:creationId xmlns:a16="http://schemas.microsoft.com/office/drawing/2014/main" id="{13D9A866-BA66-09A1-4400-B1F5B2D50E6E}"/>
              </a:ext>
            </a:extLst>
          </p:cNvPr>
          <p:cNvPicPr>
            <a:picLocks noChangeAspect="1"/>
          </p:cNvPicPr>
          <p:nvPr/>
        </p:nvPicPr>
        <p:blipFill>
          <a:blip r:embed="rId4">
            <a:extLst>
              <a:ext uri="{28A0092B-C50C-407E-A947-70E740481C1C}">
                <a14:useLocalDpi xmlns:a14="http://schemas.microsoft.com/office/drawing/2010/main" val="0"/>
              </a:ext>
            </a:extLst>
          </a:blip>
          <a:srcRect l="7513" r="7513"/>
          <a:stretch/>
        </p:blipFill>
        <p:spPr>
          <a:xfrm rot="20608117">
            <a:off x="9030344" y="1812132"/>
            <a:ext cx="2810781" cy="3307819"/>
          </a:xfrm>
          <a:prstGeom prst="rect">
            <a:avLst/>
          </a:prstGeom>
        </p:spPr>
      </p:pic>
      <p:pic>
        <p:nvPicPr>
          <p:cNvPr id="23" name="Picture 22">
            <a:hlinkClick r:id="rId5"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6"/>
          <a:stretch>
            <a:fillRect/>
          </a:stretch>
        </p:blipFill>
        <p:spPr>
          <a:xfrm>
            <a:off x="454750" y="3660443"/>
            <a:ext cx="3032007" cy="1520068"/>
          </a:xfrm>
          <a:prstGeom prst="rect">
            <a:avLst/>
          </a:prstGeom>
        </p:spPr>
      </p:pic>
      <p:pic>
        <p:nvPicPr>
          <p:cNvPr id="1025" name="Picture 1024">
            <a:hlinkClick r:id="rId7"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8"/>
          <a:stretch>
            <a:fillRect/>
          </a:stretch>
        </p:blipFill>
        <p:spPr>
          <a:xfrm>
            <a:off x="2069488" y="5206231"/>
            <a:ext cx="3452773" cy="1862044"/>
          </a:xfrm>
          <a:prstGeom prst="rect">
            <a:avLst/>
          </a:prstGeom>
        </p:spPr>
      </p:pic>
      <p:pic>
        <p:nvPicPr>
          <p:cNvPr id="1027" name="Picture 1026">
            <a:hlinkClick r:id="rId9"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0"/>
          <a:stretch>
            <a:fillRect/>
          </a:stretch>
        </p:blipFill>
        <p:spPr>
          <a:xfrm>
            <a:off x="4754322" y="4015799"/>
            <a:ext cx="3283775" cy="1576968"/>
          </a:xfrm>
          <a:prstGeom prst="rect">
            <a:avLst/>
          </a:prstGeom>
        </p:spPr>
      </p:pic>
      <p:pic>
        <p:nvPicPr>
          <p:cNvPr id="1028" name="Picture 1027">
            <a:hlinkClick r:id="rId11"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2"/>
          <a:stretch>
            <a:fillRect/>
          </a:stretch>
        </p:blipFill>
        <p:spPr>
          <a:xfrm>
            <a:off x="6242453" y="5555606"/>
            <a:ext cx="3495343" cy="1552583"/>
          </a:xfrm>
          <a:prstGeom prst="rect">
            <a:avLst/>
          </a:prstGeom>
        </p:spPr>
      </p:pic>
      <p:pic>
        <p:nvPicPr>
          <p:cNvPr id="1029" name="Picture 1028">
            <a:hlinkClick r:id="rId13"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4"/>
          <a:stretch>
            <a:fillRect/>
          </a:stretch>
        </p:blipFill>
        <p:spPr>
          <a:xfrm>
            <a:off x="9182841" y="4017696"/>
            <a:ext cx="3162064" cy="1576968"/>
          </a:xfrm>
          <a:prstGeom prst="rect">
            <a:avLst/>
          </a:prstGeom>
        </p:spPr>
      </p:pic>
      <p:pic>
        <p:nvPicPr>
          <p:cNvPr id="5" name="Picture 4">
            <a:extLst>
              <a:ext uri="{FF2B5EF4-FFF2-40B4-BE49-F238E27FC236}">
                <a16:creationId xmlns:a16="http://schemas.microsoft.com/office/drawing/2014/main" id="{58AF8BE8-1261-4886-81C1-25E10D409837}"/>
              </a:ext>
            </a:extLst>
          </p:cNvPr>
          <p:cNvPicPr>
            <a:picLocks noChangeAspect="1"/>
          </p:cNvPicPr>
          <p:nvPr/>
        </p:nvPicPr>
        <p:blipFill>
          <a:blip r:embed="rId15"/>
          <a:stretch>
            <a:fillRect/>
          </a:stretch>
        </p:blipFill>
        <p:spPr>
          <a:xfrm>
            <a:off x="2885871" y="-17795"/>
            <a:ext cx="6578155" cy="1694835"/>
          </a:xfrm>
          <a:prstGeom prst="rect">
            <a:avLst/>
          </a:prstGeom>
        </p:spPr>
      </p:pic>
      <p:sp>
        <p:nvSpPr>
          <p:cNvPr id="2" name="Rectangle: Rounded Corners 1">
            <a:hlinkClick r:id="rId16" action="ppaction://hlinksldjump"/>
            <a:extLst>
              <a:ext uri="{FF2B5EF4-FFF2-40B4-BE49-F238E27FC236}">
                <a16:creationId xmlns:a16="http://schemas.microsoft.com/office/drawing/2014/main" id="{89F2D0A6-8F31-9A44-62AE-96B968791D7D}"/>
              </a:ext>
            </a:extLst>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2"/>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2320869" y="186143"/>
                <a:ext cx="9179921" cy="1212713"/>
              </a:xfrm>
              <a:prstGeom prst="rect">
                <a:avLst/>
              </a:prstGeom>
              <a:noFill/>
            </p:spPr>
            <p:txBody>
              <a:bodyPr wrap="square">
                <a:spAutoFit/>
              </a:bodyPr>
              <a:lstStyle/>
              <a:p>
                <a:pPr defTabSz="1219140">
                  <a:spcBef>
                    <a:spcPct val="50000"/>
                  </a:spcBef>
                  <a:defRPr/>
                </a:pPr>
                <a:r>
                  <a:rPr lang="vi-VN"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Tôn vinh đạo lí làm người lương thiện. </a:t>
                </a:r>
                <a:endPar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9"/>
            <a:ext cx="5856825" cy="1360987"/>
            <a:chOff x="4684130" y="1730750"/>
            <a:chExt cx="439261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4010694" cy="966192"/>
              <a:chOff x="129540" y="128016"/>
              <a:chExt cx="12000981"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802615" y="507923"/>
                <a:ext cx="10327906" cy="1103549"/>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Răn dạy con người trở thành người con có hiếu.</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7"/>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641657" y="284505"/>
                <a:ext cx="8896181" cy="1212712"/>
              </a:xfrm>
              <a:prstGeom prst="rect">
                <a:avLst/>
              </a:prstGeom>
              <a:noFill/>
            </p:spPr>
            <p:txBody>
              <a:bodyPr wrap="square">
                <a:spAutoFit/>
              </a:bodyPr>
              <a:lstStyle/>
              <a:p>
                <a:pPr defTabSz="1219140">
                  <a:spcBef>
                    <a:spcPct val="50000"/>
                  </a:spcBef>
                  <a:defRPr/>
                </a:pP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Ngợi</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ca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công</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lao</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của</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bậc</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sinh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6091168" cy="1317718"/>
            <a:chOff x="4739560" y="3494348"/>
            <a:chExt cx="4568376" cy="988288"/>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4226648" cy="966193"/>
              <a:chOff x="129540" y="128016"/>
              <a:chExt cx="12695664"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3"/>
                  <a:gd name="connsiteX1" fmla="*/ 3972715 w 3972715"/>
                  <a:gd name="connsiteY1" fmla="*/ 0 h 966193"/>
                  <a:gd name="connsiteX2" fmla="*/ 3972715 w 3972715"/>
                  <a:gd name="connsiteY2" fmla="*/ 966193 h 966193"/>
                  <a:gd name="connsiteX3" fmla="*/ 0 w 3972715"/>
                  <a:gd name="connsiteY3" fmla="*/ 966193 h 966193"/>
                  <a:gd name="connsiteX4" fmla="*/ 0 w 3972715"/>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3" fill="none" extrusionOk="0">
                    <a:moveTo>
                      <a:pt x="0" y="0"/>
                    </a:moveTo>
                    <a:cubicBezTo>
                      <a:pt x="410969" y="-133017"/>
                      <a:pt x="2499087" y="-123057"/>
                      <a:pt x="3972715" y="0"/>
                    </a:cubicBezTo>
                    <a:cubicBezTo>
                      <a:pt x="3920347" y="464904"/>
                      <a:pt x="3976343" y="834469"/>
                      <a:pt x="3972715" y="966193"/>
                    </a:cubicBezTo>
                    <a:cubicBezTo>
                      <a:pt x="3294023" y="963992"/>
                      <a:pt x="1142684" y="836422"/>
                      <a:pt x="0" y="966193"/>
                    </a:cubicBezTo>
                    <a:cubicBezTo>
                      <a:pt x="-1217" y="553435"/>
                      <a:pt x="-77765" y="333940"/>
                      <a:pt x="0" y="0"/>
                    </a:cubicBezTo>
                    <a:close/>
                  </a:path>
                  <a:path w="3972715" h="966193" stroke="0" extrusionOk="0">
                    <a:moveTo>
                      <a:pt x="0" y="0"/>
                    </a:moveTo>
                    <a:cubicBezTo>
                      <a:pt x="831771" y="-157587"/>
                      <a:pt x="3239282" y="-63908"/>
                      <a:pt x="3972715" y="0"/>
                    </a:cubicBezTo>
                    <a:cubicBezTo>
                      <a:pt x="3923720" y="421776"/>
                      <a:pt x="4010140" y="778884"/>
                      <a:pt x="3972715" y="966193"/>
                    </a:cubicBezTo>
                    <a:cubicBezTo>
                      <a:pt x="2521291" y="865195"/>
                      <a:pt x="868440"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8"/>
                          <a:gd name="connsiteX1" fmla="*/ 5296953 w 5296953"/>
                          <a:gd name="connsiteY1" fmla="*/ 0 h 1288258"/>
                          <a:gd name="connsiteX2" fmla="*/ 5296953 w 5296953"/>
                          <a:gd name="connsiteY2" fmla="*/ 1288258 h 1288258"/>
                          <a:gd name="connsiteX3" fmla="*/ 0 w 5296953"/>
                          <a:gd name="connsiteY3" fmla="*/ 1288258 h 1288258"/>
                          <a:gd name="connsiteX4" fmla="*/ 0 w 5296953"/>
                          <a:gd name="connsiteY4" fmla="*/ 0 h 12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8" fill="none" extrusionOk="0">
                            <a:moveTo>
                              <a:pt x="0" y="0"/>
                            </a:moveTo>
                            <a:cubicBezTo>
                              <a:pt x="1073176" y="-133017"/>
                              <a:pt x="4751055" y="-123057"/>
                              <a:pt x="5296953" y="0"/>
                            </a:cubicBezTo>
                            <a:cubicBezTo>
                              <a:pt x="5332643" y="239525"/>
                              <a:pt x="5331461" y="866691"/>
                              <a:pt x="5296953" y="1288258"/>
                            </a:cubicBezTo>
                            <a:cubicBezTo>
                              <a:pt x="3955790" y="1286057"/>
                              <a:pt x="1804640" y="1158487"/>
                              <a:pt x="0" y="1288258"/>
                            </a:cubicBezTo>
                            <a:cubicBezTo>
                              <a:pt x="85550" y="842944"/>
                              <a:pt x="-49549" y="494532"/>
                              <a:pt x="0" y="0"/>
                            </a:cubicBezTo>
                            <a:close/>
                          </a:path>
                          <a:path w="5296953" h="1288258" stroke="0" extrusionOk="0">
                            <a:moveTo>
                              <a:pt x="0" y="0"/>
                            </a:moveTo>
                            <a:cubicBezTo>
                              <a:pt x="1494375" y="-157587"/>
                              <a:pt x="3902242" y="-63908"/>
                              <a:pt x="5296953" y="0"/>
                            </a:cubicBezTo>
                            <a:cubicBezTo>
                              <a:pt x="5220263" y="196883"/>
                              <a:pt x="5190413" y="811630"/>
                              <a:pt x="5296953" y="1288258"/>
                            </a:cubicBezTo>
                            <a:cubicBezTo>
                              <a:pt x="2653537" y="1187260"/>
                              <a:pt x="2589224" y="1409314"/>
                              <a:pt x="0" y="1288258"/>
                            </a:cubicBezTo>
                            <a:cubicBezTo>
                              <a:pt x="-13861" y="644619"/>
                              <a:pt x="-27716" y="467923"/>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132225" y="248016"/>
                <a:ext cx="10692979" cy="1430524"/>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Kính trọng, biết ơn đối với người thầy. </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43524" y="-203246"/>
            <a:ext cx="11580765" cy="2424033"/>
            <a:chOff x="182643" y="-152435"/>
            <a:chExt cx="8685574"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lnSpc>
                  <a:spcPct val="150000"/>
                </a:lnSpc>
                <a:buClr>
                  <a:srgbClr val="FFFFFF"/>
                </a:buClr>
              </a:pPr>
              <a:r>
                <a:rPr lang="vi-VN" sz="3733"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3"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a:srcRect l="4005" r="4005"/>
            <a:stretch/>
          </p:blipFill>
          <p:spPr>
            <a:xfrm rot="21208351" flipH="1">
              <a:off x="182643" y="-152435"/>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a:blip r:embed="rId14" cstate="hqprint">
            <a:extLst>
              <a:ext uri="{28A0092B-C50C-407E-A947-70E740481C1C}">
                <a14:useLocalDpi xmlns:a14="http://schemas.microsoft.com/office/drawing/2010/main" val="0"/>
              </a:ext>
            </a:extLst>
          </a:blip>
          <a:srcRect l="4005" r="4005"/>
          <a:stretch/>
        </p:blipFill>
        <p:spPr>
          <a:xfrm rot="994904" flipH="1">
            <a:off x="10529377"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5" y="4502800"/>
            <a:ext cx="5632627" cy="1384995"/>
            <a:chOff x="311419" y="3482952"/>
            <a:chExt cx="4224470" cy="1038746"/>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82952"/>
              <a:ext cx="3916087" cy="1038746"/>
              <a:chOff x="129540" y="68715"/>
              <a:chExt cx="11932920" cy="1839247"/>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3"/>
                  <a:gd name="connsiteX1" fmla="*/ 3916087 w 3916087"/>
                  <a:gd name="connsiteY1" fmla="*/ 0 h 966193"/>
                  <a:gd name="connsiteX2" fmla="*/ 3916087 w 3916087"/>
                  <a:gd name="connsiteY2" fmla="*/ 966193 h 966193"/>
                  <a:gd name="connsiteX3" fmla="*/ 0 w 3916087"/>
                  <a:gd name="connsiteY3" fmla="*/ 966193 h 966193"/>
                  <a:gd name="connsiteX4" fmla="*/ 0 w 3916087"/>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3" fill="none" extrusionOk="0">
                    <a:moveTo>
                      <a:pt x="0" y="0"/>
                    </a:moveTo>
                    <a:cubicBezTo>
                      <a:pt x="1391449" y="-133017"/>
                      <a:pt x="3313530" y="-123057"/>
                      <a:pt x="3916087" y="0"/>
                    </a:cubicBezTo>
                    <a:cubicBezTo>
                      <a:pt x="3863719" y="464904"/>
                      <a:pt x="3919715" y="834469"/>
                      <a:pt x="3916087" y="966193"/>
                    </a:cubicBezTo>
                    <a:cubicBezTo>
                      <a:pt x="2454005" y="963992"/>
                      <a:pt x="1569263" y="836422"/>
                      <a:pt x="0" y="966193"/>
                    </a:cubicBezTo>
                    <a:cubicBezTo>
                      <a:pt x="-1217" y="553435"/>
                      <a:pt x="-77765" y="333940"/>
                      <a:pt x="0" y="0"/>
                    </a:cubicBezTo>
                    <a:close/>
                  </a:path>
                  <a:path w="3916087" h="966193" stroke="0" extrusionOk="0">
                    <a:moveTo>
                      <a:pt x="0" y="0"/>
                    </a:moveTo>
                    <a:cubicBezTo>
                      <a:pt x="914606" y="-157587"/>
                      <a:pt x="2839199" y="-63908"/>
                      <a:pt x="3916087" y="0"/>
                    </a:cubicBezTo>
                    <a:cubicBezTo>
                      <a:pt x="3867092" y="421776"/>
                      <a:pt x="3953512" y="778884"/>
                      <a:pt x="3916087" y="966193"/>
                    </a:cubicBezTo>
                    <a:cubicBezTo>
                      <a:pt x="1973869" y="865195"/>
                      <a:pt x="854611"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930906" y="68715"/>
                <a:ext cx="9310943" cy="1839247"/>
              </a:xfrm>
              <a:prstGeom prst="rect">
                <a:avLst/>
              </a:prstGeom>
              <a:noFill/>
            </p:spPr>
            <p:txBody>
              <a:bodyPr wrap="square">
                <a:spAutoFit/>
              </a:bodyPr>
              <a:lstStyle/>
              <a:p>
                <a:pPr algn="ct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Nhà</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20/11. </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277188"/>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752126" y="154181"/>
                <a:ext cx="8801152" cy="1594016"/>
              </a:xfrm>
              <a:prstGeom prst="rect">
                <a:avLst/>
              </a:prstGeom>
              <a:noFill/>
            </p:spPr>
            <p:txBody>
              <a:bodyPr wrap="square">
                <a:spAutoFit/>
              </a:bodyPr>
              <a:lstStyle/>
              <a:p>
                <a:pPr algn="just" defTabSz="1219140">
                  <a:spcBef>
                    <a:spcPct val="50000"/>
                  </a:spcBef>
                  <a:defRPr/>
                </a:pP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lập</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đội</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dân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22/12.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6" y="2323162"/>
            <a:ext cx="5944297" cy="1288256"/>
            <a:chOff x="264580" y="1765233"/>
            <a:chExt cx="4458223"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066890" cy="966192"/>
              <a:chOff x="129540" y="128016"/>
              <a:chExt cx="12625273"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532918" y="209149"/>
                <a:ext cx="11221895"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 niệm ngày thương binh liệt sĩ 27/7.</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2865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987253" y="224209"/>
                <a:ext cx="8628903" cy="1267037"/>
              </a:xfrm>
              <a:prstGeom prst="rect">
                <a:avLst/>
              </a:prstGeom>
              <a:noFill/>
            </p:spPr>
            <p:txBody>
              <a:bodyPr wrap="square">
                <a:spAutoFit/>
              </a:bodyPr>
              <a:lstStyle/>
              <a:p>
                <a:pP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Quốc</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tế</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Phụ</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nữ</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8/3.</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68432" y="-252672"/>
            <a:ext cx="11555857" cy="2424035"/>
            <a:chOff x="201324" y="-189504"/>
            <a:chExt cx="8666893"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201324" y="-189504"/>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1" y="459917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3" name="Picture 62">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a:blip r:embed="rId14">
            <a:extLst>
              <a:ext uri="{28A0092B-C50C-407E-A947-70E740481C1C}">
                <a14:useLocalDpi xmlns:a14="http://schemas.microsoft.com/office/drawing/2010/main" val="0"/>
              </a:ext>
            </a:extLst>
          </a:blip>
          <a:srcRect l="6795" r="6795"/>
          <a:stretch/>
        </p:blipFill>
        <p:spPr>
          <a:xfrm rot="928165">
            <a:off x="4138996" y="3300588"/>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973454" y="1539843"/>
            <a:ext cx="9561196" cy="1260508"/>
            <a:chOff x="613600" y="1403470"/>
            <a:chExt cx="3420572" cy="1424157"/>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libri" panose="020F0502020204030204" pitchFamily="34" charset="0"/>
                </a:rPr>
                <a:t>T</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hảo luận về cụm từ “Tôn sư trọng đạo”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456692" y="2867026"/>
            <a:ext cx="2645669" cy="3372258"/>
          </a:xfrm>
          <a:prstGeom prst="rect">
            <a:avLst/>
          </a:prstGeom>
        </p:spPr>
      </p:pic>
      <p:sp>
        <p:nvSpPr>
          <p:cNvPr id="5" name="TextBox 4">
            <a:extLst>
              <a:ext uri="{FF2B5EF4-FFF2-40B4-BE49-F238E27FC236}">
                <a16:creationId xmlns:a16="http://schemas.microsoft.com/office/drawing/2014/main" id="{A2B7BD1D-6366-C6FC-D950-F917C4722FC6}"/>
              </a:ext>
            </a:extLst>
          </p:cNvPr>
          <p:cNvSpPr txBox="1"/>
          <p:nvPr/>
        </p:nvSpPr>
        <p:spPr>
          <a:xfrm>
            <a:off x="3657600" y="3352800"/>
            <a:ext cx="6972300" cy="1200329"/>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Mỗi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cụm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(VD: </a:t>
            </a:r>
            <a:r>
              <a:rPr lang="en-US" sz="3600" dirty="0" err="1">
                <a:solidFill>
                  <a:srgbClr val="FF0000"/>
                </a:solidFill>
                <a:latin typeface="Cambria" panose="02040503050406030204" pitchFamily="18" charset="0"/>
                <a:ea typeface="Cambria" panose="02040503050406030204" pitchFamily="18" charset="0"/>
              </a:rPr>
              <a:t>thầy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65"/>
            <a:ext cx="5677677" cy="1426159"/>
            <a:chOff x="311419" y="3516443"/>
            <a:chExt cx="4258258" cy="1069618"/>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3916087" cy="1038745"/>
              <a:chOff x="232497" y="182681"/>
              <a:chExt cx="11932920" cy="1839247"/>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2128615" y="182681"/>
                <a:ext cx="8684021" cy="1839247"/>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Động viên người thân tham gia các hoạt động xã hội.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7"/>
            <a:ext cx="5826497" cy="1401678"/>
            <a:chOff x="4684130" y="1730750"/>
            <a:chExt cx="4369873" cy="1051259"/>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3987948" cy="1038747"/>
              <a:chOff x="129540" y="53585"/>
              <a:chExt cx="11932920" cy="1839250"/>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2094142" y="53585"/>
                <a:ext cx="8231127" cy="1839250"/>
              </a:xfrm>
              <a:prstGeom prst="rect">
                <a:avLst/>
              </a:prstGeom>
              <a:noFill/>
            </p:spPr>
            <p:txBody>
              <a:bodyPr wrap="square">
                <a:spAutoFit/>
              </a:bodyPr>
              <a:lstStyle/>
              <a:p>
                <a:pPr algn="just"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Quyên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góp</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quần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trẻ</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em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khó</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khăn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297971"/>
            <a:ext cx="5646934" cy="1384995"/>
            <a:chOff x="264580" y="1723476"/>
            <a:chExt cx="4235200" cy="1038746"/>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3843867" cy="1038746"/>
              <a:chOff x="129540" y="54079"/>
              <a:chExt cx="11932920" cy="183924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8267824" cy="1839248"/>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báo tường chào mừng ngày kỉ niệm 20/11</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5752591" cy="1367452"/>
            <a:chOff x="4739560" y="3457046"/>
            <a:chExt cx="4314443"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3972715" cy="1025589"/>
              <a:chOff x="129540" y="22845"/>
              <a:chExt cx="11932920"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2078813" y="22845"/>
                <a:ext cx="9086672" cy="1594016"/>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thiện nguyện trên các điểm trường vùng cao. </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37434" y="-243452"/>
            <a:ext cx="11786855" cy="2424035"/>
            <a:chOff x="28076" y="-182588"/>
            <a:chExt cx="8840141"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63040" y="281691"/>
              <a:ext cx="664464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Học sinh có thể tham gia hoạt động nào để thể hiện tinh thần tôn sư trọng đạo?</a:t>
              </a:r>
              <a:endParaRPr lang="en-US" sz="3200" b="1" dirty="0">
                <a:effectLst/>
                <a:latin typeface="Cambria" panose="02040503050406030204" pitchFamily="18" charset="0"/>
                <a:ea typeface="Cambria" panose="02040503050406030204" pitchFamily="18" charset="0"/>
              </a:endParaRPr>
            </a:p>
          </p:txBody>
        </p:sp>
        <p:pic>
          <p:nvPicPr>
            <p:cNvPr id="66" name="Picture 65">
              <a:hlinkClick r:id="rId10"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1" cstate="hqprint">
              <a:extLst>
                <a:ext uri="{28A0092B-C50C-407E-A947-70E740481C1C}">
                  <a14:useLocalDpi xmlns:a14="http://schemas.microsoft.com/office/drawing/2010/main" val="0"/>
                </a:ext>
              </a:extLst>
            </a:blip>
            <a:srcRect l="4005" r="4005"/>
            <a:stretch/>
          </p:blipFill>
          <p:spPr>
            <a:xfrm rot="21208351" flipH="1">
              <a:off x="28076" y="-18258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924744" y="46646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897024" y="23489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0331" y="6316133"/>
            <a:ext cx="541867" cy="541867"/>
          </a:xfrm>
          <a:prstGeom prst="rect">
            <a:avLst/>
          </a:prstGeom>
        </p:spPr>
      </p:pic>
      <p:pic>
        <p:nvPicPr>
          <p:cNvPr id="62" name="Picture 61">
            <a:hlinkClick r:id="rId10" action="ppaction://hlinksldjump"/>
            <a:extLst>
              <a:ext uri="{FF2B5EF4-FFF2-40B4-BE49-F238E27FC236}">
                <a16:creationId xmlns:a16="http://schemas.microsoft.com/office/drawing/2014/main" id="{35780915-2AB9-3FF7-1C27-0C1D54C311B7}"/>
              </a:ext>
            </a:extLst>
          </p:cNvPr>
          <p:cNvPicPr>
            <a:picLocks noChangeAspect="1"/>
          </p:cNvPicPr>
          <p:nvPr/>
        </p:nvPicPr>
        <p:blipFill>
          <a:blip r:embed="rId13" cstate="hqprint">
            <a:extLst>
              <a:ext uri="{28A0092B-C50C-407E-A947-70E740481C1C}">
                <a14:useLocalDpi xmlns:a14="http://schemas.microsoft.com/office/drawing/2010/main" val="0"/>
              </a:ext>
            </a:extLst>
          </a:blip>
          <a:srcRect l="12345" r="12345"/>
          <a:stretch/>
        </p:blipFill>
        <p:spPr>
          <a:xfrm rot="599744">
            <a:off x="4570399" y="1524967"/>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0"/>
            <a:ext cx="5632627" cy="1295589"/>
            <a:chOff x="311419" y="3516443"/>
            <a:chExt cx="4224470" cy="9716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71692"/>
              <a:chOff x="129540" y="128016"/>
              <a:chExt cx="11932920" cy="1720520"/>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584490" y="254520"/>
                <a:ext cx="9357382" cy="1594016"/>
              </a:xfrm>
              <a:prstGeom prst="rect">
                <a:avLst/>
              </a:prstGeom>
              <a:noFill/>
            </p:spPr>
            <p:txBody>
              <a:bodyPr wrap="square">
                <a:spAutoFit/>
              </a:bodyPr>
              <a:lstStyle/>
              <a:p>
                <a:pPr algn="ctr" defTabSz="1219140">
                  <a:spcBef>
                    <a:spcPct val="50000"/>
                  </a:spcBef>
                  <a:defRPr/>
                </a:pPr>
                <a:r>
                  <a:rPr lang="vi-VN"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Ăn có nơi, làm có chỗ.</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8"/>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999696" y="196216"/>
                <a:ext cx="10588618"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thầy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đố</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làm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5053" y="214458"/>
                <a:ext cx="11221896"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Trăm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hay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bằng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một</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thấy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804146" y="214458"/>
                <a:ext cx="9902797" cy="1430526"/>
              </a:xfrm>
              <a:prstGeom prst="rect">
                <a:avLst/>
              </a:prstGeom>
              <a:noFill/>
            </p:spPr>
            <p:txBody>
              <a:bodyPr wrap="square">
                <a:spAutoFit/>
              </a:bodyPr>
              <a:lstStyle/>
              <a:p>
                <a:pPr algn="ctr" defTabSz="1219140">
                  <a:spcBef>
                    <a:spcPct val="50000"/>
                  </a:spcBef>
                  <a:defRPr/>
                </a:pP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công</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mài</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sắt</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ngày</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kim</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9354" y="-250399"/>
            <a:ext cx="11833643" cy="2424035"/>
            <a:chOff x="-7015" y="-187798"/>
            <a:chExt cx="8875232"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93520" y="335031"/>
              <a:ext cx="61264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Câu ca dao, tục ngữ nào dưới đây nói về chủ đề thầy trò?</a:t>
              </a:r>
              <a:endParaRPr lang="en-US" sz="40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7015" y="-18779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740976" y="455871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4675932" y="463982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CC28BB1-0427-EABC-C046-6E4A6C5DB37B}"/>
              </a:ext>
            </a:extLst>
          </p:cNvPr>
          <p:cNvPicPr>
            <a:picLocks noChangeAspect="1"/>
          </p:cNvPicPr>
          <p:nvPr/>
        </p:nvPicPr>
        <p:blipFill>
          <a:blip r:embed="rId14">
            <a:extLst>
              <a:ext uri="{28A0092B-C50C-407E-A947-70E740481C1C}">
                <a14:useLocalDpi xmlns:a14="http://schemas.microsoft.com/office/drawing/2010/main" val="0"/>
              </a:ext>
            </a:extLst>
          </a:blip>
          <a:srcRect t="7920" b="7920"/>
          <a:stretch/>
        </p:blipFill>
        <p:spPr>
          <a:xfrm rot="340777">
            <a:off x="10320263" y="1682206"/>
            <a:ext cx="2855524" cy="2403183"/>
          </a:xfrm>
          <a:prstGeom prst="rect">
            <a:avLst/>
          </a:prstGeom>
        </p:spPr>
      </p:pic>
    </p:spTree>
    <p:extLst>
      <p:ext uri="{BB962C8B-B14F-4D97-AF65-F5344CB8AC3E}">
        <p14:creationId xmlns:p14="http://schemas.microsoft.com/office/powerpoint/2010/main" val="23790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par>
                                <p:cTn id="47" presetID="1" presetClass="mediacall" presetSubtype="0" fill="hold" nodeType="withEffect">
                                  <p:stCondLst>
                                    <p:cond delay="0"/>
                                  </p:stCondLst>
                                  <p:childTnLst>
                                    <p:cmd type="call" cmd="playFrom(0.0)">
                                      <p:cBhvr>
                                        <p:cTn id="48" dur="3448" fill="hold"/>
                                        <p:tgtEl>
                                          <p:spTgt spid="3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5"/>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485051" y="214458"/>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Nỗ</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lực</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71"/>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1081" y="1785298"/>
              <a:ext cx="3992922" cy="966192"/>
              <a:chOff x="114657" y="128016"/>
              <a:chExt cx="11947803"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14657" y="132166"/>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Thân</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thiện</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5053" y="214458"/>
                <a:ext cx="11221896"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Cần cù.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485050" y="214458"/>
                <a:ext cx="11221895"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Biết ơn.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80050" y="-201364"/>
            <a:ext cx="11744239" cy="2424035"/>
            <a:chOff x="60038" y="-151022"/>
            <a:chExt cx="8808179"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35031"/>
              <a:ext cx="629412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Đâu là tính từ biểu thị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60038" y="-151022"/>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70" name="Picture 69">
            <a:hlinkClick r:id="rId11" action="ppaction://hlinksldjump"/>
            <a:extLst>
              <a:ext uri="{FF2B5EF4-FFF2-40B4-BE49-F238E27FC236}">
                <a16:creationId xmlns:a16="http://schemas.microsoft.com/office/drawing/2014/main" id="{AE200737-158D-C84A-4804-9A731A5055D0}"/>
              </a:ext>
            </a:extLst>
          </p:cNvPr>
          <p:cNvPicPr>
            <a:picLocks noChangeAspect="1"/>
          </p:cNvPicPr>
          <p:nvPr/>
        </p:nvPicPr>
        <p:blipFill>
          <a:blip r:embed="rId14">
            <a:extLst>
              <a:ext uri="{28A0092B-C50C-407E-A947-70E740481C1C}">
                <a14:useLocalDpi xmlns:a14="http://schemas.microsoft.com/office/drawing/2010/main" val="0"/>
              </a:ext>
            </a:extLst>
          </a:blip>
          <a:srcRect l="7513" r="7513"/>
          <a:stretch/>
        </p:blipFill>
        <p:spPr>
          <a:xfrm rot="882371">
            <a:off x="9970487" y="3728021"/>
            <a:ext cx="2810781" cy="3307819"/>
          </a:xfrm>
          <a:prstGeom prst="rect">
            <a:avLst/>
          </a:prstGeom>
        </p:spPr>
      </p:pic>
    </p:spTree>
    <p:extLst>
      <p:ext uri="{BB962C8B-B14F-4D97-AF65-F5344CB8AC3E}">
        <p14:creationId xmlns:p14="http://schemas.microsoft.com/office/powerpoint/2010/main" val="13551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thiện phiếu thu thập thông tin.</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6"/>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6" name="Picture 15">
            <a:extLst>
              <a:ext uri="{FF2B5EF4-FFF2-40B4-BE49-F238E27FC236}">
                <a16:creationId xmlns:a16="http://schemas.microsoft.com/office/drawing/2014/main" id="{2C7F90AE-88FC-1A50-FF07-48EDB520AB40}"/>
              </a:ext>
            </a:extLst>
          </p:cNvPr>
          <p:cNvPicPr>
            <a:picLocks noChangeAspect="1"/>
          </p:cNvPicPr>
          <p:nvPr/>
        </p:nvPicPr>
        <p:blipFill>
          <a:blip r:embed="rId8"/>
          <a:stretch>
            <a:fillRect/>
          </a:stretch>
        </p:blipFill>
        <p:spPr>
          <a:xfrm>
            <a:off x="4448043" y="128748"/>
            <a:ext cx="3048264" cy="695004"/>
          </a:xfrm>
          <a:prstGeom prst="rect">
            <a:avLst/>
          </a:prstGeom>
        </p:spPr>
      </p:pic>
      <p:pic>
        <p:nvPicPr>
          <p:cNvPr id="18" name="Picture 17" descr="Yellow and blue text on a black background&#10;&#10;Description automatically generated">
            <a:extLst>
              <a:ext uri="{FF2B5EF4-FFF2-40B4-BE49-F238E27FC236}">
                <a16:creationId xmlns:a16="http://schemas.microsoft.com/office/drawing/2014/main" id="{388A6A67-85F3-F650-D555-0E59796E6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224" y="695325"/>
            <a:ext cx="11020525" cy="3024187"/>
          </a:xfrm>
          <a:prstGeom prst="rect">
            <a:avLst/>
          </a:prstGeom>
        </p:spPr>
      </p:pic>
      <p:pic>
        <p:nvPicPr>
          <p:cNvPr id="20" name="Picture 19">
            <a:extLst>
              <a:ext uri="{FF2B5EF4-FFF2-40B4-BE49-F238E27FC236}">
                <a16:creationId xmlns:a16="http://schemas.microsoft.com/office/drawing/2014/main" id="{9378BB54-9607-819E-B12C-E9285F3CBBFE}"/>
              </a:ext>
            </a:extLst>
          </p:cNvPr>
          <p:cNvPicPr>
            <a:picLocks noChangeAspect="1"/>
          </p:cNvPicPr>
          <p:nvPr/>
        </p:nvPicPr>
        <p:blipFill>
          <a:blip r:embed="rId10"/>
          <a:stretch>
            <a:fillRect/>
          </a:stretch>
        </p:blipFill>
        <p:spPr>
          <a:xfrm>
            <a:off x="325665" y="570686"/>
            <a:ext cx="2072820" cy="1182727"/>
          </a:xfrm>
          <a:prstGeom prst="rect">
            <a:avLst/>
          </a:prstGeom>
        </p:spPr>
      </p:pic>
      <p:pic>
        <p:nvPicPr>
          <p:cNvPr id="21" name="Picture 20">
            <a:extLst>
              <a:ext uri="{FF2B5EF4-FFF2-40B4-BE49-F238E27FC236}">
                <a16:creationId xmlns:a16="http://schemas.microsoft.com/office/drawing/2014/main" id="{F14A3F6C-B15D-AAD9-E891-3B20903AC2D7}"/>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161418" y="3715809"/>
            <a:ext cx="2465172" cy="3142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id="{06ADA472-8CEC-AF3A-34A5-78FB21E9E1D8}"/>
              </a:ext>
            </a:extLst>
          </p:cNvPr>
          <p:cNvPicPr>
            <a:picLocks noChangeAspect="1"/>
          </p:cNvPicPr>
          <p:nvPr/>
        </p:nvPicPr>
        <p:blipFill>
          <a:blip r:embed="rId9"/>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id="{749E96F7-A4D6-386A-DDCA-A4705396E80A}"/>
              </a:ext>
            </a:extLst>
          </p:cNvPr>
          <p:cNvPicPr>
            <a:picLocks noChangeAspect="1"/>
          </p:cNvPicPr>
          <p:nvPr/>
        </p:nvPicPr>
        <p:blipFill rotWithShape="1">
          <a:blip r:embed="rId10"/>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300578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1069855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26242" y="3185539"/>
            <a:ext cx="2431229" cy="3098926"/>
          </a:xfrm>
          <a:prstGeom prst="rect">
            <a:avLst/>
          </a:prstGeom>
        </p:spPr>
      </p:pic>
      <p:pic>
        <p:nvPicPr>
          <p:cNvPr id="7" name="Picture 6">
            <a:extLst>
              <a:ext uri="{FF2B5EF4-FFF2-40B4-BE49-F238E27FC236}">
                <a16:creationId xmlns:a16="http://schemas.microsoft.com/office/drawing/2014/main" id="{E925DBCF-0021-A05C-187B-743025C50AEE}"/>
              </a:ext>
            </a:extLst>
          </p:cNvPr>
          <p:cNvPicPr>
            <a:picLocks noChangeAspect="1"/>
          </p:cNvPicPr>
          <p:nvPr/>
        </p:nvPicPr>
        <p:blipFill>
          <a:blip r:embed="rId6"/>
          <a:stretch>
            <a:fillRect/>
          </a:stretch>
        </p:blipFill>
        <p:spPr>
          <a:xfrm>
            <a:off x="3100705" y="1638617"/>
            <a:ext cx="6458126" cy="4101783"/>
          </a:xfrm>
          <a:prstGeom prst="rect">
            <a:avLst/>
          </a:prstGeom>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056640"/>
            <a:ext cx="7936718" cy="4286281"/>
            <a:chOff x="-2527669" y="2599787"/>
            <a:chExt cx="7556869" cy="288114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67032" y="2770795"/>
              <a:ext cx="7396232" cy="271013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Bày tỏ lòng biết ơn với các thầy, cô giáo, hướng tới kỉ niệm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Tìm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hiểu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về truyền thống của nhà trường.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3200" dirty="0">
                  <a:solidFill>
                    <a:srgbClr val="002060"/>
                  </a:solidFill>
                  <a:latin typeface="Cambria" panose="02040503050406030204" pitchFamily="18" charset="0"/>
                </a:rPr>
                <a:t>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ham gia tổ chức, chủ động đề xuất các nội dung nhỏ cho chuỗi sự kiện và thực hiện.</a:t>
              </a: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7" name="Group 16">
            <a:extLst>
              <a:ext uri="{FF2B5EF4-FFF2-40B4-BE49-F238E27FC236}">
                <a16:creationId xmlns:a16="http://schemas.microsoft.com/office/drawing/2014/main" id="{1D8DB36B-0515-A96B-E58B-D0EF297EA079}"/>
              </a:ext>
            </a:extLst>
          </p:cNvPr>
          <p:cNvGrpSpPr/>
          <p:nvPr/>
        </p:nvGrpSpPr>
        <p:grpSpPr>
          <a:xfrm>
            <a:off x="3878390" y="0"/>
            <a:ext cx="3528371" cy="1651404"/>
            <a:chOff x="1347402" y="1596803"/>
            <a:chExt cx="3528371" cy="1651404"/>
          </a:xfrm>
        </p:grpSpPr>
        <p:grpSp>
          <p:nvGrpSpPr>
            <p:cNvPr id="18" name="Group 17">
              <a:extLst>
                <a:ext uri="{FF2B5EF4-FFF2-40B4-BE49-F238E27FC236}">
                  <a16:creationId xmlns:a16="http://schemas.microsoft.com/office/drawing/2014/main" id="{B4C5AFDA-0D1F-2EAC-06AA-05249EE75926}"/>
                </a:ext>
              </a:extLst>
            </p:cNvPr>
            <p:cNvGrpSpPr/>
            <p:nvPr/>
          </p:nvGrpSpPr>
          <p:grpSpPr>
            <a:xfrm>
              <a:off x="1347402" y="1596803"/>
              <a:ext cx="3528371" cy="1651404"/>
              <a:chOff x="1399759" y="1639297"/>
              <a:chExt cx="3528371" cy="1651404"/>
            </a:xfrm>
          </p:grpSpPr>
          <p:pic>
            <p:nvPicPr>
              <p:cNvPr id="20" name="Picture 19">
                <a:extLst>
                  <a:ext uri="{FF2B5EF4-FFF2-40B4-BE49-F238E27FC236}">
                    <a16:creationId xmlns:a16="http://schemas.microsoft.com/office/drawing/2014/main" id="{D44E62BA-D823-1C63-35B1-13D07406CC30}"/>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528371" cy="1651404"/>
              </a:xfrm>
              <a:prstGeom prst="rect">
                <a:avLst/>
              </a:prstGeom>
            </p:spPr>
          </p:pic>
          <p:sp>
            <p:nvSpPr>
              <p:cNvPr id="21" name="Rectangle 20">
                <a:extLst>
                  <a:ext uri="{FF2B5EF4-FFF2-40B4-BE49-F238E27FC236}">
                    <a16:creationId xmlns:a16="http://schemas.microsoft.com/office/drawing/2014/main" id="{EB6FE6A8-4762-1099-5550-D9FFB6A392F4}"/>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923FB562-0B41-92D2-93CD-7EF70A2B02D4}"/>
                </a:ext>
              </a:extLst>
            </p:cNvPr>
            <p:cNvSpPr txBox="1"/>
            <p:nvPr/>
          </p:nvSpPr>
          <p:spPr>
            <a:xfrm>
              <a:off x="2020338" y="2154305"/>
              <a:ext cx="2387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Gợi</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ý</a:t>
              </a:r>
            </a:p>
          </p:txBody>
        </p:sp>
      </p:grpSp>
      <p:pic>
        <p:nvPicPr>
          <p:cNvPr id="10" name="Picture 9">
            <a:extLst>
              <a:ext uri="{FF2B5EF4-FFF2-40B4-BE49-F238E27FC236}">
                <a16:creationId xmlns:a16="http://schemas.microsoft.com/office/drawing/2014/main" id="{6020A806-28C7-D9D6-45C7-813D821A0A9B}"/>
              </a:ext>
            </a:extLst>
          </p:cNvPr>
          <p:cNvPicPr>
            <a:picLocks noChangeAspect="1"/>
          </p:cNvPicPr>
          <p:nvPr/>
        </p:nvPicPr>
        <p:blipFill rotWithShape="1">
          <a:blip r:embed="rId6">
            <a:extLst>
              <a:ext uri="{28A0092B-C50C-407E-A947-70E740481C1C}">
                <a14:useLocalDpi xmlns:a14="http://schemas.microsoft.com/office/drawing/2010/main" val="0"/>
              </a:ext>
            </a:extLst>
          </a:blip>
          <a:srcRect t="-4093" r="83764" b="-3397"/>
          <a:stretch/>
        </p:blipFill>
        <p:spPr>
          <a:xfrm>
            <a:off x="8907596" y="1142749"/>
            <a:ext cx="2594623" cy="5301231"/>
          </a:xfrm>
          <a:prstGeom prst="rect">
            <a:avLst/>
          </a:prstGeom>
        </p:spPr>
      </p:pic>
      <p:grpSp>
        <p:nvGrpSpPr>
          <p:cNvPr id="8" name="Group 7">
            <a:extLst>
              <a:ext uri="{FF2B5EF4-FFF2-40B4-BE49-F238E27FC236}">
                <a16:creationId xmlns:a16="http://schemas.microsoft.com/office/drawing/2014/main" id="{92A222BD-57B8-6E92-78F3-9C8D8D105C88}"/>
              </a:ext>
            </a:extLst>
          </p:cNvPr>
          <p:cNvGrpSpPr/>
          <p:nvPr/>
        </p:nvGrpSpPr>
        <p:grpSpPr>
          <a:xfrm>
            <a:off x="898690" y="2021840"/>
            <a:ext cx="8407869" cy="4239267"/>
            <a:chOff x="-2527669" y="2599787"/>
            <a:chExt cx="7556869" cy="2849543"/>
          </a:xfrm>
        </p:grpSpPr>
        <p:sp>
          <p:nvSpPr>
            <p:cNvPr id="28" name="Rectangle: Rounded Corners 27">
              <a:extLst>
                <a:ext uri="{FF2B5EF4-FFF2-40B4-BE49-F238E27FC236}">
                  <a16:creationId xmlns:a16="http://schemas.microsoft.com/office/drawing/2014/main" id="{CEED8588-A8FD-D8E4-97A1-43BE82C4D412}"/>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a:extLst>
                <a:ext uri="{FF2B5EF4-FFF2-40B4-BE49-F238E27FC236}">
                  <a16:creationId xmlns:a16="http://schemas.microsoft.com/office/drawing/2014/main" id="{CF9FA66C-087A-1101-FFAD-0974696542C9}"/>
                </a:ext>
              </a:extLst>
            </p:cNvPr>
            <p:cNvSpPr txBox="1"/>
            <p:nvPr/>
          </p:nvSpPr>
          <p:spPr>
            <a:xfrm>
              <a:off x="-2367032" y="2770795"/>
              <a:ext cx="7396232" cy="254463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cho các em HS khối lớp 2, lớp 3 tham quan phòng truyền thống.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làm báo tường chào mừng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một số tiết mục Phát thanh chào mừng ngày Nhà giáo Việt Nam.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viết, vẽ về người thấy mình yêu mến.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đọc thơ, kể chuyện về chủ đề thầy, cô giáo;...</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các sản phẩm tri ân thầy, cô giáo;...</a:t>
              </a:r>
            </a:p>
          </p:txBody>
        </p:sp>
      </p:grpSp>
    </p:spTree>
    <p:extLst>
      <p:ext uri="{BB962C8B-B14F-4D97-AF65-F5344CB8AC3E}">
        <p14:creationId xmlns:p14="http://schemas.microsoft.com/office/powerpoint/2010/main" val="4096712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1002186" y="809050"/>
            <a:ext cx="9810358"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4"/>
              <a:ext cx="619989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500" b="1" dirty="0">
                  <a:solidFill>
                    <a:srgbClr val="000000"/>
                  </a:solidFill>
                  <a:latin typeface="Cambria" panose="02040503050406030204" pitchFamily="18" charset="0"/>
                  <a:ea typeface="Calibri" panose="020F0502020204030204" pitchFamily="34" charset="0"/>
                </a:rPr>
                <a:t>L</a:t>
              </a:r>
              <a:r>
                <a:rPr kumimoji="0" lang="nl-NL" sz="35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ựa chọn những hoạt động khả thi mà lớp có thể nhận tổ chức.</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DBE67CAE-A21B-0A9C-1203-8B248FD87D1A}"/>
              </a:ext>
            </a:extLst>
          </p:cNvPr>
          <p:cNvPicPr>
            <a:picLocks noChangeAspect="1"/>
          </p:cNvPicPr>
          <p:nvPr/>
        </p:nvPicPr>
        <p:blipFill>
          <a:blip r:embed="rId6"/>
          <a:stretch>
            <a:fillRect/>
          </a:stretch>
        </p:blipFill>
        <p:spPr>
          <a:xfrm>
            <a:off x="3325812" y="2920365"/>
            <a:ext cx="7572375" cy="2114550"/>
          </a:xfrm>
          <a:prstGeom prst="rect">
            <a:avLst/>
          </a:prstGeom>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768</Words>
  <Application>Microsoft Office PowerPoint</Application>
  <PresentationFormat>Widescreen</PresentationFormat>
  <Paragraphs>79</Paragraphs>
  <Slides>24</Slides>
  <Notes>9</Notes>
  <HiddenSlides>0</HiddenSlides>
  <MMClips>5</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#9Slide04 SFU Fenice Regular</vt:lpstr>
      <vt:lpstr>#9Slide07 Cadena</vt:lpstr>
      <vt:lpstr>Arial</vt:lpstr>
      <vt:lpstr>Calibri</vt:lpstr>
      <vt:lpstr>Cambria</vt:lpstr>
      <vt:lpstr>等线</vt:lpstr>
      <vt:lpstr>Fredoka One</vt:lpstr>
      <vt:lpstr>Times New Roman</vt:lpstr>
      <vt:lpstr>UTM Avo</vt:lpstr>
      <vt:lpstr>字魂105号-简雅黑</vt:lpstr>
      <vt:lpstr>字魂59号-创粗黑</vt:lpstr>
      <vt:lpstr>思源黑体 CN Bold</vt:lpstr>
      <vt:lpstr>1_Office 主题</vt:lpstr>
      <vt:lpstr>Office 主题​​</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Meeting Objectives</vt:lpstr>
      <vt:lpstr>Meeting Objectives</vt:lpstr>
      <vt:lpstr>Meeting Objectives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2024-08-02T02:04:25Z</dcterms:created>
  <dcterms:modified xsi:type="dcterms:W3CDTF">2025-09-17T04:32:01Z</dcterms:modified>
</cp:coreProperties>
</file>