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Lst>
  <p:notesMasterIdLst>
    <p:notesMasterId r:id="rId14"/>
  </p:notesMasterIdLst>
  <p:sldIdLst>
    <p:sldId id="313" r:id="rId4"/>
    <p:sldId id="274" r:id="rId5"/>
    <p:sldId id="257" r:id="rId6"/>
    <p:sldId id="534" r:id="rId7"/>
    <p:sldId id="276" r:id="rId8"/>
    <p:sldId id="315" r:id="rId9"/>
    <p:sldId id="267" r:id="rId10"/>
    <p:sldId id="316" r:id="rId11"/>
    <p:sldId id="317"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7295-695B-4E53-81DA-40326D66580D}"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59F1-18AB-4BA8-8612-0F3EA877A2AF}" type="slidenum">
              <a:rPr lang="en-US" smtClean="0"/>
              <a:t>‹#›</a:t>
            </a:fld>
            <a:endParaRPr lang="en-US"/>
          </a:p>
        </p:txBody>
      </p:sp>
    </p:spTree>
    <p:extLst>
      <p:ext uri="{BB962C8B-B14F-4D97-AF65-F5344CB8AC3E}">
        <p14:creationId xmlns:p14="http://schemas.microsoft.com/office/powerpoint/2010/main" val="173687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35816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4781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276424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20355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1821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57914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22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7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4160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12856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0918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470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21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559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03674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7822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388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8374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679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11229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37003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1872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2629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01114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790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97103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1161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29384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102446"/>
      </p:ext>
    </p:extLst>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86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9218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112184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384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309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778453"/>
      </p:ext>
    </p:extLst>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7256062"/>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726690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15/10/2025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714479"/>
      </p:ext>
    </p:extLst>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129884"/>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5683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03018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8584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918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25876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2025/10/15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607033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Tree>
    <p:extLst>
      <p:ext uri="{BB962C8B-B14F-4D97-AF65-F5344CB8AC3E}">
        <p14:creationId xmlns:p14="http://schemas.microsoft.com/office/powerpoint/2010/main" val="279056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731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53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F794F-8F2A-4C91-BC03-3F52BB38DB2F}"/>
              </a:ext>
            </a:extLst>
          </p:cNvPr>
          <p:cNvPicPr>
            <a:picLocks noChangeAspect="1"/>
          </p:cNvPicPr>
          <p:nvPr/>
        </p:nvPicPr>
        <p:blipFill>
          <a:blip r:embed="rId3"/>
          <a:stretch>
            <a:fillRect/>
          </a:stretch>
        </p:blipFill>
        <p:spPr>
          <a:xfrm>
            <a:off x="1651631" y="1101706"/>
            <a:ext cx="8888738" cy="3359187"/>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flipH="1">
            <a:off x="0" y="-8914"/>
            <a:ext cx="12192001" cy="2603974"/>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 name="connsiteX0" fmla="*/ 0 w 7864126"/>
              <a:gd name="connsiteY0" fmla="*/ 10209 h 4738161"/>
              <a:gd name="connsiteX1" fmla="*/ 7864126 w 7864126"/>
              <a:gd name="connsiteY1" fmla="*/ 0 h 4738161"/>
              <a:gd name="connsiteX2" fmla="*/ 7864126 w 7864126"/>
              <a:gd name="connsiteY2" fmla="*/ 3420679 h 4738161"/>
              <a:gd name="connsiteX3" fmla="*/ 581340 w 7864126"/>
              <a:gd name="connsiteY3" fmla="*/ 4738161 h 4738161"/>
              <a:gd name="connsiteX4" fmla="*/ 0 w 7864126"/>
              <a:gd name="connsiteY4" fmla="*/ 10209 h 473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738161">
                <a:moveTo>
                  <a:pt x="0" y="10209"/>
                </a:moveTo>
                <a:lnTo>
                  <a:pt x="7864126" y="0"/>
                </a:lnTo>
                <a:lnTo>
                  <a:pt x="7864126" y="3420679"/>
                </a:lnTo>
                <a:lnTo>
                  <a:pt x="581340" y="4738161"/>
                </a:lnTo>
                <a:lnTo>
                  <a:pt x="0" y="10209"/>
                </a:lnTo>
                <a:close/>
              </a:path>
            </a:pathLst>
          </a:custGeom>
          <a:solidFill>
            <a:srgbClr val="7030A0"/>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8" name="直角三角形 17"/>
          <p:cNvSpPr/>
          <p:nvPr/>
        </p:nvSpPr>
        <p:spPr>
          <a:xfrm flipH="1">
            <a:off x="0" y="5328260"/>
            <a:ext cx="12191998" cy="1529741"/>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 name="Rectangle 8"/>
          <p:cNvSpPr/>
          <p:nvPr/>
        </p:nvSpPr>
        <p:spPr>
          <a:xfrm>
            <a:off x="191344" y="188640"/>
            <a:ext cx="11737304" cy="6480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5" name="Hình ảnh 2" descr="Ảnh có chứa đồ chơi, búp bê, đồ họa véc-tơ&#10;&#10;Mô tả được tạo tự động">
            <a:extLst>
              <a:ext uri="{FF2B5EF4-FFF2-40B4-BE49-F238E27FC236}">
                <a16:creationId xmlns:a16="http://schemas.microsoft.com/office/drawing/2014/main" id="{E9F59343-CBA7-31C3-2A2D-C83E00FD4C31}"/>
              </a:ext>
            </a:extLst>
          </p:cNvPr>
          <p:cNvPicPr>
            <a:picLocks noChangeAspect="1"/>
          </p:cNvPicPr>
          <p:nvPr/>
        </p:nvPicPr>
        <p:blipFill>
          <a:blip r:embed="rId2"/>
          <a:stretch>
            <a:fillRect/>
          </a:stretch>
        </p:blipFill>
        <p:spPr>
          <a:xfrm>
            <a:off x="1089144" y="2771775"/>
            <a:ext cx="5082264" cy="3658540"/>
          </a:xfrm>
          <a:prstGeom prst="rect">
            <a:avLst/>
          </a:prstGeom>
        </p:spPr>
      </p:pic>
      <p:sp>
        <p:nvSpPr>
          <p:cNvPr id="6" name="Hình chữ nhật: Góc Tròn 21">
            <a:extLst>
              <a:ext uri="{FF2B5EF4-FFF2-40B4-BE49-F238E27FC236}">
                <a16:creationId xmlns:a16="http://schemas.microsoft.com/office/drawing/2014/main" id="{AF07EAD0-3789-AD8F-1EA9-3D452D7E1F45}"/>
              </a:ext>
            </a:extLst>
          </p:cNvPr>
          <p:cNvSpPr/>
          <p:nvPr/>
        </p:nvSpPr>
        <p:spPr>
          <a:xfrm>
            <a:off x="4238626" y="843279"/>
            <a:ext cx="6739542" cy="2631441"/>
          </a:xfrm>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84963" y="135838"/>
                  <a:pt x="291851" y="97538"/>
                  <a:pt x="536021" y="0"/>
                </a:cubicBezTo>
                <a:cubicBezTo>
                  <a:pt x="1674364" y="-280868"/>
                  <a:pt x="3539880" y="-730153"/>
                  <a:pt x="6203521" y="0"/>
                </a:cubicBezTo>
                <a:cubicBezTo>
                  <a:pt x="6552098" y="25446"/>
                  <a:pt x="6802501" y="196637"/>
                  <a:pt x="6739542" y="438582"/>
                </a:cubicBezTo>
                <a:cubicBezTo>
                  <a:pt x="6582268" y="821729"/>
                  <a:pt x="6689180" y="1583485"/>
                  <a:pt x="6739542" y="2192858"/>
                </a:cubicBezTo>
                <a:cubicBezTo>
                  <a:pt x="6826288" y="2549574"/>
                  <a:pt x="6525993" y="2552646"/>
                  <a:pt x="6203521" y="2631441"/>
                </a:cubicBezTo>
                <a:cubicBezTo>
                  <a:pt x="5979527" y="3171716"/>
                  <a:pt x="2897659" y="2862840"/>
                  <a:pt x="536021" y="2631441"/>
                </a:cubicBezTo>
                <a:cubicBezTo>
                  <a:pt x="285247" y="2558091"/>
                  <a:pt x="22656" y="2348942"/>
                  <a:pt x="0" y="2192858"/>
                </a:cubicBezTo>
                <a:cubicBezTo>
                  <a:pt x="-93146" y="1340084"/>
                  <a:pt x="-160897" y="1213854"/>
                  <a:pt x="0" y="438582"/>
                </a:cubicBezTo>
                <a:close/>
              </a:path>
              <a:path w="6739542" h="2631441" stroke="0" extrusionOk="0">
                <a:moveTo>
                  <a:pt x="0" y="438582"/>
                </a:moveTo>
                <a:cubicBezTo>
                  <a:pt x="-33493" y="218342"/>
                  <a:pt x="214389" y="-25735"/>
                  <a:pt x="536021" y="0"/>
                </a:cubicBezTo>
                <a:cubicBezTo>
                  <a:pt x="2815857" y="205584"/>
                  <a:pt x="4133115" y="-109436"/>
                  <a:pt x="6203521" y="0"/>
                </a:cubicBezTo>
                <a:cubicBezTo>
                  <a:pt x="6526182" y="36484"/>
                  <a:pt x="6759173" y="196402"/>
                  <a:pt x="6739542" y="438582"/>
                </a:cubicBezTo>
                <a:cubicBezTo>
                  <a:pt x="6640417" y="1295484"/>
                  <a:pt x="6852465" y="1864629"/>
                  <a:pt x="6739542" y="2192858"/>
                </a:cubicBezTo>
                <a:cubicBezTo>
                  <a:pt x="6721961" y="2408186"/>
                  <a:pt x="6476745" y="2576283"/>
                  <a:pt x="6203521" y="2631441"/>
                </a:cubicBezTo>
                <a:cubicBezTo>
                  <a:pt x="5151083" y="2930835"/>
                  <a:pt x="2504331" y="2697778"/>
                  <a:pt x="536021" y="2631441"/>
                </a:cubicBezTo>
                <a:cubicBezTo>
                  <a:pt x="238317" y="2676874"/>
                  <a:pt x="-12902" y="2395689"/>
                  <a:pt x="0" y="2192858"/>
                </a:cubicBezTo>
                <a:cubicBezTo>
                  <a:pt x="-53422" y="1438048"/>
                  <a:pt x="-27670" y="963523"/>
                  <a:pt x="0" y="438582"/>
                </a:cubicBezTo>
                <a:close/>
              </a:path>
              <a:path w="6739542" h="2631441" fill="none" stroke="0" extrusionOk="0">
                <a:moveTo>
                  <a:pt x="0" y="438582"/>
                </a:moveTo>
                <a:cubicBezTo>
                  <a:pt x="69635" y="177928"/>
                  <a:pt x="258785" y="58996"/>
                  <a:pt x="536021" y="0"/>
                </a:cubicBezTo>
                <a:cubicBezTo>
                  <a:pt x="1689287" y="-92234"/>
                  <a:pt x="3508546" y="-4075"/>
                  <a:pt x="6203521" y="0"/>
                </a:cubicBezTo>
                <a:cubicBezTo>
                  <a:pt x="6542259" y="38651"/>
                  <a:pt x="6790210" y="185425"/>
                  <a:pt x="6739542" y="438582"/>
                </a:cubicBezTo>
                <a:cubicBezTo>
                  <a:pt x="6542740" y="876411"/>
                  <a:pt x="6610529" y="1630064"/>
                  <a:pt x="6739542" y="2192858"/>
                </a:cubicBezTo>
                <a:cubicBezTo>
                  <a:pt x="6788160" y="2468821"/>
                  <a:pt x="6467261" y="2621852"/>
                  <a:pt x="6203521" y="2631441"/>
                </a:cubicBezTo>
                <a:cubicBezTo>
                  <a:pt x="5527040" y="2625843"/>
                  <a:pt x="2726925" y="2556768"/>
                  <a:pt x="536021" y="2631441"/>
                </a:cubicBezTo>
                <a:cubicBezTo>
                  <a:pt x="250514" y="2622522"/>
                  <a:pt x="331" y="2366346"/>
                  <a:pt x="0" y="2192858"/>
                </a:cubicBezTo>
                <a:cubicBezTo>
                  <a:pt x="-66713" y="1391044"/>
                  <a:pt x="-187770" y="1190958"/>
                  <a:pt x="0" y="438582"/>
                </a:cubicBezTo>
                <a:close/>
              </a:path>
              <a:path w="6739542" h="2631441" fill="none" stroke="0" extrusionOk="0">
                <a:moveTo>
                  <a:pt x="0" y="438582"/>
                </a:moveTo>
                <a:cubicBezTo>
                  <a:pt x="59945" y="155822"/>
                  <a:pt x="256789" y="94199"/>
                  <a:pt x="536021" y="0"/>
                </a:cubicBezTo>
                <a:cubicBezTo>
                  <a:pt x="1752102" y="-248583"/>
                  <a:pt x="3363292" y="-648894"/>
                  <a:pt x="6203521" y="0"/>
                </a:cubicBezTo>
                <a:cubicBezTo>
                  <a:pt x="6582457" y="41295"/>
                  <a:pt x="6767832" y="221578"/>
                  <a:pt x="6739542" y="438582"/>
                </a:cubicBezTo>
                <a:cubicBezTo>
                  <a:pt x="6471997" y="931677"/>
                  <a:pt x="6660255" y="1635736"/>
                  <a:pt x="6739542" y="2192858"/>
                </a:cubicBezTo>
                <a:cubicBezTo>
                  <a:pt x="6830976" y="2508559"/>
                  <a:pt x="6495266" y="2596598"/>
                  <a:pt x="6203521" y="2631441"/>
                </a:cubicBezTo>
                <a:cubicBezTo>
                  <a:pt x="5701672" y="2808301"/>
                  <a:pt x="2451441" y="3011421"/>
                  <a:pt x="536021" y="2631441"/>
                </a:cubicBezTo>
                <a:cubicBezTo>
                  <a:pt x="273135" y="2600174"/>
                  <a:pt x="13988" y="2354063"/>
                  <a:pt x="0" y="2192858"/>
                </a:cubicBezTo>
                <a:cubicBezTo>
                  <a:pt x="-78069" y="1357323"/>
                  <a:pt x="-172095" y="1155246"/>
                  <a:pt x="0" y="438582"/>
                </a:cubicBezTo>
                <a:close/>
              </a:path>
            </a:pathLst>
          </a:custGeom>
          <a:solidFill>
            <a:schemeClr val="accent5">
              <a:lumMod val="20000"/>
              <a:lumOff val="80000"/>
            </a:schemeClr>
          </a:solidFill>
          <a:ln w="19050">
            <a:solidFill>
              <a:srgbClr val="B6CBE2"/>
            </a:solidFill>
            <a:prstDash val="dash"/>
            <a:extLst>
              <a:ext uri="{C807C97D-BFC1-408E-A445-0C87EB9F89A2}">
                <ask:lineSketchStyleProps xmlns:ask="http://schemas.microsoft.com/office/drawing/2018/sketchyshapes" xmlns="" sd="4134909596">
                  <a:custGeom>
                    <a:avLst/>
                    <a:gdLst>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 name="connsiteX0" fmla="*/ 0 w 6739542"/>
                      <a:gd name="connsiteY0" fmla="*/ 438582 h 2631441"/>
                      <a:gd name="connsiteX1" fmla="*/ 536021 w 6739542"/>
                      <a:gd name="connsiteY1" fmla="*/ 0 h 2631441"/>
                      <a:gd name="connsiteX2" fmla="*/ 6203521 w 6739542"/>
                      <a:gd name="connsiteY2" fmla="*/ 0 h 2631441"/>
                      <a:gd name="connsiteX3" fmla="*/ 6739542 w 6739542"/>
                      <a:gd name="connsiteY3" fmla="*/ 438582 h 2631441"/>
                      <a:gd name="connsiteX4" fmla="*/ 6739542 w 6739542"/>
                      <a:gd name="connsiteY4" fmla="*/ 2192858 h 2631441"/>
                      <a:gd name="connsiteX5" fmla="*/ 6203521 w 6739542"/>
                      <a:gd name="connsiteY5" fmla="*/ 2631441 h 2631441"/>
                      <a:gd name="connsiteX6" fmla="*/ 536021 w 6739542"/>
                      <a:gd name="connsiteY6" fmla="*/ 2631441 h 2631441"/>
                      <a:gd name="connsiteX7" fmla="*/ 0 w 6739542"/>
                      <a:gd name="connsiteY7" fmla="*/ 2192858 h 2631441"/>
                      <a:gd name="connsiteX8" fmla="*/ 0 w 6739542"/>
                      <a:gd name="connsiteY8"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631441" fill="none" extrusionOk="0">
                        <a:moveTo>
                          <a:pt x="0" y="438582"/>
                        </a:moveTo>
                        <a:cubicBezTo>
                          <a:pt x="55948" y="157179"/>
                          <a:pt x="271771" y="56676"/>
                          <a:pt x="536021" y="0"/>
                        </a:cubicBezTo>
                        <a:cubicBezTo>
                          <a:pt x="1390154" y="-107883"/>
                          <a:pt x="3521981" y="-354939"/>
                          <a:pt x="6203521" y="0"/>
                        </a:cubicBezTo>
                        <a:cubicBezTo>
                          <a:pt x="6541646" y="19935"/>
                          <a:pt x="6785091" y="196556"/>
                          <a:pt x="6739542" y="438582"/>
                        </a:cubicBezTo>
                        <a:cubicBezTo>
                          <a:pt x="6588963" y="900817"/>
                          <a:pt x="6648082" y="1529512"/>
                          <a:pt x="6739542" y="2192858"/>
                        </a:cubicBezTo>
                        <a:cubicBezTo>
                          <a:pt x="6799322" y="2511322"/>
                          <a:pt x="6521390" y="2567071"/>
                          <a:pt x="6203521" y="2631441"/>
                        </a:cubicBezTo>
                        <a:cubicBezTo>
                          <a:pt x="5730929" y="2836512"/>
                          <a:pt x="2800197" y="2770748"/>
                          <a:pt x="536021" y="2631441"/>
                        </a:cubicBezTo>
                        <a:cubicBezTo>
                          <a:pt x="267401" y="2587725"/>
                          <a:pt x="17128" y="2371645"/>
                          <a:pt x="0" y="2192858"/>
                        </a:cubicBezTo>
                        <a:cubicBezTo>
                          <a:pt x="-99346" y="1346794"/>
                          <a:pt x="-166439" y="1188701"/>
                          <a:pt x="0" y="438582"/>
                        </a:cubicBezTo>
                        <a:close/>
                      </a:path>
                      <a:path w="6739542" h="2631441" stroke="0" extrusionOk="0">
                        <a:moveTo>
                          <a:pt x="0" y="438582"/>
                        </a:moveTo>
                        <a:cubicBezTo>
                          <a:pt x="18255" y="195121"/>
                          <a:pt x="217834" y="-9801"/>
                          <a:pt x="536021" y="0"/>
                        </a:cubicBezTo>
                        <a:cubicBezTo>
                          <a:pt x="2644332" y="85506"/>
                          <a:pt x="4205049" y="-61667"/>
                          <a:pt x="6203521" y="0"/>
                        </a:cubicBezTo>
                        <a:cubicBezTo>
                          <a:pt x="6531391" y="25310"/>
                          <a:pt x="6746661" y="203812"/>
                          <a:pt x="6739542" y="438582"/>
                        </a:cubicBezTo>
                        <a:cubicBezTo>
                          <a:pt x="6697243" y="1301185"/>
                          <a:pt x="6831864" y="1875532"/>
                          <a:pt x="6739542" y="2192858"/>
                        </a:cubicBezTo>
                        <a:cubicBezTo>
                          <a:pt x="6742784" y="2416623"/>
                          <a:pt x="6475780" y="2618699"/>
                          <a:pt x="6203521" y="2631441"/>
                        </a:cubicBezTo>
                        <a:cubicBezTo>
                          <a:pt x="5378615" y="2760627"/>
                          <a:pt x="2228105" y="2663650"/>
                          <a:pt x="536021" y="2631441"/>
                        </a:cubicBezTo>
                        <a:cubicBezTo>
                          <a:pt x="243692" y="2655075"/>
                          <a:pt x="-8951" y="2405814"/>
                          <a:pt x="0" y="2192858"/>
                        </a:cubicBezTo>
                        <a:cubicBezTo>
                          <a:pt x="-91210" y="1503466"/>
                          <a:pt x="-72814" y="935778"/>
                          <a:pt x="0" y="438582"/>
                        </a:cubicBezTo>
                        <a:close/>
                      </a:path>
                      <a:path w="6739542" h="2631441" fill="none" stroke="0" extrusionOk="0">
                        <a:moveTo>
                          <a:pt x="0" y="438582"/>
                        </a:moveTo>
                        <a:cubicBezTo>
                          <a:pt x="32452" y="181479"/>
                          <a:pt x="250288" y="64433"/>
                          <a:pt x="536021" y="0"/>
                        </a:cubicBezTo>
                        <a:cubicBezTo>
                          <a:pt x="1682554" y="-213948"/>
                          <a:pt x="3478967" y="-99482"/>
                          <a:pt x="6203521" y="0"/>
                        </a:cubicBezTo>
                        <a:cubicBezTo>
                          <a:pt x="6559714" y="29320"/>
                          <a:pt x="6752747" y="206391"/>
                          <a:pt x="6739542" y="438582"/>
                        </a:cubicBezTo>
                        <a:cubicBezTo>
                          <a:pt x="6537616" y="987103"/>
                          <a:pt x="6637244" y="1562602"/>
                          <a:pt x="6739542" y="2192858"/>
                        </a:cubicBezTo>
                        <a:cubicBezTo>
                          <a:pt x="6779021" y="2473054"/>
                          <a:pt x="6485178" y="2637492"/>
                          <a:pt x="6203521" y="2631441"/>
                        </a:cubicBezTo>
                        <a:cubicBezTo>
                          <a:pt x="5521439" y="2569331"/>
                          <a:pt x="2447075" y="2669518"/>
                          <a:pt x="536021" y="2631441"/>
                        </a:cubicBezTo>
                        <a:cubicBezTo>
                          <a:pt x="252011" y="2636392"/>
                          <a:pt x="5621" y="2383610"/>
                          <a:pt x="0" y="2192858"/>
                        </a:cubicBezTo>
                        <a:cubicBezTo>
                          <a:pt x="-107318" y="1383156"/>
                          <a:pt x="-173454" y="1149779"/>
                          <a:pt x="0" y="4385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sp>
        <p:nvSpPr>
          <p:cNvPr id="7" name="TextBox 6">
            <a:extLst>
              <a:ext uri="{FF2B5EF4-FFF2-40B4-BE49-F238E27FC236}">
                <a16:creationId xmlns:a16="http://schemas.microsoft.com/office/drawing/2014/main" id="{F0DA1BB1-2EF4-7E18-0045-720F0B27FAF0}"/>
              </a:ext>
            </a:extLst>
          </p:cNvPr>
          <p:cNvSpPr txBox="1"/>
          <p:nvPr/>
        </p:nvSpPr>
        <p:spPr>
          <a:xfrm>
            <a:off x="4400550" y="1171575"/>
            <a:ext cx="6343650" cy="1938992"/>
          </a:xfrm>
          <a:prstGeom prst="rect">
            <a:avLst/>
          </a:prstGeom>
          <a:noFill/>
        </p:spPr>
        <p:txBody>
          <a:bodyPr wrap="square" rtlCol="0">
            <a:spAutoFit/>
          </a:bodyPr>
          <a:lstStyle/>
          <a:p>
            <a:pPr algn="just"/>
            <a:r>
              <a:rPr lang="vi-VN" sz="4000" b="1" dirty="0">
                <a:latin typeface="Calibri" panose="020F0502020204030204" pitchFamily="34" charset="0"/>
                <a:ea typeface="Times New Roman" panose="02020603050405020304" pitchFamily="18" charset="0"/>
                <a:cs typeface="Calibri" panose="020F0502020204030204" pitchFamily="34" charset="0"/>
              </a:rPr>
              <a:t>Nói về những gì em quan sát được trong clip. Nêu cảm xúc của em khi xem clip.</a:t>
            </a:r>
          </a:p>
        </p:txBody>
      </p:sp>
    </p:spTree>
    <p:extLst>
      <p:ext uri="{BB962C8B-B14F-4D97-AF65-F5344CB8AC3E}">
        <p14:creationId xmlns:p14="http://schemas.microsoft.com/office/powerpoint/2010/main" val="343938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5" name="Picture 4">
            <a:extLst>
              <a:ext uri="{FF2B5EF4-FFF2-40B4-BE49-F238E27FC236}">
                <a16:creationId xmlns:a16="http://schemas.microsoft.com/office/drawing/2014/main" id="{DD0DFF4B-BB5D-FDA4-C581-93A3FE6ED7C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26F2DBA-4B02-4A6E-180A-44702BB5D114}"/>
              </a:ext>
            </a:extLst>
          </p:cNvPr>
          <p:cNvPicPr>
            <a:picLocks noChangeAspect="1"/>
          </p:cNvPicPr>
          <p:nvPr/>
        </p:nvPicPr>
        <p:blipFill>
          <a:blip r:embed="rId14"/>
          <a:stretch>
            <a:fillRect/>
          </a:stretch>
        </p:blipFill>
        <p:spPr>
          <a:xfrm>
            <a:off x="3018007" y="2490495"/>
            <a:ext cx="6346486" cy="2353260"/>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474"/>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8;p4">
            <a:extLst>
              <a:ext uri="{FF2B5EF4-FFF2-40B4-BE49-F238E27FC236}">
                <a16:creationId xmlns:a16="http://schemas.microsoft.com/office/drawing/2014/main" id="{6D212D2E-BEF7-409D-B816-159294F66168}"/>
              </a:ext>
            </a:extLst>
          </p:cNvPr>
          <p:cNvSpPr/>
          <p:nvPr/>
        </p:nvSpPr>
        <p:spPr>
          <a:xfrm>
            <a:off x="0" y="65157"/>
            <a:ext cx="12192000" cy="6908800"/>
          </a:xfrm>
          <a:custGeom>
            <a:avLst/>
            <a:gdLst/>
            <a:ahLst/>
            <a:cxnLst/>
            <a:rect l="l" t="t" r="r" b="b"/>
            <a:pathLst>
              <a:path w="19708022" h="13130470" extrusionOk="0">
                <a:moveTo>
                  <a:pt x="0" y="0"/>
                </a:moveTo>
                <a:lnTo>
                  <a:pt x="19708022" y="0"/>
                </a:lnTo>
                <a:lnTo>
                  <a:pt x="19708022" y="13130470"/>
                </a:lnTo>
                <a:lnTo>
                  <a:pt x="0" y="13130470"/>
                </a:lnTo>
                <a:lnTo>
                  <a:pt x="0" y="0"/>
                </a:lnTo>
                <a:close/>
              </a:path>
            </a:pathLst>
          </a:custGeom>
          <a:blipFill rotWithShape="1">
            <a:blip r:embed="rId2">
              <a:alphaModFix/>
            </a:blip>
            <a:stretch>
              <a:fillRect t="366" r="-7763" b="-27067"/>
            </a:stretch>
          </a:blipFill>
          <a:ln>
            <a:noFill/>
          </a:ln>
        </p:spPr>
        <p:txBody>
          <a:bodyPr/>
          <a:lstStyle/>
          <a:p>
            <a:endParaRPr lang="en-US" sz="1200"/>
          </a:p>
        </p:txBody>
      </p:sp>
      <p:sp>
        <p:nvSpPr>
          <p:cNvPr id="5" name="Rectangle: Rounded Corners 4">
            <a:extLst>
              <a:ext uri="{FF2B5EF4-FFF2-40B4-BE49-F238E27FC236}">
                <a16:creationId xmlns:a16="http://schemas.microsoft.com/office/drawing/2014/main" id="{38248B95-B487-857E-D2CA-429CC60B48D0}"/>
              </a:ext>
            </a:extLst>
          </p:cNvPr>
          <p:cNvSpPr/>
          <p:nvPr/>
        </p:nvSpPr>
        <p:spPr>
          <a:xfrm>
            <a:off x="676276" y="523350"/>
            <a:ext cx="10725150" cy="56774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446">
              <a:defRPr/>
            </a:pP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D7E1D77E-E339-67F3-ABC3-BE611ED1CF7C}"/>
              </a:ext>
            </a:extLst>
          </p:cNvPr>
          <p:cNvSpPr txBox="1"/>
          <p:nvPr/>
        </p:nvSpPr>
        <p:spPr>
          <a:xfrm>
            <a:off x="1854303" y="2172574"/>
            <a:ext cx="9515016" cy="3416320"/>
          </a:xfrm>
          <a:prstGeom prst="rect">
            <a:avLst/>
          </a:prstGeom>
          <a:noFill/>
        </p:spPr>
        <p:txBody>
          <a:bodyPr wrap="square" rtlCol="0">
            <a:spAutoFit/>
          </a:bodyPr>
          <a:lstStyle/>
          <a:p>
            <a:r>
              <a:rPr lang="vi-VN" sz="2400" dirty="0"/>
              <a:t>- Tìm đọc văn bản thông tin về vật thể hoặc hiện tượng trong thế giới tự nhiên (núi, hang động, gió, mưa, ....)</a:t>
            </a:r>
          </a:p>
          <a:p>
            <a:endParaRPr lang="en-US" sz="2400" dirty="0"/>
          </a:p>
          <a:p>
            <a:r>
              <a:rPr lang="vi-VN" sz="2400" dirty="0"/>
              <a:t>- Biết trao đổi, chia sẻ với bạn hoặc người thân về thông tin đã đọc.</a:t>
            </a:r>
          </a:p>
          <a:p>
            <a:endParaRPr lang="en-US" sz="2400" dirty="0"/>
          </a:p>
          <a:p>
            <a:r>
              <a:rPr lang="vi-VN" sz="2400" dirty="0"/>
              <a:t>- Có mong muốn được trải nghiệm và khám phá thể giới xung quanh. Rèn luyện  thói quen đọc sách và </a:t>
            </a:r>
            <a:r>
              <a:rPr lang="vi-VN" sz="2400"/>
              <a:t>biết quan sát, chú ý đến hiện tượng tự nhiên quanh mình</a:t>
            </a:r>
            <a:endParaRPr lang="vi-VN" sz="2400" dirty="0"/>
          </a:p>
        </p:txBody>
      </p:sp>
      <p:pic>
        <p:nvPicPr>
          <p:cNvPr id="8" name="Picture 2" descr="Hình ảnh Phim Hoạt Hình Táo Dễ Thương PNG , Táo, Dễ Thương ...">
            <a:extLst>
              <a:ext uri="{FF2B5EF4-FFF2-40B4-BE49-F238E27FC236}">
                <a16:creationId xmlns:a16="http://schemas.microsoft.com/office/drawing/2014/main" id="{EF7F3B3B-B6C0-C7E0-6759-9924B8396FF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1836831"/>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a:extLst>
              <a:ext uri="{FF2B5EF4-FFF2-40B4-BE49-F238E27FC236}">
                <a16:creationId xmlns:a16="http://schemas.microsoft.com/office/drawing/2014/main" id="{8278F105-AAFD-C772-A7BB-88C9BAEC3DE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46385" y="2924156"/>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5"/>
          <a:stretch>
            <a:fillRect/>
          </a:stretch>
        </p:blipFill>
        <p:spPr>
          <a:xfrm>
            <a:off x="3176917" y="462084"/>
            <a:ext cx="5590517" cy="1609483"/>
          </a:xfrm>
          <a:prstGeom prst="rect">
            <a:avLst/>
          </a:prstGeom>
        </p:spPr>
      </p:pic>
      <p:pic>
        <p:nvPicPr>
          <p:cNvPr id="14" name="Picture 2" descr="Hình ảnh Phim Hoạt Hình Táo Dễ Thương PNG , Táo, Dễ Thương ...">
            <a:extLst>
              <a:ext uri="{FF2B5EF4-FFF2-40B4-BE49-F238E27FC236}">
                <a16:creationId xmlns:a16="http://schemas.microsoft.com/office/drawing/2014/main" id="{D789FD58-99C0-79BB-3299-D7E3698B0A8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4180253"/>
            <a:ext cx="875812" cy="87581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01;p4">
            <a:extLst>
              <a:ext uri="{FF2B5EF4-FFF2-40B4-BE49-F238E27FC236}">
                <a16:creationId xmlns:a16="http://schemas.microsoft.com/office/drawing/2014/main" id="{82CD2A6C-9138-4F8B-ACDB-F5CD6753688D}"/>
              </a:ext>
            </a:extLst>
          </p:cNvPr>
          <p:cNvSpPr/>
          <p:nvPr/>
        </p:nvSpPr>
        <p:spPr>
          <a:xfrm rot="-435543">
            <a:off x="9967961" y="4770028"/>
            <a:ext cx="2225963" cy="2249941"/>
          </a:xfrm>
          <a:custGeom>
            <a:avLst/>
            <a:gdLst/>
            <a:ahLst/>
            <a:cxnLst/>
            <a:rect l="l" t="t" r="r" b="b"/>
            <a:pathLst>
              <a:path w="3106289" h="3082992" extrusionOk="0">
                <a:moveTo>
                  <a:pt x="0" y="0"/>
                </a:moveTo>
                <a:lnTo>
                  <a:pt x="3106289" y="0"/>
                </a:lnTo>
                <a:lnTo>
                  <a:pt x="3106289" y="3082992"/>
                </a:lnTo>
                <a:lnTo>
                  <a:pt x="0" y="3082992"/>
                </a:lnTo>
                <a:lnTo>
                  <a:pt x="0" y="0"/>
                </a:lnTo>
                <a:close/>
              </a:path>
            </a:pathLst>
          </a:custGeom>
          <a:blipFill rotWithShape="1">
            <a:blip r:embed="rId6">
              <a:alphaModFix/>
            </a:blip>
            <a:stretch>
              <a:fillRect/>
            </a:stretch>
          </a:blipFill>
          <a:ln>
            <a:noFill/>
          </a:ln>
        </p:spPr>
        <p:txBody>
          <a:bodyPr/>
          <a:lstStyle/>
          <a:p>
            <a:endParaRPr lang="en-US" sz="1200"/>
          </a:p>
        </p:txBody>
      </p:sp>
      <p:sp>
        <p:nvSpPr>
          <p:cNvPr id="13" name="Google Shape;200;p4">
            <a:extLst>
              <a:ext uri="{FF2B5EF4-FFF2-40B4-BE49-F238E27FC236}">
                <a16:creationId xmlns:a16="http://schemas.microsoft.com/office/drawing/2014/main" id="{F31B9CEE-29FD-45FC-A358-A214144B0F3B}"/>
              </a:ext>
            </a:extLst>
          </p:cNvPr>
          <p:cNvSpPr/>
          <p:nvPr/>
        </p:nvSpPr>
        <p:spPr>
          <a:xfrm>
            <a:off x="-54680" y="46091"/>
            <a:ext cx="2340680" cy="1569984"/>
          </a:xfrm>
          <a:custGeom>
            <a:avLst/>
            <a:gdLst/>
            <a:ahLst/>
            <a:cxnLst/>
            <a:rect l="l" t="t" r="r" b="b"/>
            <a:pathLst>
              <a:path w="10758106" h="8122370" extrusionOk="0">
                <a:moveTo>
                  <a:pt x="0" y="0"/>
                </a:moveTo>
                <a:lnTo>
                  <a:pt x="10758105" y="0"/>
                </a:lnTo>
                <a:lnTo>
                  <a:pt x="10758105" y="8122370"/>
                </a:lnTo>
                <a:lnTo>
                  <a:pt x="0" y="8122370"/>
                </a:lnTo>
                <a:lnTo>
                  <a:pt x="0" y="0"/>
                </a:lnTo>
                <a:close/>
              </a:path>
            </a:pathLst>
          </a:custGeom>
          <a:blipFill rotWithShape="1">
            <a:blip r:embed="rId7">
              <a:alphaModFix/>
            </a:blip>
            <a:stretch>
              <a:fillRect/>
            </a:stretch>
          </a:blipFill>
          <a:ln>
            <a:noFill/>
          </a:ln>
        </p:spPr>
        <p:txBody>
          <a:bodyPr/>
          <a:lstStyle/>
          <a:p>
            <a:endParaRPr lang="en-US" sz="1200"/>
          </a:p>
        </p:txBody>
      </p:sp>
    </p:spTree>
    <p:extLst>
      <p:ext uri="{BB962C8B-B14F-4D97-AF65-F5344CB8AC3E}">
        <p14:creationId xmlns:p14="http://schemas.microsoft.com/office/powerpoint/2010/main" val="31833974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1703512" y="356135"/>
            <a:ext cx="8712968" cy="7411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phiếu</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sách</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dưới</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đây</a:t>
            </a:r>
            <a:r>
              <a:rPr lang="en-US" sz="4000" noProof="0" dirty="0">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7" name="Picture 6">
            <a:extLst>
              <a:ext uri="{FF2B5EF4-FFF2-40B4-BE49-F238E27FC236}">
                <a16:creationId xmlns:a16="http://schemas.microsoft.com/office/drawing/2014/main" id="{824C1BD5-BB48-7CD3-713B-5ABB0C20206F}"/>
              </a:ext>
            </a:extLst>
          </p:cNvPr>
          <p:cNvPicPr>
            <a:picLocks noChangeAspect="1"/>
          </p:cNvPicPr>
          <p:nvPr/>
        </p:nvPicPr>
        <p:blipFill>
          <a:blip r:embed="rId3"/>
          <a:stretch>
            <a:fillRect/>
          </a:stretch>
        </p:blipFill>
        <p:spPr>
          <a:xfrm>
            <a:off x="148093" y="1194582"/>
            <a:ext cx="5596613" cy="5383235"/>
          </a:xfrm>
          <a:prstGeom prst="rect">
            <a:avLst/>
          </a:prstGeom>
        </p:spPr>
      </p:pic>
      <p:sp>
        <p:nvSpPr>
          <p:cNvPr id="10" name="Rectangle: Rounded Corners 9">
            <a:extLst>
              <a:ext uri="{FF2B5EF4-FFF2-40B4-BE49-F238E27FC236}">
                <a16:creationId xmlns:a16="http://schemas.microsoft.com/office/drawing/2014/main" id="{A3C344D3-B296-AF5B-3961-848DE1A8AE64}"/>
              </a:ext>
            </a:extLst>
          </p:cNvPr>
          <p:cNvSpPr/>
          <p:nvPr/>
        </p:nvSpPr>
        <p:spPr>
          <a:xfrm>
            <a:off x="5811520" y="1270000"/>
            <a:ext cx="5974080" cy="11074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Châu Anh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a:t>
            </a:r>
          </a:p>
        </p:txBody>
      </p:sp>
      <p:sp>
        <p:nvSpPr>
          <p:cNvPr id="11" name="Arrow: Curved Right 10">
            <a:extLst>
              <a:ext uri="{FF2B5EF4-FFF2-40B4-BE49-F238E27FC236}">
                <a16:creationId xmlns:a16="http://schemas.microsoft.com/office/drawing/2014/main" id="{AD28B1C0-B959-6EE2-A21C-8935EDBA24A6}"/>
              </a:ext>
            </a:extLst>
          </p:cNvPr>
          <p:cNvSpPr/>
          <p:nvPr/>
        </p:nvSpPr>
        <p:spPr>
          <a:xfrm>
            <a:off x="5648960" y="2367280"/>
            <a:ext cx="619760" cy="6705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276808A2-BF24-0011-0838-5289CB677574}"/>
              </a:ext>
            </a:extLst>
          </p:cNvPr>
          <p:cNvSpPr/>
          <p:nvPr/>
        </p:nvSpPr>
        <p:spPr>
          <a:xfrm>
            <a:off x="6106160" y="3068320"/>
            <a:ext cx="5781040" cy="337312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Ví dụ: </a:t>
            </a:r>
            <a:r>
              <a:rPr lang="vi-VN" sz="2200" dirty="0">
                <a:latin typeface="Cambria" panose="02040503050406030204" pitchFamily="18" charset="0"/>
                <a:ea typeface="Cambria" panose="02040503050406030204" pitchFamily="18" charset="0"/>
              </a:rPr>
              <a:t>Tên bài đọc “ Lợi ích từ núi lửa”;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thông tin nổi bật về núi lửa; điều ấn tượng nhất về núi lửa:</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Ngày nay có khoảng 500 triệu người dân sinh sống gần các ngọn lúi lửa, trong đó có nhiều thành phố lớn nằm kề các ngọn núi lửa đang hoạt động; Cảm nhận chung về bài viết: Có nhiều thông tin thú vị. Núi lửa không chỉ là thảm hoạ mà còn là một kho báu...)</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38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82826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3200" dirty="0">
                <a:solidFill>
                  <a:srgbClr val="002060"/>
                </a:solidFill>
                <a:latin typeface="Calibri" panose="020F0502020204030204" pitchFamily="34" charset="0"/>
                <a:cs typeface="Calibri" panose="020F0502020204030204" pitchFamily="34" charset="0"/>
              </a:rPr>
              <a:t>Đọc sách báo về núi, hang động, đại dương, các hành tinh trong hệ Mặt Trời,… hoặc hiện tượng trong thế giới tự nhiên (núi lửa phun trào, lốc xoáy, mưa đá,…). </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endParaRPr>
          </a:p>
        </p:txBody>
      </p:sp>
      <p:pic>
        <p:nvPicPr>
          <p:cNvPr id="1026" name="Picture 2" descr="quần thể hang động núi lửa Krông Nô">
            <a:extLst>
              <a:ext uri="{FF2B5EF4-FFF2-40B4-BE49-F238E27FC236}">
                <a16:creationId xmlns:a16="http://schemas.microsoft.com/office/drawing/2014/main" id="{92880625-16A5-5675-EEA8-5C24E78E4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34639"/>
            <a:ext cx="5811520" cy="3491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ệ Mặt Trời là gì? - KhoaHoc.tv">
            <a:extLst>
              <a:ext uri="{FF2B5EF4-FFF2-40B4-BE49-F238E27FC236}">
                <a16:creationId xmlns:a16="http://schemas.microsoft.com/office/drawing/2014/main" id="{311BFE24-986A-909A-E33E-2450B33A3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983" y="2844800"/>
            <a:ext cx="5151851"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58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 fmla="*/ 0 w 7896200"/>
              <a:gd name="connsiteY0" fmla="*/ 0 h 3434327"/>
              <a:gd name="connsiteX1" fmla="*/ 7896200 w 7896200"/>
              <a:gd name="connsiteY1" fmla="*/ 0 h 3434327"/>
              <a:gd name="connsiteX2" fmla="*/ 7896200 w 7896200"/>
              <a:gd name="connsiteY2" fmla="*/ 3420679 h 3434327"/>
              <a:gd name="connsiteX3" fmla="*/ 1842448 w 7896200"/>
              <a:gd name="connsiteY3" fmla="*/ 3434327 h 3434327"/>
              <a:gd name="connsiteX4" fmla="*/ 0 w 7896200"/>
              <a:gd name="connsiteY4" fmla="*/ 0 h 3434327"/>
              <a:gd name="connsiteX0" fmla="*/ 0 w 7896200"/>
              <a:gd name="connsiteY0" fmla="*/ 0 h 4421241"/>
              <a:gd name="connsiteX1" fmla="*/ 7896200 w 7896200"/>
              <a:gd name="connsiteY1" fmla="*/ 0 h 4421241"/>
              <a:gd name="connsiteX2" fmla="*/ 7896200 w 7896200"/>
              <a:gd name="connsiteY2" fmla="*/ 3420679 h 4421241"/>
              <a:gd name="connsiteX3" fmla="*/ 1924102 w 7896200"/>
              <a:gd name="connsiteY3" fmla="*/ 4421241 h 4421241"/>
              <a:gd name="connsiteX4" fmla="*/ 0 w 7896200"/>
              <a:gd name="connsiteY4" fmla="*/ 0 h 4421241"/>
              <a:gd name="connsiteX0" fmla="*/ 0 w 7864126"/>
              <a:gd name="connsiteY0" fmla="*/ 68655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68655 h 4421241"/>
              <a:gd name="connsiteX0" fmla="*/ 0 w 7864126"/>
              <a:gd name="connsiteY0" fmla="*/ 10209 h 4421241"/>
              <a:gd name="connsiteX1" fmla="*/ 7864126 w 7864126"/>
              <a:gd name="connsiteY1" fmla="*/ 0 h 4421241"/>
              <a:gd name="connsiteX2" fmla="*/ 7864126 w 7864126"/>
              <a:gd name="connsiteY2" fmla="*/ 3420679 h 4421241"/>
              <a:gd name="connsiteX3" fmla="*/ 1892028 w 7864126"/>
              <a:gd name="connsiteY3" fmla="*/ 4421241 h 4421241"/>
              <a:gd name="connsiteX4" fmla="*/ 0 w 7864126"/>
              <a:gd name="connsiteY4" fmla="*/ 10209 h 442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Google Shape;304;p20"/>
          <p:cNvSpPr txBox="1">
            <a:spLocks/>
          </p:cNvSpPr>
          <p:nvPr/>
        </p:nvSpPr>
        <p:spPr>
          <a:xfrm>
            <a:off x="2983672" y="285015"/>
            <a:ext cx="5703128" cy="7106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dirty="0" err="1">
                <a:latin typeface="Calibri" panose="020F0502020204030204" pitchFamily="34" charset="0"/>
                <a:cs typeface="Calibri" panose="020F0502020204030204" pitchFamily="34" charset="0"/>
              </a:rPr>
              <a:t>Viết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phiếu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đọc</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sách</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6" name="Picture 5">
            <a:extLst>
              <a:ext uri="{FF2B5EF4-FFF2-40B4-BE49-F238E27FC236}">
                <a16:creationId xmlns:a16="http://schemas.microsoft.com/office/drawing/2014/main" id="{BF2CD281-58BF-62CF-FBD8-4B1E6F8E185B}"/>
              </a:ext>
            </a:extLst>
          </p:cNvPr>
          <p:cNvPicPr>
            <a:picLocks noChangeAspect="1"/>
          </p:cNvPicPr>
          <p:nvPr/>
        </p:nvPicPr>
        <p:blipFill>
          <a:blip r:embed="rId2"/>
          <a:stretch>
            <a:fillRect/>
          </a:stretch>
        </p:blipFill>
        <p:spPr>
          <a:xfrm>
            <a:off x="3796849" y="1188720"/>
            <a:ext cx="3894364" cy="5476240"/>
          </a:xfrm>
          <a:prstGeom prst="rect">
            <a:avLst/>
          </a:prstGeom>
        </p:spPr>
      </p:pic>
    </p:spTree>
    <p:extLst>
      <p:ext uri="{BB962C8B-B14F-4D97-AF65-F5344CB8AC3E}">
        <p14:creationId xmlns:p14="http://schemas.microsoft.com/office/powerpoint/2010/main" val="930556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randombar(horizontal)">
                                      <p:cBhvr>
                                        <p:cTn id="11" dur="500"/>
                                        <p:tgtEl>
                                          <p:spTgt spid="10">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C7176-2F51-1748-4B14-B89682804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88" y="0"/>
            <a:ext cx="7193903" cy="5791702"/>
          </a:xfrm>
          <a:prstGeom prst="rect">
            <a:avLst/>
          </a:prstGeom>
        </p:spPr>
      </p:pic>
    </p:spTree>
    <p:extLst>
      <p:ext uri="{BB962C8B-B14F-4D97-AF65-F5344CB8AC3E}">
        <p14:creationId xmlns:p14="http://schemas.microsoft.com/office/powerpoint/2010/main" val="289627848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sp>
        <p:nvSpPr>
          <p:cNvPr id="3" name="Google Shape;304;p20">
            <a:extLst>
              <a:ext uri="{FF2B5EF4-FFF2-40B4-BE49-F238E27FC236}">
                <a16:creationId xmlns:a16="http://schemas.microsoft.com/office/drawing/2014/main" id="{D9196DF7-21B0-0FEC-E7E1-68620DF88930}"/>
              </a:ext>
            </a:extLst>
          </p:cNvPr>
          <p:cNvSpPr txBox="1">
            <a:spLocks/>
          </p:cNvSpPr>
          <p:nvPr/>
        </p:nvSpPr>
        <p:spPr>
          <a:xfrm>
            <a:off x="670560" y="406935"/>
            <a:ext cx="10668000" cy="16047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just"/>
            <a:r>
              <a:rPr lang="vi-VN" sz="2800" dirty="0">
                <a:solidFill>
                  <a:srgbClr val="002060"/>
                </a:solidFill>
                <a:latin typeface="Calibri" panose="020F0502020204030204" pitchFamily="34" charset="0"/>
                <a:cs typeface="Calibri" panose="020F0502020204030204" pitchFamily="34" charset="0"/>
              </a:rPr>
              <a:t>1/ Sưu tầm tranh ảnh về những địa điểm du lịch được hình thành từ núi lửa. </a:t>
            </a:r>
          </a:p>
          <a:p>
            <a:pPr lvl="0" algn="just"/>
            <a:r>
              <a:rPr lang="vi-VN" sz="2800" dirty="0">
                <a:solidFill>
                  <a:srgbClr val="002060"/>
                </a:solidFill>
                <a:latin typeface="Calibri" panose="020F0502020204030204" pitchFamily="34" charset="0"/>
                <a:cs typeface="Calibri" panose="020F0502020204030204" pitchFamily="34" charset="0"/>
              </a:rPr>
              <a:t>2/ Trao đổi với người thân về những ngọn lửa nổi tiếng trên thế giới</a:t>
            </a:r>
          </a:p>
        </p:txBody>
      </p:sp>
      <p:pic>
        <p:nvPicPr>
          <p:cNvPr id="2050" name="Picture 2" descr="Đến Nhật Bản tham quan ngọn núi lửa Omuro khổng lồ - iVIVU.com">
            <a:extLst>
              <a:ext uri="{FF2B5EF4-FFF2-40B4-BE49-F238E27FC236}">
                <a16:creationId xmlns:a16="http://schemas.microsoft.com/office/drawing/2014/main" id="{E39D96B0-D4AD-3420-725E-94677FC4F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2331720"/>
            <a:ext cx="5501662" cy="3662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úi lửa Việt Nam bất ngờ xuất hiện trong danh sách những ngọn núi lửa ấn  tượng nhất | Báo Dân trí">
            <a:extLst>
              <a:ext uri="{FF2B5EF4-FFF2-40B4-BE49-F238E27FC236}">
                <a16:creationId xmlns:a16="http://schemas.microsoft.com/office/drawing/2014/main" id="{7B5E018F-6679-C9B0-F768-1E3DF35B0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384" y="2509521"/>
            <a:ext cx="5066695" cy="351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16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294</Words>
  <Application>Microsoft Office PowerPoint</Application>
  <PresentationFormat>Widescreen</PresentationFormat>
  <Paragraphs>17</Paragraphs>
  <Slides>10</Slides>
  <Notes>3</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10</vt:i4>
      </vt:variant>
    </vt:vector>
  </HeadingPairs>
  <TitlesOfParts>
    <vt:vector size="25" baseType="lpstr">
      <vt:lpstr>微软雅黑</vt:lpstr>
      <vt:lpstr>宋体</vt:lpstr>
      <vt:lpstr>Arial</vt:lpstr>
      <vt:lpstr>Calibri</vt:lpstr>
      <vt:lpstr>Calibri Light</vt:lpstr>
      <vt:lpstr>Cambria</vt:lpstr>
      <vt:lpstr>等线</vt:lpstr>
      <vt:lpstr>等线 Light</vt:lpstr>
      <vt:lpstr>Odibee Sans</vt:lpstr>
      <vt:lpstr>Times New Roman</vt:lpstr>
      <vt:lpstr>华康海报体W12(P)</vt:lpstr>
      <vt:lpstr>汉仪跳跳体简</vt:lpstr>
      <vt:lpstr>Office 主题</vt:lpstr>
      <vt:lpstr>www.freeppt7.com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14</cp:revision>
  <dcterms:created xsi:type="dcterms:W3CDTF">2023-01-29T11:16:43Z</dcterms:created>
  <dcterms:modified xsi:type="dcterms:W3CDTF">2025-10-15T05:24:36Z</dcterms:modified>
</cp:coreProperties>
</file>