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4D3E-1E4C-4992-B8C8-F32F2571AAD2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C5073-9815-4729-BF99-C6180C527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1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700F-00DE-40E8-B1AE-D4AF78D52382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172-F6F1-4F81-9F15-541938B9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0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700F-00DE-40E8-B1AE-D4AF78D52382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172-F6F1-4F81-9F15-541938B9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700F-00DE-40E8-B1AE-D4AF78D52382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172-F6F1-4F81-9F15-541938B9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1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700F-00DE-40E8-B1AE-D4AF78D52382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172-F6F1-4F81-9F15-541938B9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1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700F-00DE-40E8-B1AE-D4AF78D52382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172-F6F1-4F81-9F15-541938B9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5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700F-00DE-40E8-B1AE-D4AF78D52382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172-F6F1-4F81-9F15-541938B9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7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700F-00DE-40E8-B1AE-D4AF78D52382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172-F6F1-4F81-9F15-541938B9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700F-00DE-40E8-B1AE-D4AF78D52382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172-F6F1-4F81-9F15-541938B9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2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700F-00DE-40E8-B1AE-D4AF78D52382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172-F6F1-4F81-9F15-541938B9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1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700F-00DE-40E8-B1AE-D4AF78D52382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172-F6F1-4F81-9F15-541938B9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3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700F-00DE-40E8-B1AE-D4AF78D52382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172-F6F1-4F81-9F15-541938B9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2700F-00DE-40E8-B1AE-D4AF78D52382}" type="datetimeFigureOut">
              <a:rPr lang="en-US" smtClean="0"/>
              <a:t>01/06/2025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BC172-F6F1-4F81-9F15-541938B9C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46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9.png"/><Relationship Id="rId26" Type="http://schemas.openxmlformats.org/officeDocument/2006/relationships/image" Target="../media/image14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6.png"/><Relationship Id="rId17" Type="http://schemas.openxmlformats.org/officeDocument/2006/relationships/image" Target="NULL"/><Relationship Id="rId25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NULL"/><Relationship Id="rId24" Type="http://schemas.openxmlformats.org/officeDocument/2006/relationships/image" Target="../media/image12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NUL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31.png"/><Relationship Id="rId10" Type="http://schemas.openxmlformats.org/officeDocument/2006/relationships/image" Target="../media/image7.png"/><Relationship Id="rId19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5" Type="http://schemas.openxmlformats.org/officeDocument/2006/relationships/image" Target="../media/image34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24" Type="http://schemas.openxmlformats.org/officeDocument/2006/relationships/image" Target="../media/image33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5.png"/><Relationship Id="rId19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33.png"/><Relationship Id="rId10" Type="http://schemas.openxmlformats.org/officeDocument/2006/relationships/image" Target="../media/image5.png"/><Relationship Id="rId19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26" Type="http://schemas.openxmlformats.org/officeDocument/2006/relationships/image" Target="../media/image38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24" Type="http://schemas.openxmlformats.org/officeDocument/2006/relationships/image" Target="../media/image37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5.png"/><Relationship Id="rId19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36.png"/><Relationship Id="rId27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24" Type="http://schemas.openxmlformats.org/officeDocument/2006/relationships/image" Target="../media/image3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5.png"/><Relationship Id="rId19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38.png"/><Relationship Id="rId10" Type="http://schemas.openxmlformats.org/officeDocument/2006/relationships/image" Target="../media/image5.png"/><Relationship Id="rId19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38.png"/><Relationship Id="rId10" Type="http://schemas.openxmlformats.org/officeDocument/2006/relationships/image" Target="../media/image7.png"/><Relationship Id="rId19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NULL"/><Relationship Id="rId18" Type="http://schemas.openxmlformats.org/officeDocument/2006/relationships/image" Target="../media/image11.png"/><Relationship Id="rId3" Type="http://schemas.openxmlformats.org/officeDocument/2006/relationships/image" Target="NULL"/><Relationship Id="rId21" Type="http://schemas.openxmlformats.org/officeDocument/2006/relationships/image" Target="../media/image18.png"/><Relationship Id="rId7" Type="http://schemas.openxmlformats.org/officeDocument/2006/relationships/image" Target="NULL"/><Relationship Id="rId12" Type="http://schemas.openxmlformats.org/officeDocument/2006/relationships/image" Target="../media/image3.png"/><Relationship Id="rId17" Type="http://schemas.openxmlformats.org/officeDocument/2006/relationships/image" Target="NULL"/><Relationship Id="rId2" Type="http://schemas.openxmlformats.org/officeDocument/2006/relationships/image" Target="../media/image6.png"/><Relationship Id="rId16" Type="http://schemas.openxmlformats.org/officeDocument/2006/relationships/image" Target="../media/image10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8.png"/><Relationship Id="rId19" Type="http://schemas.openxmlformats.org/officeDocument/2006/relationships/image" Target="NULL"/><Relationship Id="rId4" Type="http://schemas.openxmlformats.org/officeDocument/2006/relationships/image" Target="../media/image7.png"/><Relationship Id="rId9" Type="http://schemas.openxmlformats.org/officeDocument/2006/relationships/image" Target="NUL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26" Type="http://schemas.openxmlformats.org/officeDocument/2006/relationships/image" Target="../media/image23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5" Type="http://schemas.openxmlformats.org/officeDocument/2006/relationships/image" Target="../media/image22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NULL"/><Relationship Id="rId24" Type="http://schemas.openxmlformats.org/officeDocument/2006/relationships/image" Target="../media/image21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7.png"/><Relationship Id="rId19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NULL"/><Relationship Id="rId24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../media/image24.png"/><Relationship Id="rId10" Type="http://schemas.openxmlformats.org/officeDocument/2006/relationships/image" Target="../media/image7.png"/><Relationship Id="rId19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NULL"/><Relationship Id="rId24" Type="http://schemas.openxmlformats.org/officeDocument/2006/relationships/image" Target="../media/image22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7.png"/><Relationship Id="rId19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NULL"/><Relationship Id="rId24" Type="http://schemas.openxmlformats.org/officeDocument/2006/relationships/image" Target="../media/image26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7.png"/><Relationship Id="rId19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7.png"/><Relationship Id="rId19" Type="http://schemas.openxmlformats.org/officeDocument/2006/relationships/image" Target="NULL"/><Relationship Id="rId4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24" Type="http://schemas.openxmlformats.org/officeDocument/2006/relationships/image" Target="../media/image28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5.png"/><Relationship Id="rId19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NULL"/><Relationship Id="rId18" Type="http://schemas.openxmlformats.org/officeDocument/2006/relationships/image" Target="../media/image10.png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8.png"/><Relationship Id="rId17" Type="http://schemas.openxmlformats.org/officeDocument/2006/relationships/image" Target="NULL"/><Relationship Id="rId25" Type="http://schemas.openxmlformats.org/officeDocument/2006/relationships/image" Target="../media/image3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24" Type="http://schemas.openxmlformats.org/officeDocument/2006/relationships/image" Target="../media/image29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10" Type="http://schemas.openxmlformats.org/officeDocument/2006/relationships/image" Target="../media/image5.png"/><Relationship Id="rId19" Type="http://schemas.openxmlformats.org/officeDocument/2006/relationships/image" Target="NULL"/><Relationship Id="rId4" Type="http://schemas.openxmlformats.org/officeDocument/2006/relationships/image" Target="../media/image6.png"/><Relationship Id="rId9" Type="http://schemas.openxmlformats.org/officeDocument/2006/relationships/image" Target="NULL"/><Relationship Id="rId14" Type="http://schemas.openxmlformats.org/officeDocument/2006/relationships/image" Target="../media/image3.png"/><Relationship Id="rId2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78" y="0"/>
            <a:ext cx="12749663" cy="6858000"/>
            <a:chOff x="0" y="0"/>
            <a:chExt cx="25499325" cy="13716000"/>
          </a:xfrm>
        </p:grpSpPr>
        <p:sp>
          <p:nvSpPr>
            <p:cNvPr id="3" name="Freeform 3"/>
            <p:cNvSpPr/>
            <p:nvPr/>
          </p:nvSpPr>
          <p:spPr>
            <a:xfrm>
              <a:off x="12624306" y="0"/>
              <a:ext cx="12875019" cy="13716000"/>
            </a:xfrm>
            <a:custGeom>
              <a:avLst/>
              <a:gdLst/>
              <a:ahLst/>
              <a:cxnLst/>
              <a:rect l="l" t="t" r="r" b="b"/>
              <a:pathLst>
                <a:path w="12875019" h="13716000">
                  <a:moveTo>
                    <a:pt x="0" y="0"/>
                  </a:moveTo>
                  <a:lnTo>
                    <a:pt x="12875019" y="0"/>
                  </a:lnTo>
                  <a:lnTo>
                    <a:pt x="1287501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2875019" cy="13716000"/>
            </a:xfrm>
            <a:custGeom>
              <a:avLst/>
              <a:gdLst/>
              <a:ahLst/>
              <a:cxnLst/>
              <a:rect l="l" t="t" r="r" b="b"/>
              <a:pathLst>
                <a:path w="12875019" h="13716000">
                  <a:moveTo>
                    <a:pt x="0" y="0"/>
                  </a:moveTo>
                  <a:lnTo>
                    <a:pt x="12875019" y="0"/>
                  </a:lnTo>
                  <a:lnTo>
                    <a:pt x="1287501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161047" y="890709"/>
            <a:ext cx="10209570" cy="4575132"/>
          </a:xfrm>
          <a:custGeom>
            <a:avLst/>
            <a:gdLst/>
            <a:ahLst/>
            <a:cxnLst/>
            <a:rect l="l" t="t" r="r" b="b"/>
            <a:pathLst>
              <a:path w="13557103" h="7727549">
                <a:moveTo>
                  <a:pt x="0" y="0"/>
                </a:moveTo>
                <a:lnTo>
                  <a:pt x="13557104" y="0"/>
                </a:lnTo>
                <a:lnTo>
                  <a:pt x="13557104" y="7727549"/>
                </a:lnTo>
                <a:lnTo>
                  <a:pt x="0" y="77275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73092" y="735798"/>
            <a:ext cx="2176669" cy="1278793"/>
          </a:xfrm>
          <a:custGeom>
            <a:avLst/>
            <a:gdLst/>
            <a:ahLst/>
            <a:cxnLst/>
            <a:rect l="l" t="t" r="r" b="b"/>
            <a:pathLst>
              <a:path w="3265003" h="1918189">
                <a:moveTo>
                  <a:pt x="0" y="0"/>
                </a:moveTo>
                <a:lnTo>
                  <a:pt x="3265003" y="0"/>
                </a:lnTo>
                <a:lnTo>
                  <a:pt x="3265003" y="1918189"/>
                </a:lnTo>
                <a:lnTo>
                  <a:pt x="0" y="1918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588113" y="4816999"/>
            <a:ext cx="1603887" cy="2041001"/>
          </a:xfrm>
          <a:custGeom>
            <a:avLst/>
            <a:gdLst/>
            <a:ahLst/>
            <a:cxnLst/>
            <a:rect l="l" t="t" r="r" b="b"/>
            <a:pathLst>
              <a:path w="2405830" h="3061502">
                <a:moveTo>
                  <a:pt x="0" y="0"/>
                </a:moveTo>
                <a:lnTo>
                  <a:pt x="2405830" y="0"/>
                </a:lnTo>
                <a:lnTo>
                  <a:pt x="2405830" y="3061502"/>
                </a:lnTo>
                <a:lnTo>
                  <a:pt x="0" y="30615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743958" y="5412069"/>
            <a:ext cx="1314155" cy="2026973"/>
          </a:xfrm>
          <a:custGeom>
            <a:avLst/>
            <a:gdLst/>
            <a:ahLst/>
            <a:cxnLst/>
            <a:rect l="l" t="t" r="r" b="b"/>
            <a:pathLst>
              <a:path w="1971232" h="3040460">
                <a:moveTo>
                  <a:pt x="0" y="0"/>
                </a:moveTo>
                <a:lnTo>
                  <a:pt x="1971231" y="0"/>
                </a:lnTo>
                <a:lnTo>
                  <a:pt x="1971231" y="3040460"/>
                </a:lnTo>
                <a:lnTo>
                  <a:pt x="0" y="3040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35736" y="4695842"/>
            <a:ext cx="1900809" cy="2743200"/>
          </a:xfrm>
          <a:custGeom>
            <a:avLst/>
            <a:gdLst/>
            <a:ahLst/>
            <a:cxnLst/>
            <a:rect l="l" t="t" r="r" b="b"/>
            <a:pathLst>
              <a:path w="2851214" h="4114800">
                <a:moveTo>
                  <a:pt x="0" y="0"/>
                </a:moveTo>
                <a:lnTo>
                  <a:pt x="2851214" y="0"/>
                </a:lnTo>
                <a:lnTo>
                  <a:pt x="28512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3574541">
            <a:off x="1349731" y="5465538"/>
            <a:ext cx="1573629" cy="1920035"/>
          </a:xfrm>
          <a:custGeom>
            <a:avLst/>
            <a:gdLst/>
            <a:ahLst/>
            <a:cxnLst/>
            <a:rect l="l" t="t" r="r" b="b"/>
            <a:pathLst>
              <a:path w="2360443" h="2880052">
                <a:moveTo>
                  <a:pt x="0" y="0"/>
                </a:moveTo>
                <a:lnTo>
                  <a:pt x="2360442" y="0"/>
                </a:lnTo>
                <a:lnTo>
                  <a:pt x="2360442" y="2880052"/>
                </a:lnTo>
                <a:lnTo>
                  <a:pt x="0" y="288005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1013048">
            <a:off x="8684686" y="47367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908738" y="3026177"/>
            <a:ext cx="575825" cy="607731"/>
          </a:xfrm>
          <a:custGeom>
            <a:avLst/>
            <a:gdLst/>
            <a:ahLst/>
            <a:cxnLst/>
            <a:rect l="l" t="t" r="r" b="b"/>
            <a:pathLst>
              <a:path w="863738" h="911597">
                <a:moveTo>
                  <a:pt x="0" y="0"/>
                </a:moveTo>
                <a:lnTo>
                  <a:pt x="863738" y="0"/>
                </a:lnTo>
                <a:lnTo>
                  <a:pt x="863738" y="911597"/>
                </a:lnTo>
                <a:lnTo>
                  <a:pt x="0" y="9115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932153" y="5412069"/>
            <a:ext cx="605147" cy="555222"/>
          </a:xfrm>
          <a:custGeom>
            <a:avLst/>
            <a:gdLst/>
            <a:ahLst/>
            <a:cxnLst/>
            <a:rect l="l" t="t" r="r" b="b"/>
            <a:pathLst>
              <a:path w="907720" h="832833">
                <a:moveTo>
                  <a:pt x="0" y="0"/>
                </a:moveTo>
                <a:lnTo>
                  <a:pt x="907720" y="0"/>
                </a:lnTo>
                <a:lnTo>
                  <a:pt x="907720" y="832833"/>
                </a:lnTo>
                <a:lnTo>
                  <a:pt x="0" y="8328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9118382" y="4664848"/>
            <a:ext cx="574855" cy="583116"/>
          </a:xfrm>
          <a:custGeom>
            <a:avLst/>
            <a:gdLst/>
            <a:ahLst/>
            <a:cxnLst/>
            <a:rect l="l" t="t" r="r" b="b"/>
            <a:pathLst>
              <a:path w="862283" h="874674">
                <a:moveTo>
                  <a:pt x="0" y="0"/>
                </a:moveTo>
                <a:lnTo>
                  <a:pt x="862283" y="0"/>
                </a:lnTo>
                <a:lnTo>
                  <a:pt x="862283" y="874675"/>
                </a:lnTo>
                <a:lnTo>
                  <a:pt x="0" y="87467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7557901" y="627141"/>
            <a:ext cx="464315" cy="426009"/>
          </a:xfrm>
          <a:custGeom>
            <a:avLst/>
            <a:gdLst/>
            <a:ahLst/>
            <a:cxnLst/>
            <a:rect l="l" t="t" r="r" b="b"/>
            <a:pathLst>
              <a:path w="696472" h="639013">
                <a:moveTo>
                  <a:pt x="0" y="0"/>
                </a:moveTo>
                <a:lnTo>
                  <a:pt x="696473" y="0"/>
                </a:lnTo>
                <a:lnTo>
                  <a:pt x="696473" y="639014"/>
                </a:lnTo>
                <a:lnTo>
                  <a:pt x="0" y="6390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9193857-3C83-672E-4785-EFF55052A95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30171" y="1042895"/>
            <a:ext cx="3267739" cy="10729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67ACD6-8748-F99D-BC3B-C495DE9F1CB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51125" y="3104089"/>
            <a:ext cx="9321592" cy="14326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732C7C-9223-A05D-4776-58E03DF89D84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18349" t="-1" r="16936" b="42577"/>
          <a:stretch/>
        </p:blipFill>
        <p:spPr>
          <a:xfrm>
            <a:off x="3676851" y="2025255"/>
            <a:ext cx="5342021" cy="127781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9932FDB-5AAB-894E-37DB-242BADEF980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60863" y="4536773"/>
            <a:ext cx="1902117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11D908-75BF-25A0-BC1F-E7954A0F8E5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4" y="-42735"/>
            <a:ext cx="1157452" cy="1253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4CB907-EA08-7954-1463-6F6DC9B6B1F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19" y="5526999"/>
            <a:ext cx="1343361" cy="13850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6BF4F4-3528-7820-64F4-C161CDD3EA1E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3254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4067274" y="3045332"/>
            <a:ext cx="4104166" cy="3262115"/>
          </a:xfrm>
          <a:custGeom>
            <a:avLst/>
            <a:gdLst/>
            <a:ahLst/>
            <a:cxnLst/>
            <a:rect l="l" t="t" r="r" b="b"/>
            <a:pathLst>
              <a:path w="6492195" h="4958414">
                <a:moveTo>
                  <a:pt x="0" y="0"/>
                </a:moveTo>
                <a:lnTo>
                  <a:pt x="6492195" y="0"/>
                </a:lnTo>
                <a:lnTo>
                  <a:pt x="6492195" y="4958414"/>
                </a:lnTo>
                <a:lnTo>
                  <a:pt x="0" y="495841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BDDD7E-73FF-AF8A-8571-F504ADA60E7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34526" y="685800"/>
            <a:ext cx="8522947" cy="24447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FAAFD05-D7F5-4E81-01A1-67331A0A75A3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47166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757202" y="1516799"/>
            <a:ext cx="688121" cy="688121"/>
          </a:xfrm>
          <a:custGeom>
            <a:avLst/>
            <a:gdLst/>
            <a:ahLst/>
            <a:cxnLst/>
            <a:rect l="l" t="t" r="r" b="b"/>
            <a:pathLst>
              <a:path w="1032182" h="1032182">
                <a:moveTo>
                  <a:pt x="0" y="0"/>
                </a:moveTo>
                <a:lnTo>
                  <a:pt x="1032182" y="0"/>
                </a:lnTo>
                <a:lnTo>
                  <a:pt x="1032182" y="1032182"/>
                </a:lnTo>
                <a:lnTo>
                  <a:pt x="0" y="103218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643478" y="3079900"/>
            <a:ext cx="8287318" cy="3044309"/>
          </a:xfrm>
          <a:custGeom>
            <a:avLst/>
            <a:gdLst/>
            <a:ahLst/>
            <a:cxnLst/>
            <a:rect l="l" t="t" r="r" b="b"/>
            <a:pathLst>
              <a:path w="11179019" h="4326159">
                <a:moveTo>
                  <a:pt x="0" y="0"/>
                </a:moveTo>
                <a:lnTo>
                  <a:pt x="11179018" y="0"/>
                </a:lnTo>
                <a:lnTo>
                  <a:pt x="11179018" y="4326159"/>
                </a:lnTo>
                <a:lnTo>
                  <a:pt x="0" y="432615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43477" y="1486099"/>
            <a:ext cx="9559126" cy="1569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241"/>
              </a:lnSpc>
              <a:spcBef>
                <a:spcPct val="0"/>
              </a:spcBef>
            </a:pP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Xây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dựng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kế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hoạch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chăm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sóc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cây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trồng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hoặc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4241"/>
              </a:lnSpc>
              <a:spcBef>
                <a:spcPct val="0"/>
              </a:spcBef>
            </a:pPr>
            <a:r>
              <a:rPr lang="en-US" sz="3029" dirty="0">
                <a:solidFill>
                  <a:srgbClr val="405269"/>
                </a:solidFill>
                <a:latin typeface="Cambria Bold"/>
              </a:rPr>
              <a:t>-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Thảo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luận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xây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dựng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kế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hoạch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chăm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sóc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cây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trồng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hoặc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ở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nhà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theo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gợi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ý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sau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E571451-1456-446C-2054-0ADAE8F160F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0250" y="638993"/>
            <a:ext cx="11315157" cy="12132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BDD9B16-F0F1-4208-98D8-450B17FE3C37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57435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4C0363-3771-885C-D066-0E5B4016F2E4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8829" r="7100" b="33204"/>
          <a:stretch/>
        </p:blipFill>
        <p:spPr>
          <a:xfrm>
            <a:off x="2697480" y="556619"/>
            <a:ext cx="6939765" cy="1425277"/>
          </a:xfrm>
          <a:prstGeom prst="rect">
            <a:avLst/>
          </a:prstGeom>
        </p:spPr>
      </p:pic>
      <p:sp>
        <p:nvSpPr>
          <p:cNvPr id="19" name="Freeform 16">
            <a:extLst>
              <a:ext uri="{FF2B5EF4-FFF2-40B4-BE49-F238E27FC236}">
                <a16:creationId xmlns:a16="http://schemas.microsoft.com/office/drawing/2014/main" id="{3AC253EA-E87A-4C75-9D3F-1897A38CB750}"/>
              </a:ext>
            </a:extLst>
          </p:cNvPr>
          <p:cNvSpPr/>
          <p:nvPr/>
        </p:nvSpPr>
        <p:spPr>
          <a:xfrm>
            <a:off x="1492111" y="2281371"/>
            <a:ext cx="9629945" cy="3537517"/>
          </a:xfrm>
          <a:custGeom>
            <a:avLst/>
            <a:gdLst/>
            <a:ahLst/>
            <a:cxnLst/>
            <a:rect l="l" t="t" r="r" b="b"/>
            <a:pathLst>
              <a:path w="11179019" h="4326159">
                <a:moveTo>
                  <a:pt x="0" y="0"/>
                </a:moveTo>
                <a:lnTo>
                  <a:pt x="11179018" y="0"/>
                </a:lnTo>
                <a:lnTo>
                  <a:pt x="11179018" y="4326159"/>
                </a:lnTo>
                <a:lnTo>
                  <a:pt x="0" y="4326159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38C5CDF7-BC3C-F042-C850-8E7E131A3B2F}"/>
              </a:ext>
            </a:extLst>
          </p:cNvPr>
          <p:cNvSpPr txBox="1"/>
          <p:nvPr/>
        </p:nvSpPr>
        <p:spPr>
          <a:xfrm>
            <a:off x="2697480" y="1765150"/>
            <a:ext cx="9559126" cy="492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241"/>
              </a:lnSpc>
              <a:spcBef>
                <a:spcPct val="0"/>
              </a:spcBef>
            </a:pP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Các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nhóm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lên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chia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sẻ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kế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hoạch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của</a:t>
            </a:r>
            <a:r>
              <a:rPr lang="en-US" sz="302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29" dirty="0" err="1">
                <a:solidFill>
                  <a:srgbClr val="405269"/>
                </a:solidFill>
                <a:latin typeface="Cambria Bold"/>
              </a:rPr>
              <a:t>mình</a:t>
            </a:r>
            <a:endParaRPr lang="en-US" sz="3029" dirty="0">
              <a:solidFill>
                <a:srgbClr val="405269"/>
              </a:solidFill>
              <a:latin typeface="Cambria Bold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EE3BB4-7930-16F0-6BA1-F9A098DF5440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51977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430467" y="2896848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706815" y="1187588"/>
            <a:ext cx="953998" cy="953998"/>
          </a:xfrm>
          <a:custGeom>
            <a:avLst/>
            <a:gdLst/>
            <a:ahLst/>
            <a:cxnLst/>
            <a:rect l="l" t="t" r="r" b="b"/>
            <a:pathLst>
              <a:path w="1231227" h="1231227">
                <a:moveTo>
                  <a:pt x="0" y="0"/>
                </a:moveTo>
                <a:lnTo>
                  <a:pt x="1231227" y="0"/>
                </a:lnTo>
                <a:lnTo>
                  <a:pt x="1231227" y="1231227"/>
                </a:lnTo>
                <a:lnTo>
                  <a:pt x="0" y="123122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946386" y="1382177"/>
            <a:ext cx="7803386" cy="492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42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Thực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hiện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các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việc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làm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theo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kế</a:t>
            </a:r>
            <a:r>
              <a:rPr kumimoji="0" lang="en-US" sz="3029" b="1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029" b="1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hoạch</a:t>
            </a:r>
            <a:endParaRPr kumimoji="0" lang="en-US" sz="3029" b="1" i="0" u="none" strike="noStrike" kern="1200" cap="none" spc="0" normalizeH="0" baseline="0" noProof="0" dirty="0">
              <a:ln>
                <a:noFill/>
              </a:ln>
              <a:solidFill>
                <a:srgbClr val="405269"/>
              </a:solidFill>
              <a:effectLst/>
              <a:uLnTx/>
              <a:uFillTx/>
              <a:latin typeface="Cambria Bold"/>
              <a:ea typeface="+mn-ea"/>
              <a:cs typeface="+mn-cs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5E950A6D-D7FC-073B-B06B-707BCBA15213}"/>
              </a:ext>
            </a:extLst>
          </p:cNvPr>
          <p:cNvSpPr/>
          <p:nvPr/>
        </p:nvSpPr>
        <p:spPr>
          <a:xfrm>
            <a:off x="1737401" y="2549637"/>
            <a:ext cx="953998" cy="953998"/>
          </a:xfrm>
          <a:custGeom>
            <a:avLst/>
            <a:gdLst/>
            <a:ahLst/>
            <a:cxnLst/>
            <a:rect l="l" t="t" r="r" b="b"/>
            <a:pathLst>
              <a:path w="1519824" h="1519824">
                <a:moveTo>
                  <a:pt x="0" y="0"/>
                </a:moveTo>
                <a:lnTo>
                  <a:pt x="1519825" y="0"/>
                </a:lnTo>
                <a:lnTo>
                  <a:pt x="1519825" y="1519825"/>
                </a:lnTo>
                <a:lnTo>
                  <a:pt x="0" y="151982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A8B1E628-4D80-5016-37EB-59F77E258DB0}"/>
              </a:ext>
            </a:extLst>
          </p:cNvPr>
          <p:cNvSpPr txBox="1"/>
          <p:nvPr/>
        </p:nvSpPr>
        <p:spPr>
          <a:xfrm>
            <a:off x="2606653" y="2642234"/>
            <a:ext cx="8482851" cy="110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4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Nhận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xét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về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sự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thay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đổi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của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cây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trồng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hoặc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vật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nuôi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đó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sau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một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thời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gian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chăm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 </a:t>
            </a:r>
            <a:r>
              <a:rPr kumimoji="0" lang="en-US" sz="3208" b="0" i="0" u="none" strike="noStrike" kern="1200" cap="none" spc="0" normalizeH="0" baseline="0" noProof="0" dirty="0" err="1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sóc</a:t>
            </a:r>
            <a:r>
              <a:rPr kumimoji="0" lang="en-US" sz="3208" b="0" i="0" u="none" strike="noStrike" kern="1200" cap="none" spc="0" normalizeH="0" baseline="0" noProof="0" dirty="0">
                <a:ln>
                  <a:noFill/>
                </a:ln>
                <a:solidFill>
                  <a:srgbClr val="405269"/>
                </a:solidFill>
                <a:effectLst/>
                <a:uLnTx/>
                <a:uFillTx/>
                <a:latin typeface="Cambria Bold"/>
                <a:ea typeface="+mn-ea"/>
                <a:cs typeface="+mn-cs"/>
              </a:rPr>
              <a:t>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EB8528-30D6-FDC5-EA58-B135B8F53319}"/>
              </a:ext>
            </a:extLst>
          </p:cNvPr>
          <p:cNvGrpSpPr/>
          <p:nvPr/>
        </p:nvGrpSpPr>
        <p:grpSpPr>
          <a:xfrm>
            <a:off x="2357863" y="4207233"/>
            <a:ext cx="7766998" cy="1453385"/>
            <a:chOff x="2214400" y="4037618"/>
            <a:chExt cx="7766998" cy="1453385"/>
          </a:xfrm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7DE05503-5E16-C153-8019-B35D6BCF3B18}"/>
                </a:ext>
              </a:extLst>
            </p:cNvPr>
            <p:cNvSpPr/>
            <p:nvPr/>
          </p:nvSpPr>
          <p:spPr>
            <a:xfrm>
              <a:off x="2214400" y="4037618"/>
              <a:ext cx="7766998" cy="1453385"/>
            </a:xfrm>
            <a:custGeom>
              <a:avLst/>
              <a:gdLst/>
              <a:ahLst/>
              <a:cxnLst/>
              <a:rect l="l" t="t" r="r" b="b"/>
              <a:pathLst>
                <a:path w="7315200" h="2011680">
                  <a:moveTo>
                    <a:pt x="0" y="0"/>
                  </a:moveTo>
                  <a:lnTo>
                    <a:pt x="7315200" y="0"/>
                  </a:lnTo>
                  <a:lnTo>
                    <a:pt x="7315200" y="2011680"/>
                  </a:lnTo>
                  <a:lnTo>
                    <a:pt x="0" y="2011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>
                <a:extLst>
                  <a:ext uri="{96DAC541-7B7A-43D3-8B79-37D633B846F1}">
                    <asvg:svgBlip xmlns="" xmlns:asvg="http://schemas.microsoft.com/office/drawing/2016/SVG/main" r:embed="rId2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AAC7C569-A068-41CD-0B59-EB8C10A9513B}"/>
                </a:ext>
              </a:extLst>
            </p:cNvPr>
            <p:cNvSpPr txBox="1"/>
            <p:nvPr/>
          </p:nvSpPr>
          <p:spPr>
            <a:xfrm>
              <a:off x="2428818" y="4158459"/>
              <a:ext cx="7334363" cy="984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ở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kế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hoạch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ghi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lại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kết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quả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thay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đổi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hình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ảnh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Bold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FE419AE-3A12-C67A-62BB-E7715314B173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7739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68293" y="2390413"/>
            <a:ext cx="10078612" cy="290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514350" algn="just" defTabSz="609630">
              <a:lnSpc>
                <a:spcPts val="5790"/>
              </a:lnSpc>
              <a:spcBef>
                <a:spcPct val="0"/>
              </a:spcBef>
            </a:pP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Cần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chăm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sóc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cây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trồng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đúng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cách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đảm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bảo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các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nhu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cầu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sống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và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điều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kiện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sống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phù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hợp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giúp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cây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trồng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sống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và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phát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triển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136" dirty="0" err="1">
                <a:solidFill>
                  <a:srgbClr val="405269"/>
                </a:solidFill>
                <a:latin typeface="Cambria Bold"/>
              </a:rPr>
              <a:t>tốt</a:t>
            </a:r>
            <a:r>
              <a:rPr lang="en-US" sz="4136" dirty="0">
                <a:solidFill>
                  <a:srgbClr val="405269"/>
                </a:solidFill>
                <a:latin typeface="Cambria Bold"/>
              </a:rPr>
              <a:t>.</a:t>
            </a:r>
          </a:p>
        </p:txBody>
      </p:sp>
      <p:sp>
        <p:nvSpPr>
          <p:cNvPr id="17" name="Freeform 17"/>
          <p:cNvSpPr/>
          <p:nvPr/>
        </p:nvSpPr>
        <p:spPr>
          <a:xfrm>
            <a:off x="2387666" y="1122516"/>
            <a:ext cx="1175378" cy="946179"/>
          </a:xfrm>
          <a:custGeom>
            <a:avLst/>
            <a:gdLst/>
            <a:ahLst/>
            <a:cxnLst/>
            <a:rect l="l" t="t" r="r" b="b"/>
            <a:pathLst>
              <a:path w="1763067" h="1419269">
                <a:moveTo>
                  <a:pt x="0" y="0"/>
                </a:moveTo>
                <a:lnTo>
                  <a:pt x="1763067" y="0"/>
                </a:lnTo>
                <a:lnTo>
                  <a:pt x="1763067" y="1419269"/>
                </a:lnTo>
                <a:lnTo>
                  <a:pt x="0" y="141926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C46986-1541-1C07-02DA-E617899078B2}"/>
              </a:ext>
            </a:extLst>
          </p:cNvPr>
          <p:cNvGrpSpPr/>
          <p:nvPr/>
        </p:nvGrpSpPr>
        <p:grpSpPr>
          <a:xfrm>
            <a:off x="3564149" y="1060217"/>
            <a:ext cx="3980635" cy="1070776"/>
            <a:chOff x="3688895" y="848242"/>
            <a:chExt cx="4876800" cy="1341120"/>
          </a:xfrm>
        </p:grpSpPr>
        <p:sp>
          <p:nvSpPr>
            <p:cNvPr id="15" name="Freeform 15"/>
            <p:cNvSpPr/>
            <p:nvPr/>
          </p:nvSpPr>
          <p:spPr>
            <a:xfrm>
              <a:off x="3688895" y="848242"/>
              <a:ext cx="4876800" cy="1341120"/>
            </a:xfrm>
            <a:custGeom>
              <a:avLst/>
              <a:gdLst/>
              <a:ahLst/>
              <a:cxnLst/>
              <a:rect l="l" t="t" r="r" b="b"/>
              <a:pathLst>
                <a:path w="7315200" h="2011680">
                  <a:moveTo>
                    <a:pt x="0" y="0"/>
                  </a:moveTo>
                  <a:lnTo>
                    <a:pt x="7315200" y="0"/>
                  </a:lnTo>
                  <a:lnTo>
                    <a:pt x="7315200" y="2011680"/>
                  </a:lnTo>
                  <a:lnTo>
                    <a:pt x="0" y="2011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060819" y="981292"/>
              <a:ext cx="4126788" cy="10550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7196"/>
                </a:lnSpc>
                <a:spcBef>
                  <a:spcPct val="0"/>
                </a:spcBef>
              </a:pPr>
              <a:r>
                <a:rPr lang="en-US" sz="5140" dirty="0">
                  <a:solidFill>
                    <a:srgbClr val="405269"/>
                  </a:solidFill>
                  <a:latin typeface="Cambria Bold"/>
                </a:rPr>
                <a:t>Em </a:t>
              </a:r>
              <a:r>
                <a:rPr lang="en-US" sz="5140" dirty="0" err="1">
                  <a:solidFill>
                    <a:srgbClr val="405269"/>
                  </a:solidFill>
                  <a:latin typeface="Cambria Bold"/>
                </a:rPr>
                <a:t>đã</a:t>
              </a:r>
              <a:r>
                <a:rPr lang="en-US" sz="514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5140" dirty="0" err="1">
                  <a:solidFill>
                    <a:srgbClr val="405269"/>
                  </a:solidFill>
                  <a:latin typeface="Cambria Bold"/>
                </a:rPr>
                <a:t>học</a:t>
              </a:r>
              <a:endParaRPr lang="en-US" sz="5140" dirty="0">
                <a:solidFill>
                  <a:srgbClr val="405269"/>
                </a:solidFill>
                <a:latin typeface="Cambria Bold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B5D4E23-B707-18B6-E111-1CFB797E9F3F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4368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130649" y="2311990"/>
            <a:ext cx="3487255" cy="2663391"/>
          </a:xfrm>
          <a:custGeom>
            <a:avLst/>
            <a:gdLst/>
            <a:ahLst/>
            <a:cxnLst/>
            <a:rect l="l" t="t" r="r" b="b"/>
            <a:pathLst>
              <a:path w="5230883" h="3995087">
                <a:moveTo>
                  <a:pt x="0" y="0"/>
                </a:moveTo>
                <a:lnTo>
                  <a:pt x="5230883" y="0"/>
                </a:lnTo>
                <a:lnTo>
                  <a:pt x="5230883" y="3995087"/>
                </a:lnTo>
                <a:lnTo>
                  <a:pt x="0" y="399508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48443" y="2333149"/>
            <a:ext cx="5831097" cy="2354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6347"/>
              </a:lnSpc>
              <a:spcBef>
                <a:spcPct val="0"/>
              </a:spcBef>
            </a:pP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Làm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được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một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số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việc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phù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hợp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để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chăm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sóc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cây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trồng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4534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4534" dirty="0">
                <a:solidFill>
                  <a:srgbClr val="405269"/>
                </a:solidFill>
                <a:latin typeface="Cambria Bold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990B88-3CA3-2036-B5DF-C8B88C7C2D12}"/>
              </a:ext>
            </a:extLst>
          </p:cNvPr>
          <p:cNvGrpSpPr/>
          <p:nvPr/>
        </p:nvGrpSpPr>
        <p:grpSpPr>
          <a:xfrm>
            <a:off x="5440069" y="1110901"/>
            <a:ext cx="4197176" cy="1154223"/>
            <a:chOff x="5440069" y="1110901"/>
            <a:chExt cx="4197176" cy="1154223"/>
          </a:xfrm>
        </p:grpSpPr>
        <p:sp>
          <p:nvSpPr>
            <p:cNvPr id="15" name="Freeform 15"/>
            <p:cNvSpPr/>
            <p:nvPr/>
          </p:nvSpPr>
          <p:spPr>
            <a:xfrm>
              <a:off x="5440069" y="1110901"/>
              <a:ext cx="4197176" cy="1154223"/>
            </a:xfrm>
            <a:custGeom>
              <a:avLst/>
              <a:gdLst/>
              <a:ahLst/>
              <a:cxnLst/>
              <a:rect l="l" t="t" r="r" b="b"/>
              <a:pathLst>
                <a:path w="6295764" h="1731335">
                  <a:moveTo>
                    <a:pt x="0" y="0"/>
                  </a:moveTo>
                  <a:lnTo>
                    <a:pt x="6295764" y="0"/>
                  </a:lnTo>
                  <a:lnTo>
                    <a:pt x="6295764" y="1731335"/>
                  </a:lnTo>
                  <a:lnTo>
                    <a:pt x="0" y="1731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5634784" y="1133179"/>
              <a:ext cx="3533426" cy="842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196"/>
                </a:lnSpc>
                <a:spcBef>
                  <a:spcPct val="0"/>
                </a:spcBef>
              </a:pPr>
              <a:r>
                <a:rPr lang="en-US" sz="5140" dirty="0">
                  <a:solidFill>
                    <a:srgbClr val="405269"/>
                  </a:solidFill>
                  <a:latin typeface="Cambria Bold"/>
                </a:rPr>
                <a:t>Em </a:t>
              </a:r>
              <a:r>
                <a:rPr lang="en-US" sz="5140" dirty="0" err="1">
                  <a:solidFill>
                    <a:srgbClr val="405269"/>
                  </a:solidFill>
                  <a:latin typeface="Cambria Bold"/>
                </a:rPr>
                <a:t>có</a:t>
              </a:r>
              <a:r>
                <a:rPr lang="en-US" sz="514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5140" dirty="0" err="1">
                  <a:solidFill>
                    <a:srgbClr val="405269"/>
                  </a:solidFill>
                  <a:latin typeface="Cambria Bold"/>
                </a:rPr>
                <a:t>thể</a:t>
              </a:r>
              <a:endParaRPr lang="en-US" sz="5140" dirty="0">
                <a:solidFill>
                  <a:srgbClr val="405269"/>
                </a:solidFill>
                <a:latin typeface="Cambria Bold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B47E3AF-E4F0-FF3A-64E5-F44A3FF341C4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0162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F2CC93-7D42-A2BE-0796-711B3375FD7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816868" y="795702"/>
            <a:ext cx="4354572" cy="157189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9F599AF-7E2A-365C-B127-472026F1C422}"/>
              </a:ext>
            </a:extLst>
          </p:cNvPr>
          <p:cNvGrpSpPr/>
          <p:nvPr/>
        </p:nvGrpSpPr>
        <p:grpSpPr>
          <a:xfrm>
            <a:off x="3816868" y="4485936"/>
            <a:ext cx="6645168" cy="955671"/>
            <a:chOff x="5440069" y="992269"/>
            <a:chExt cx="4197176" cy="1272855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D6BA0DA5-1E2A-FF11-5E3D-700BE2E9C9F5}"/>
                </a:ext>
              </a:extLst>
            </p:cNvPr>
            <p:cNvSpPr/>
            <p:nvPr/>
          </p:nvSpPr>
          <p:spPr>
            <a:xfrm>
              <a:off x="5440069" y="1110901"/>
              <a:ext cx="4197176" cy="1154223"/>
            </a:xfrm>
            <a:custGeom>
              <a:avLst/>
              <a:gdLst/>
              <a:ahLst/>
              <a:cxnLst/>
              <a:rect l="l" t="t" r="r" b="b"/>
              <a:pathLst>
                <a:path w="6295764" h="1731335">
                  <a:moveTo>
                    <a:pt x="0" y="0"/>
                  </a:moveTo>
                  <a:lnTo>
                    <a:pt x="6295764" y="0"/>
                  </a:lnTo>
                  <a:lnTo>
                    <a:pt x="6295764" y="1731335"/>
                  </a:lnTo>
                  <a:lnTo>
                    <a:pt x="0" y="1731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B80B4DA3-C6D8-5B62-5469-A4BEB3A53FB7}"/>
                </a:ext>
              </a:extLst>
            </p:cNvPr>
            <p:cNvSpPr txBox="1"/>
            <p:nvPr/>
          </p:nvSpPr>
          <p:spPr>
            <a:xfrm>
              <a:off x="5601573" y="992269"/>
              <a:ext cx="3784668" cy="11220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7196"/>
                </a:lnSpc>
                <a:spcBef>
                  <a:spcPct val="0"/>
                </a:spcBef>
              </a:pPr>
              <a:r>
                <a:rPr lang="en-US" sz="4800" dirty="0" err="1">
                  <a:solidFill>
                    <a:srgbClr val="405269"/>
                  </a:solidFill>
                  <a:latin typeface="Cambria Bold"/>
                </a:rPr>
                <a:t>Chuẩn</a:t>
              </a:r>
              <a:r>
                <a:rPr lang="en-US" sz="480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405269"/>
                  </a:solidFill>
                  <a:latin typeface="Cambria Bold"/>
                </a:rPr>
                <a:t>bị</a:t>
              </a:r>
              <a:r>
                <a:rPr lang="en-US" sz="480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405269"/>
                  </a:solidFill>
                  <a:latin typeface="Cambria Bold"/>
                </a:rPr>
                <a:t>bài</a:t>
              </a:r>
              <a:r>
                <a:rPr lang="en-US" sz="480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405269"/>
                  </a:solidFill>
                  <a:latin typeface="Cambria Bold"/>
                </a:rPr>
                <a:t>mới</a:t>
              </a:r>
              <a:endParaRPr lang="en-US" sz="4800" dirty="0">
                <a:solidFill>
                  <a:srgbClr val="405269"/>
                </a:solidFill>
                <a:latin typeface="Cambria Bold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E21C48-1C22-1F21-2096-86BE6C0D6E3E}"/>
              </a:ext>
            </a:extLst>
          </p:cNvPr>
          <p:cNvGrpSpPr/>
          <p:nvPr/>
        </p:nvGrpSpPr>
        <p:grpSpPr>
          <a:xfrm>
            <a:off x="1587097" y="2362924"/>
            <a:ext cx="8728596" cy="1789946"/>
            <a:chOff x="5559311" y="1110902"/>
            <a:chExt cx="3784668" cy="2384023"/>
          </a:xfrm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BF4ED102-971F-768C-96EB-B70E7047E063}"/>
                </a:ext>
              </a:extLst>
            </p:cNvPr>
            <p:cNvSpPr/>
            <p:nvPr/>
          </p:nvSpPr>
          <p:spPr>
            <a:xfrm>
              <a:off x="5684711" y="1110902"/>
              <a:ext cx="3659268" cy="2384023"/>
            </a:xfrm>
            <a:custGeom>
              <a:avLst/>
              <a:gdLst/>
              <a:ahLst/>
              <a:cxnLst/>
              <a:rect l="l" t="t" r="r" b="b"/>
              <a:pathLst>
                <a:path w="6295764" h="1731335">
                  <a:moveTo>
                    <a:pt x="0" y="0"/>
                  </a:moveTo>
                  <a:lnTo>
                    <a:pt x="6295764" y="0"/>
                  </a:lnTo>
                  <a:lnTo>
                    <a:pt x="6295764" y="1731335"/>
                  </a:lnTo>
                  <a:lnTo>
                    <a:pt x="0" y="17313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0A3DBD88-9A16-F8D0-0806-3863845D7701}"/>
                </a:ext>
              </a:extLst>
            </p:cNvPr>
            <p:cNvSpPr txBox="1"/>
            <p:nvPr/>
          </p:nvSpPr>
          <p:spPr>
            <a:xfrm>
              <a:off x="5559311" y="1313248"/>
              <a:ext cx="3784668" cy="19676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800" dirty="0" err="1">
                  <a:solidFill>
                    <a:srgbClr val="405269"/>
                  </a:solidFill>
                  <a:latin typeface="Cambria Bold"/>
                </a:rPr>
                <a:t>Thực</a:t>
              </a:r>
              <a:r>
                <a:rPr lang="en-US" sz="480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405269"/>
                  </a:solidFill>
                  <a:latin typeface="Cambria Bold"/>
                </a:rPr>
                <a:t>hiện</a:t>
              </a:r>
              <a:r>
                <a:rPr lang="en-US" sz="480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405269"/>
                  </a:solidFill>
                  <a:latin typeface="Cambria Bold"/>
                </a:rPr>
                <a:t>chăm</a:t>
              </a:r>
              <a:r>
                <a:rPr lang="en-US" sz="480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405269"/>
                  </a:solidFill>
                  <a:latin typeface="Cambria Bold"/>
                </a:rPr>
                <a:t>sóc</a:t>
              </a:r>
              <a:r>
                <a:rPr lang="en-US" sz="480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405269"/>
                  </a:solidFill>
                  <a:latin typeface="Cambria Bold"/>
                </a:rPr>
                <a:t>vật</a:t>
              </a:r>
              <a:r>
                <a:rPr lang="en-US" sz="480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405269"/>
                  </a:solidFill>
                  <a:latin typeface="Cambria Bold"/>
                </a:rPr>
                <a:t>nuôi</a:t>
              </a:r>
              <a:r>
                <a:rPr lang="en-US" sz="480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405269"/>
                  </a:solidFill>
                  <a:latin typeface="Cambria Bold"/>
                </a:rPr>
                <a:t>theo</a:t>
              </a:r>
              <a:r>
                <a:rPr lang="en-US" sz="480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405269"/>
                  </a:solidFill>
                  <a:latin typeface="Cambria Bold"/>
                </a:rPr>
                <a:t>kế</a:t>
              </a:r>
              <a:r>
                <a:rPr lang="en-US" sz="4800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4800" dirty="0" err="1">
                  <a:solidFill>
                    <a:srgbClr val="405269"/>
                  </a:solidFill>
                  <a:latin typeface="Cambria Bold"/>
                </a:rPr>
                <a:t>hoạch</a:t>
              </a:r>
              <a:endParaRPr lang="en-US" sz="4800" dirty="0">
                <a:solidFill>
                  <a:srgbClr val="405269"/>
                </a:solidFill>
                <a:latin typeface="Cambria Bold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4861F8A-7FDE-CC39-1E2C-A645FD1E2A94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07933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FB65FC-521F-694A-B7CC-203EBFC894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26244" y="685800"/>
            <a:ext cx="8201890" cy="3262115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87805153-C46B-679B-3F9D-B9A7E35C700F}"/>
              </a:ext>
            </a:extLst>
          </p:cNvPr>
          <p:cNvSpPr/>
          <p:nvPr/>
        </p:nvSpPr>
        <p:spPr>
          <a:xfrm>
            <a:off x="4379353" y="3595885"/>
            <a:ext cx="4104166" cy="3262115"/>
          </a:xfrm>
          <a:custGeom>
            <a:avLst/>
            <a:gdLst/>
            <a:ahLst/>
            <a:cxnLst/>
            <a:rect l="l" t="t" r="r" b="b"/>
            <a:pathLst>
              <a:path w="6492195" h="4958414">
                <a:moveTo>
                  <a:pt x="0" y="0"/>
                </a:moveTo>
                <a:lnTo>
                  <a:pt x="6492195" y="0"/>
                </a:lnTo>
                <a:lnTo>
                  <a:pt x="6492195" y="4958414"/>
                </a:lnTo>
                <a:lnTo>
                  <a:pt x="0" y="495841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ECFDBB-79E2-BDB7-EA2B-4F1151D9C5CA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78332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4067274" y="3045332"/>
            <a:ext cx="4104166" cy="3262115"/>
          </a:xfrm>
          <a:custGeom>
            <a:avLst/>
            <a:gdLst/>
            <a:ahLst/>
            <a:cxnLst/>
            <a:rect l="l" t="t" r="r" b="b"/>
            <a:pathLst>
              <a:path w="6492195" h="4958414">
                <a:moveTo>
                  <a:pt x="0" y="0"/>
                </a:moveTo>
                <a:lnTo>
                  <a:pt x="6492195" y="0"/>
                </a:lnTo>
                <a:lnTo>
                  <a:pt x="6492195" y="4958414"/>
                </a:lnTo>
                <a:lnTo>
                  <a:pt x="0" y="495841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6768E0-263C-E66E-D36C-8D4D9003125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27872" y="947626"/>
            <a:ext cx="8547333" cy="23288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4D637DD-1619-41E7-FCCF-FED1416EFC61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42585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909558" y="233651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62269" y="1350455"/>
            <a:ext cx="521380" cy="627048"/>
          </a:xfrm>
          <a:custGeom>
            <a:avLst/>
            <a:gdLst/>
            <a:ahLst/>
            <a:cxnLst/>
            <a:rect l="l" t="t" r="r" b="b"/>
            <a:pathLst>
              <a:path w="1045373" h="1213786">
                <a:moveTo>
                  <a:pt x="0" y="0"/>
                </a:moveTo>
                <a:lnTo>
                  <a:pt x="1045374" y="0"/>
                </a:lnTo>
                <a:lnTo>
                  <a:pt x="1045374" y="1213786"/>
                </a:lnTo>
                <a:lnTo>
                  <a:pt x="0" y="121378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186140" y="2866591"/>
            <a:ext cx="5503868" cy="3221776"/>
          </a:xfrm>
          <a:custGeom>
            <a:avLst/>
            <a:gdLst/>
            <a:ahLst/>
            <a:cxnLst/>
            <a:rect l="l" t="t" r="r" b="b"/>
            <a:pathLst>
              <a:path w="8255802" h="4832664">
                <a:moveTo>
                  <a:pt x="0" y="0"/>
                </a:moveTo>
                <a:lnTo>
                  <a:pt x="8255802" y="0"/>
                </a:lnTo>
                <a:lnTo>
                  <a:pt x="8255802" y="4832665"/>
                </a:lnTo>
                <a:lnTo>
                  <a:pt x="0" y="483266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6690008" y="2904691"/>
            <a:ext cx="4703109" cy="3183676"/>
          </a:xfrm>
          <a:custGeom>
            <a:avLst/>
            <a:gdLst/>
            <a:ahLst/>
            <a:cxnLst/>
            <a:rect l="l" t="t" r="r" b="b"/>
            <a:pathLst>
              <a:path w="7054664" h="4775514">
                <a:moveTo>
                  <a:pt x="0" y="0"/>
                </a:moveTo>
                <a:lnTo>
                  <a:pt x="7054664" y="0"/>
                </a:lnTo>
                <a:lnTo>
                  <a:pt x="7054664" y="4775515"/>
                </a:lnTo>
                <a:lnTo>
                  <a:pt x="0" y="4775515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r="-3296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976266" y="1437676"/>
            <a:ext cx="8774788" cy="142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841"/>
              </a:lnSpc>
              <a:spcBef>
                <a:spcPct val="0"/>
              </a:spcBef>
            </a:pPr>
            <a:r>
              <a:rPr lang="en-US" sz="2743" dirty="0">
                <a:solidFill>
                  <a:srgbClr val="405269"/>
                </a:solidFill>
                <a:latin typeface="Cambria Bold"/>
              </a:rPr>
              <a:t>Quan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sát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hình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3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và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nêu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các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công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việc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chăm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sóc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trong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hình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.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Giải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thích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vì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sao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cần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thực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hiện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các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công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việc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chăm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sóc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405269"/>
                </a:solidFill>
                <a:latin typeface="Cambria Bold"/>
              </a:rPr>
              <a:t>đó</a:t>
            </a:r>
            <a:r>
              <a:rPr lang="en-US" sz="2743" dirty="0">
                <a:solidFill>
                  <a:srgbClr val="405269"/>
                </a:solidFill>
                <a:latin typeface="Cambria Bold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A12BE3-35F2-8945-867C-BE0DCD8C5A4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534292" y="279234"/>
            <a:ext cx="6834208" cy="11949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ECE6540-746A-73C9-325E-52A892BCE264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1019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2180832" y="497517"/>
            <a:ext cx="3759973" cy="4405949"/>
          </a:xfrm>
          <a:custGeom>
            <a:avLst/>
            <a:gdLst/>
            <a:ahLst/>
            <a:cxnLst/>
            <a:rect l="l" t="t" r="r" b="b"/>
            <a:pathLst>
              <a:path w="5639960" h="6608924">
                <a:moveTo>
                  <a:pt x="0" y="0"/>
                </a:moveTo>
                <a:lnTo>
                  <a:pt x="5639960" y="0"/>
                </a:lnTo>
                <a:lnTo>
                  <a:pt x="5639960" y="6608924"/>
                </a:lnTo>
                <a:lnTo>
                  <a:pt x="0" y="660892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r="-103482" b="-164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562448" y="564529"/>
            <a:ext cx="3759973" cy="4405949"/>
          </a:xfrm>
          <a:custGeom>
            <a:avLst/>
            <a:gdLst/>
            <a:ahLst/>
            <a:cxnLst/>
            <a:rect l="l" t="t" r="r" b="b"/>
            <a:pathLst>
              <a:path w="5639960" h="6608924">
                <a:moveTo>
                  <a:pt x="0" y="0"/>
                </a:moveTo>
                <a:lnTo>
                  <a:pt x="5639960" y="0"/>
                </a:lnTo>
                <a:lnTo>
                  <a:pt x="5639960" y="6608924"/>
                </a:lnTo>
                <a:lnTo>
                  <a:pt x="0" y="660892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102442" r="-1040" b="-164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2103235" y="4903466"/>
            <a:ext cx="3915168" cy="1765385"/>
            <a:chOff x="0" y="0"/>
            <a:chExt cx="7830336" cy="35307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830336" cy="3530770"/>
            </a:xfrm>
            <a:custGeom>
              <a:avLst/>
              <a:gdLst/>
              <a:ahLst/>
              <a:cxnLst/>
              <a:rect l="l" t="t" r="r" b="b"/>
              <a:pathLst>
                <a:path w="7830336" h="3530770">
                  <a:moveTo>
                    <a:pt x="0" y="0"/>
                  </a:moveTo>
                  <a:lnTo>
                    <a:pt x="7830336" y="0"/>
                  </a:lnTo>
                  <a:lnTo>
                    <a:pt x="7830336" y="3530770"/>
                  </a:lnTo>
                  <a:lnTo>
                    <a:pt x="0" y="353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06378" y="700150"/>
              <a:ext cx="6617584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16"/>
                </a:lnSpc>
              </a:pP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Cho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vật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nuôi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ăn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giúp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cung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cấp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dinh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dưỡng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cho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vật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nuôi</a:t>
              </a:r>
              <a:endParaRPr lang="en-US" sz="2743" dirty="0">
                <a:solidFill>
                  <a:srgbClr val="0C0E10"/>
                </a:solidFill>
                <a:latin typeface="Cambria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576821" y="4917164"/>
            <a:ext cx="4267467" cy="2108285"/>
            <a:chOff x="0" y="0"/>
            <a:chExt cx="8534934" cy="421657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534934" cy="4216570"/>
            </a:xfrm>
            <a:custGeom>
              <a:avLst/>
              <a:gdLst/>
              <a:ahLst/>
              <a:cxnLst/>
              <a:rect l="l" t="t" r="r" b="b"/>
              <a:pathLst>
                <a:path w="8534934" h="4216570">
                  <a:moveTo>
                    <a:pt x="0" y="0"/>
                  </a:moveTo>
                  <a:lnTo>
                    <a:pt x="8534934" y="0"/>
                  </a:lnTo>
                  <a:lnTo>
                    <a:pt x="8534934" y="4216570"/>
                  </a:lnTo>
                  <a:lnTo>
                    <a:pt x="0" y="4216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>
                <a:extLst>
                  <a:ext uri="{96DAC541-7B7A-43D3-8B79-37D633B846F1}">
                    <asvg:svgBlip xmlns="" xmlns:asvg="http://schemas.microsoft.com/office/drawing/2016/SVG/main" r:embed="rId24"/>
                  </a:ext>
                </a:extLst>
              </a:blip>
              <a:stretch>
                <a:fillRect l="-4782" r="-4782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60940" y="700150"/>
              <a:ext cx="7213054" cy="2769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16"/>
                </a:lnSpc>
              </a:pP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Vệ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sinh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chuồn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trại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để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hạn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chế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bệnh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tật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,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tăng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cường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sức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khoẻ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cho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vật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nuôi</a:t>
              </a:r>
              <a:endParaRPr lang="en-US" sz="2743" dirty="0">
                <a:solidFill>
                  <a:srgbClr val="0C0E10"/>
                </a:solidFill>
                <a:latin typeface="Cambria Bold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108E9D0-8B2C-8E13-405D-7CB005CE5784}"/>
              </a:ext>
            </a:extLst>
          </p:cNvPr>
          <p:cNvSpPr/>
          <p:nvPr/>
        </p:nvSpPr>
        <p:spPr>
          <a:xfrm>
            <a:off x="11625513" y="10633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25515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4460" y="260160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551710" y="4903466"/>
            <a:ext cx="4466693" cy="1600485"/>
            <a:chOff x="0" y="0"/>
            <a:chExt cx="7830336" cy="32009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830336" cy="3200970"/>
            </a:xfrm>
            <a:custGeom>
              <a:avLst/>
              <a:gdLst/>
              <a:ahLst/>
              <a:cxnLst/>
              <a:rect l="l" t="t" r="r" b="b"/>
              <a:pathLst>
                <a:path w="7830336" h="3530770">
                  <a:moveTo>
                    <a:pt x="0" y="0"/>
                  </a:moveTo>
                  <a:lnTo>
                    <a:pt x="7830336" y="0"/>
                  </a:lnTo>
                  <a:lnTo>
                    <a:pt x="7830336" y="3530770"/>
                  </a:lnTo>
                  <a:lnTo>
                    <a:pt x="0" y="3530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06378" y="700150"/>
              <a:ext cx="6617584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16"/>
                </a:lnSpc>
              </a:pP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Gia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cố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,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che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chắn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chuồng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trại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để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giữ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ấm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cho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vật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nuôi</a:t>
              </a:r>
              <a:endParaRPr lang="en-US" sz="2743" dirty="0">
                <a:solidFill>
                  <a:srgbClr val="0C0E10"/>
                </a:solidFill>
                <a:latin typeface="Cambria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576821" y="4917164"/>
            <a:ext cx="4267467" cy="1422485"/>
            <a:chOff x="0" y="0"/>
            <a:chExt cx="8534934" cy="284497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534934" cy="2844970"/>
            </a:xfrm>
            <a:custGeom>
              <a:avLst/>
              <a:gdLst/>
              <a:ahLst/>
              <a:cxnLst/>
              <a:rect l="l" t="t" r="r" b="b"/>
              <a:pathLst>
                <a:path w="8534934" h="2844970">
                  <a:moveTo>
                    <a:pt x="0" y="0"/>
                  </a:moveTo>
                  <a:lnTo>
                    <a:pt x="8534934" y="0"/>
                  </a:lnTo>
                  <a:lnTo>
                    <a:pt x="8534934" y="2844970"/>
                  </a:lnTo>
                  <a:lnTo>
                    <a:pt x="0" y="2844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 t="-17636" b="-17636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60940" y="700150"/>
              <a:ext cx="7213054" cy="1384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609630">
                <a:lnSpc>
                  <a:spcPts val="2716"/>
                </a:lnSpc>
              </a:pP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Thắp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đèn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sưởi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ấm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cho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vật</a:t>
              </a:r>
              <a:r>
                <a:rPr lang="en-US" sz="2743" dirty="0">
                  <a:solidFill>
                    <a:srgbClr val="0C0E10"/>
                  </a:solidFill>
                  <a:latin typeface="Cambria Bold"/>
                </a:rPr>
                <a:t> </a:t>
              </a:r>
              <a:r>
                <a:rPr lang="en-US" sz="2743" dirty="0" err="1">
                  <a:solidFill>
                    <a:srgbClr val="0C0E10"/>
                  </a:solidFill>
                  <a:latin typeface="Cambria Bold"/>
                </a:rPr>
                <a:t>nuôi</a:t>
              </a:r>
              <a:endParaRPr lang="en-US" sz="2743" dirty="0">
                <a:solidFill>
                  <a:srgbClr val="0C0E10"/>
                </a:solidFill>
                <a:latin typeface="Cambria Bold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>
            <a:off x="2103235" y="171475"/>
            <a:ext cx="3671128" cy="4745689"/>
          </a:xfrm>
          <a:custGeom>
            <a:avLst/>
            <a:gdLst/>
            <a:ahLst/>
            <a:cxnLst/>
            <a:rect l="l" t="t" r="r" b="b"/>
            <a:pathLst>
              <a:path w="5506692" h="7118534">
                <a:moveTo>
                  <a:pt x="0" y="0"/>
                </a:moveTo>
                <a:lnTo>
                  <a:pt x="5506692" y="0"/>
                </a:lnTo>
                <a:lnTo>
                  <a:pt x="5506692" y="7118534"/>
                </a:lnTo>
                <a:lnTo>
                  <a:pt x="0" y="711853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999" r="-101202" b="-99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6576821" y="171475"/>
            <a:ext cx="3671128" cy="4745689"/>
          </a:xfrm>
          <a:custGeom>
            <a:avLst/>
            <a:gdLst/>
            <a:ahLst/>
            <a:cxnLst/>
            <a:rect l="l" t="t" r="r" b="b"/>
            <a:pathLst>
              <a:path w="5506692" h="7118534">
                <a:moveTo>
                  <a:pt x="0" y="0"/>
                </a:moveTo>
                <a:lnTo>
                  <a:pt x="5506692" y="0"/>
                </a:lnTo>
                <a:lnTo>
                  <a:pt x="5506692" y="7118534"/>
                </a:lnTo>
                <a:lnTo>
                  <a:pt x="0" y="711853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100443" t="-9" r="-759" b="-198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E57673-3D92-F0AD-71A7-46F45E693195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868643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271258" y="954575"/>
            <a:ext cx="511306" cy="798915"/>
          </a:xfrm>
          <a:custGeom>
            <a:avLst/>
            <a:gdLst/>
            <a:ahLst/>
            <a:cxnLst/>
            <a:rect l="l" t="t" r="r" b="b"/>
            <a:pathLst>
              <a:path w="766959" h="1198373">
                <a:moveTo>
                  <a:pt x="0" y="0"/>
                </a:moveTo>
                <a:lnTo>
                  <a:pt x="766959" y="0"/>
                </a:lnTo>
                <a:lnTo>
                  <a:pt x="766959" y="1198374"/>
                </a:lnTo>
                <a:lnTo>
                  <a:pt x="0" y="119837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50411" y="896826"/>
            <a:ext cx="8724795" cy="142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841"/>
              </a:lnSpc>
              <a:spcBef>
                <a:spcPct val="0"/>
              </a:spcBef>
            </a:pPr>
            <a:r>
              <a:rPr lang="en-US" sz="2743">
                <a:solidFill>
                  <a:srgbClr val="BE3E19"/>
                </a:solidFill>
                <a:latin typeface="Cambria Bold"/>
              </a:rPr>
              <a:t>Kể tên các công việc chăm sóc một vật nuôi của gia đình em hoặc người thân. Công việc chăm sóc đó đáp ứng nhu cầu sống nào của con vật?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BDD091-2EA3-D45A-986F-3AB004D73793}"/>
              </a:ext>
            </a:extLst>
          </p:cNvPr>
          <p:cNvGrpSpPr/>
          <p:nvPr/>
        </p:nvGrpSpPr>
        <p:grpSpPr>
          <a:xfrm>
            <a:off x="1883656" y="2499389"/>
            <a:ext cx="8135481" cy="657258"/>
            <a:chOff x="1883656" y="2499389"/>
            <a:chExt cx="8135481" cy="657258"/>
          </a:xfrm>
        </p:grpSpPr>
        <p:sp>
          <p:nvSpPr>
            <p:cNvPr id="16" name="Freeform 16"/>
            <p:cNvSpPr/>
            <p:nvPr/>
          </p:nvSpPr>
          <p:spPr>
            <a:xfrm>
              <a:off x="2252262" y="2499389"/>
              <a:ext cx="7384983" cy="657258"/>
            </a:xfrm>
            <a:custGeom>
              <a:avLst/>
              <a:gdLst/>
              <a:ahLst/>
              <a:cxnLst/>
              <a:rect l="l" t="t" r="r" b="b"/>
              <a:pathLst>
                <a:path w="7520759" h="1598161">
                  <a:moveTo>
                    <a:pt x="0" y="0"/>
                  </a:moveTo>
                  <a:lnTo>
                    <a:pt x="7520759" y="0"/>
                  </a:lnTo>
                  <a:lnTo>
                    <a:pt x="7520759" y="1598161"/>
                  </a:lnTo>
                  <a:lnTo>
                    <a:pt x="0" y="1598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883656" y="2540570"/>
              <a:ext cx="8135481" cy="503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40"/>
                </a:lnSpc>
                <a:spcBef>
                  <a:spcPct val="0"/>
                </a:spcBef>
              </a:pP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Một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số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công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việc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chăm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sóc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một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vật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nuôi</a:t>
              </a:r>
              <a:endParaRPr lang="en-US" sz="3099" dirty="0">
                <a:solidFill>
                  <a:srgbClr val="405269"/>
                </a:solidFill>
                <a:latin typeface="Cambria Bold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279351" y="3539837"/>
            <a:ext cx="9579919" cy="2158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340"/>
              </a:lnSpc>
            </a:pPr>
            <a:r>
              <a:rPr lang="en-US" sz="3099" dirty="0">
                <a:solidFill>
                  <a:srgbClr val="405269"/>
                </a:solidFill>
                <a:latin typeface="Cambria Bold"/>
              </a:rPr>
              <a:t>-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Chuẩn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bị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chuồng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trại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một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cách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tốt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nhất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(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đủ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mát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đủ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ấm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đủ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ánh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sáng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,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thoáng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khí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…)</a:t>
            </a:r>
          </a:p>
          <a:p>
            <a:pPr algn="just" defTabSz="609630">
              <a:lnSpc>
                <a:spcPts val="4340"/>
              </a:lnSpc>
              <a:spcBef>
                <a:spcPct val="0"/>
              </a:spcBef>
            </a:pPr>
            <a:r>
              <a:rPr lang="en-US" sz="3099" dirty="0">
                <a:solidFill>
                  <a:srgbClr val="405269"/>
                </a:solidFill>
                <a:latin typeface="Cambria Bold"/>
              </a:rPr>
              <a:t>-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mẹ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tốt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để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có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nhiều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sữa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chất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lượng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tốt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cho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đàn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con.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3171DE-ADDE-E399-E3B2-C530855B9772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21397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2067" y="154392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4" name="Freeform 4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7390ED-BC77-6216-000E-4FE944A441A8}"/>
              </a:ext>
            </a:extLst>
          </p:cNvPr>
          <p:cNvGrpSpPr/>
          <p:nvPr/>
        </p:nvGrpSpPr>
        <p:grpSpPr>
          <a:xfrm>
            <a:off x="2028260" y="834579"/>
            <a:ext cx="8135481" cy="633367"/>
            <a:chOff x="2028260" y="834579"/>
            <a:chExt cx="8135481" cy="633367"/>
          </a:xfrm>
        </p:grpSpPr>
        <p:sp>
          <p:nvSpPr>
            <p:cNvPr id="15" name="Freeform 15"/>
            <p:cNvSpPr/>
            <p:nvPr/>
          </p:nvSpPr>
          <p:spPr>
            <a:xfrm>
              <a:off x="2280265" y="834579"/>
              <a:ext cx="7631470" cy="633367"/>
            </a:xfrm>
            <a:custGeom>
              <a:avLst/>
              <a:gdLst/>
              <a:ahLst/>
              <a:cxnLst/>
              <a:rect l="l" t="t" r="r" b="b"/>
              <a:pathLst>
                <a:path w="7520759" h="1598161">
                  <a:moveTo>
                    <a:pt x="0" y="0"/>
                  </a:moveTo>
                  <a:lnTo>
                    <a:pt x="7520759" y="0"/>
                  </a:lnTo>
                  <a:lnTo>
                    <a:pt x="7520759" y="1598161"/>
                  </a:lnTo>
                  <a:lnTo>
                    <a:pt x="0" y="1598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028260" y="850915"/>
              <a:ext cx="8135481" cy="503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340"/>
                </a:lnSpc>
                <a:spcBef>
                  <a:spcPct val="0"/>
                </a:spcBef>
              </a:pP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Một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số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công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việc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chăm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sóc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một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vật</a:t>
              </a:r>
              <a:r>
                <a:rPr lang="en-US" sz="3099" dirty="0">
                  <a:solidFill>
                    <a:srgbClr val="405269"/>
                  </a:solidFill>
                  <a:latin typeface="Cambria Bold"/>
                </a:rPr>
                <a:t> </a:t>
              </a:r>
              <a:r>
                <a:rPr lang="en-US" sz="3099" dirty="0" err="1">
                  <a:solidFill>
                    <a:srgbClr val="405269"/>
                  </a:solidFill>
                  <a:latin typeface="Cambria Bold"/>
                </a:rPr>
                <a:t>nuôi</a:t>
              </a:r>
              <a:endParaRPr lang="en-US" sz="3099" dirty="0">
                <a:solidFill>
                  <a:srgbClr val="405269"/>
                </a:solidFill>
                <a:latin typeface="Cambria Bold"/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210610" y="1677222"/>
            <a:ext cx="9966061" cy="436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40"/>
              </a:lnSpc>
            </a:pPr>
            <a:r>
              <a:rPr lang="en-US" sz="3099" dirty="0">
                <a:solidFill>
                  <a:srgbClr val="405269"/>
                </a:solidFill>
                <a:latin typeface="Cambria Bold"/>
              </a:rPr>
              <a:t>-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Tiêm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thuốc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phòng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các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bệnh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theo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đúng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từng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giai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đoạn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để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phòng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bệnh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cho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4340"/>
              </a:lnSpc>
            </a:pPr>
            <a:r>
              <a:rPr lang="en-US" sz="3099" dirty="0">
                <a:solidFill>
                  <a:srgbClr val="405269"/>
                </a:solidFill>
                <a:latin typeface="Cambria Bold"/>
              </a:rPr>
              <a:t>-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Giữ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ấm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cho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cơ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thể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vào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mùa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đông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.</a:t>
            </a:r>
          </a:p>
          <a:p>
            <a:pPr defTabSz="609630">
              <a:lnSpc>
                <a:spcPts val="4340"/>
              </a:lnSpc>
            </a:pPr>
            <a:r>
              <a:rPr lang="en-US" sz="3099" dirty="0">
                <a:solidFill>
                  <a:srgbClr val="405269"/>
                </a:solidFill>
                <a:latin typeface="Cambria Bold"/>
              </a:rPr>
              <a:t>- Cho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động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và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tiếp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xúc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với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nhiều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ánh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sáng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để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được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khỏe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mạnh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.</a:t>
            </a:r>
          </a:p>
          <a:p>
            <a:pPr algn="just" defTabSz="609630">
              <a:lnSpc>
                <a:spcPts val="4340"/>
              </a:lnSpc>
              <a:spcBef>
                <a:spcPct val="0"/>
              </a:spcBef>
            </a:pPr>
            <a:r>
              <a:rPr lang="en-US" sz="3099" dirty="0">
                <a:solidFill>
                  <a:srgbClr val="405269"/>
                </a:solidFill>
                <a:latin typeface="Cambria Bold"/>
              </a:rPr>
              <a:t>-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Thức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ăn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phải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có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đủ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năng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lượng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, protein,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chất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khoáng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và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vitamin,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thường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xuyên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bổ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sung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các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loại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thức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ăn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để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đảm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bảo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vật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nuôi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được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đủ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 </a:t>
            </a:r>
            <a:r>
              <a:rPr lang="en-US" sz="3099" dirty="0" err="1">
                <a:solidFill>
                  <a:srgbClr val="405269"/>
                </a:solidFill>
                <a:latin typeface="Cambria Bold"/>
              </a:rPr>
              <a:t>chất</a:t>
            </a:r>
            <a:r>
              <a:rPr lang="en-US" sz="3099" dirty="0">
                <a:solidFill>
                  <a:srgbClr val="405269"/>
                </a:solidFill>
                <a:latin typeface="Cambria Bold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E6851E-6C5C-1AAB-10E3-29B9E1F6FE6A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420075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425921" y="848242"/>
            <a:ext cx="719574" cy="940061"/>
          </a:xfrm>
          <a:custGeom>
            <a:avLst/>
            <a:gdLst/>
            <a:ahLst/>
            <a:cxnLst/>
            <a:rect l="l" t="t" r="r" b="b"/>
            <a:pathLst>
              <a:path w="1079361" h="1410091">
                <a:moveTo>
                  <a:pt x="0" y="0"/>
                </a:moveTo>
                <a:lnTo>
                  <a:pt x="1079361" y="0"/>
                </a:lnTo>
                <a:lnTo>
                  <a:pt x="1079361" y="1410091"/>
                </a:lnTo>
                <a:lnTo>
                  <a:pt x="0" y="141009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45495" y="896826"/>
            <a:ext cx="8329711" cy="1420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841"/>
              </a:lnSpc>
              <a:spcBef>
                <a:spcPct val="0"/>
              </a:spcBef>
            </a:pP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Thảo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luận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nhu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cầu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sống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của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vật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nuôi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và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đề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xuất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các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công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việc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cần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làm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để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chăm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sóc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vật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nuôi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đó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trong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các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trường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hợp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 </a:t>
            </a:r>
            <a:r>
              <a:rPr lang="en-US" sz="2743" dirty="0" err="1">
                <a:solidFill>
                  <a:srgbClr val="BE3E19"/>
                </a:solidFill>
                <a:latin typeface="Cambria Bold"/>
              </a:rPr>
              <a:t>sau</a:t>
            </a:r>
            <a:r>
              <a:rPr lang="en-US" sz="2743" dirty="0">
                <a:solidFill>
                  <a:srgbClr val="BE3E19"/>
                </a:solidFill>
                <a:latin typeface="Cambria Bold"/>
              </a:rPr>
              <a:t>: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3F32AD5-EA4E-8C57-E9CD-D313528D38C1}"/>
              </a:ext>
            </a:extLst>
          </p:cNvPr>
          <p:cNvGrpSpPr/>
          <p:nvPr/>
        </p:nvGrpSpPr>
        <p:grpSpPr>
          <a:xfrm>
            <a:off x="1425921" y="2704093"/>
            <a:ext cx="4527008" cy="1566008"/>
            <a:chOff x="1425921" y="2704093"/>
            <a:chExt cx="4527008" cy="1566008"/>
          </a:xfrm>
        </p:grpSpPr>
        <p:sp>
          <p:nvSpPr>
            <p:cNvPr id="16" name="Freeform 16"/>
            <p:cNvSpPr/>
            <p:nvPr/>
          </p:nvSpPr>
          <p:spPr>
            <a:xfrm>
              <a:off x="1425921" y="2704093"/>
              <a:ext cx="4425408" cy="1464408"/>
            </a:xfrm>
            <a:custGeom>
              <a:avLst/>
              <a:gdLst/>
              <a:ahLst/>
              <a:cxnLst/>
              <a:rect l="l" t="t" r="r" b="b"/>
              <a:pathLst>
                <a:path w="6638112" h="2196612">
                  <a:moveTo>
                    <a:pt x="0" y="0"/>
                  </a:moveTo>
                  <a:lnTo>
                    <a:pt x="6638112" y="0"/>
                  </a:lnTo>
                  <a:lnTo>
                    <a:pt x="6638112" y="2196612"/>
                  </a:lnTo>
                  <a:lnTo>
                    <a:pt x="0" y="2196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0163E22-F84F-F16F-436F-FC466FAF715E}"/>
                </a:ext>
              </a:extLst>
            </p:cNvPr>
            <p:cNvGrpSpPr/>
            <p:nvPr/>
          </p:nvGrpSpPr>
          <p:grpSpPr>
            <a:xfrm>
              <a:off x="1527521" y="2805693"/>
              <a:ext cx="4425408" cy="1464408"/>
              <a:chOff x="1527521" y="2805693"/>
              <a:chExt cx="4425408" cy="1464408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527521" y="2805693"/>
                <a:ext cx="4425408" cy="1464408"/>
              </a:xfrm>
              <a:custGeom>
                <a:avLst/>
                <a:gdLst/>
                <a:ahLst/>
                <a:cxnLst/>
                <a:rect l="l" t="t" r="r" b="b"/>
                <a:pathLst>
                  <a:path w="6638112" h="2196612">
                    <a:moveTo>
                      <a:pt x="0" y="0"/>
                    </a:moveTo>
                    <a:lnTo>
                      <a:pt x="6638112" y="0"/>
                    </a:lnTo>
                    <a:lnTo>
                      <a:pt x="6638112" y="2196612"/>
                    </a:lnTo>
                    <a:lnTo>
                      <a:pt x="0" y="219661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4">
                  <a:extLst>
                    <a:ext uri="{96DAC541-7B7A-43D3-8B79-37D633B846F1}">
                      <asvg:svgBlip xmlns=""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527521" y="2808516"/>
                <a:ext cx="3787844" cy="11769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 defTabSz="609630">
                  <a:lnSpc>
                    <a:spcPts val="4786"/>
                  </a:lnSpc>
                  <a:spcBef>
                    <a:spcPct val="0"/>
                  </a:spcBef>
                </a:pPr>
                <a:r>
                  <a:rPr lang="en-US" sz="3418" dirty="0">
                    <a:solidFill>
                      <a:srgbClr val="000000"/>
                    </a:solidFill>
                    <a:latin typeface="Cambria Bold"/>
                  </a:rPr>
                  <a:t>Khi </a:t>
                </a:r>
                <a:r>
                  <a:rPr lang="en-US" sz="3418" dirty="0" err="1">
                    <a:solidFill>
                      <a:srgbClr val="000000"/>
                    </a:solidFill>
                    <a:latin typeface="Cambria Bold"/>
                  </a:rPr>
                  <a:t>vật</a:t>
                </a:r>
                <a:r>
                  <a:rPr lang="en-US" sz="3418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3418" dirty="0" err="1">
                    <a:solidFill>
                      <a:srgbClr val="000000"/>
                    </a:solidFill>
                    <a:latin typeface="Cambria Bold"/>
                  </a:rPr>
                  <a:t>nuôi</a:t>
                </a:r>
                <a:r>
                  <a:rPr lang="en-US" sz="3418" dirty="0">
                    <a:solidFill>
                      <a:srgbClr val="000000"/>
                    </a:solidFill>
                    <a:latin typeface="Cambria Bold"/>
                  </a:rPr>
                  <a:t> </a:t>
                </a:r>
                <a:r>
                  <a:rPr lang="en-US" sz="3418" dirty="0" err="1">
                    <a:solidFill>
                      <a:srgbClr val="000000"/>
                    </a:solidFill>
                    <a:latin typeface="Cambria Bold"/>
                  </a:rPr>
                  <a:t>đói</a:t>
                </a:r>
                <a:r>
                  <a:rPr lang="en-US" sz="3418" dirty="0">
                    <a:solidFill>
                      <a:srgbClr val="000000"/>
                    </a:solidFill>
                    <a:latin typeface="Cambria Bold"/>
                  </a:rPr>
                  <a:t> hay </a:t>
                </a:r>
                <a:r>
                  <a:rPr lang="en-US" sz="3418" dirty="0" err="1">
                    <a:solidFill>
                      <a:srgbClr val="000000"/>
                    </a:solidFill>
                    <a:latin typeface="Cambria Bold"/>
                  </a:rPr>
                  <a:t>khát</a:t>
                </a:r>
                <a:endParaRPr lang="en-US" sz="3418" dirty="0">
                  <a:solidFill>
                    <a:srgbClr val="000000"/>
                  </a:solidFill>
                  <a:latin typeface="Cambria Bold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6DE2CE8-8025-4088-B628-90EDDE62F611}"/>
              </a:ext>
            </a:extLst>
          </p:cNvPr>
          <p:cNvGrpSpPr/>
          <p:nvPr/>
        </p:nvGrpSpPr>
        <p:grpSpPr>
          <a:xfrm>
            <a:off x="6477207" y="2704093"/>
            <a:ext cx="4527008" cy="1566008"/>
            <a:chOff x="6477207" y="2704093"/>
            <a:chExt cx="4527008" cy="1566008"/>
          </a:xfrm>
        </p:grpSpPr>
        <p:sp>
          <p:nvSpPr>
            <p:cNvPr id="18" name="Freeform 18"/>
            <p:cNvSpPr/>
            <p:nvPr/>
          </p:nvSpPr>
          <p:spPr>
            <a:xfrm>
              <a:off x="6477207" y="2704093"/>
              <a:ext cx="4425408" cy="1464408"/>
            </a:xfrm>
            <a:custGeom>
              <a:avLst/>
              <a:gdLst/>
              <a:ahLst/>
              <a:cxnLst/>
              <a:rect l="l" t="t" r="r" b="b"/>
              <a:pathLst>
                <a:path w="6638112" h="2196612">
                  <a:moveTo>
                    <a:pt x="0" y="0"/>
                  </a:moveTo>
                  <a:lnTo>
                    <a:pt x="6638112" y="0"/>
                  </a:lnTo>
                  <a:lnTo>
                    <a:pt x="6638112" y="2196612"/>
                  </a:lnTo>
                  <a:lnTo>
                    <a:pt x="0" y="2196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1"/>
            <p:cNvSpPr/>
            <p:nvPr/>
          </p:nvSpPr>
          <p:spPr>
            <a:xfrm>
              <a:off x="6578807" y="2805693"/>
              <a:ext cx="4425408" cy="1464408"/>
            </a:xfrm>
            <a:custGeom>
              <a:avLst/>
              <a:gdLst/>
              <a:ahLst/>
              <a:cxnLst/>
              <a:rect l="l" t="t" r="r" b="b"/>
              <a:pathLst>
                <a:path w="6638112" h="2196612">
                  <a:moveTo>
                    <a:pt x="0" y="0"/>
                  </a:moveTo>
                  <a:lnTo>
                    <a:pt x="6638112" y="0"/>
                  </a:lnTo>
                  <a:lnTo>
                    <a:pt x="6638112" y="2196612"/>
                  </a:lnTo>
                  <a:lnTo>
                    <a:pt x="0" y="2196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897589" y="2808516"/>
              <a:ext cx="3318112" cy="1176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786"/>
                </a:lnSpc>
                <a:spcBef>
                  <a:spcPct val="0"/>
                </a:spcBef>
              </a:pPr>
              <a:r>
                <a:rPr lang="en-US" sz="3418" dirty="0">
                  <a:solidFill>
                    <a:srgbClr val="000000"/>
                  </a:solidFill>
                  <a:latin typeface="Cambria Bold"/>
                </a:rPr>
                <a:t>Khi </a:t>
              </a:r>
              <a:r>
                <a:rPr lang="en-US" sz="3418" dirty="0" err="1">
                  <a:solidFill>
                    <a:srgbClr val="000000"/>
                  </a:solidFill>
                  <a:latin typeface="Cambria Bold"/>
                </a:rPr>
                <a:t>thời</a:t>
              </a:r>
              <a:r>
                <a:rPr lang="en-US" sz="3418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18" dirty="0" err="1">
                  <a:solidFill>
                    <a:srgbClr val="000000"/>
                  </a:solidFill>
                  <a:latin typeface="Cambria Bold"/>
                </a:rPr>
                <a:t>tiết</a:t>
              </a:r>
              <a:r>
                <a:rPr lang="en-US" sz="3418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18" dirty="0" err="1">
                  <a:solidFill>
                    <a:srgbClr val="000000"/>
                  </a:solidFill>
                  <a:latin typeface="Cambria Bold"/>
                </a:rPr>
                <a:t>nắng</a:t>
              </a:r>
              <a:r>
                <a:rPr lang="en-US" sz="3418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18" dirty="0" err="1">
                  <a:solidFill>
                    <a:srgbClr val="000000"/>
                  </a:solidFill>
                  <a:latin typeface="Cambria Bold"/>
                </a:rPr>
                <a:t>nóng</a:t>
              </a:r>
              <a:endParaRPr lang="en-US" sz="3418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8EF8AF-AB9E-73F5-6DFF-A35F5C45C2A2}"/>
              </a:ext>
            </a:extLst>
          </p:cNvPr>
          <p:cNvGrpSpPr/>
          <p:nvPr/>
        </p:nvGrpSpPr>
        <p:grpSpPr>
          <a:xfrm>
            <a:off x="3986473" y="4506899"/>
            <a:ext cx="4527008" cy="1566008"/>
            <a:chOff x="3986473" y="4506899"/>
            <a:chExt cx="4527008" cy="1566008"/>
          </a:xfrm>
        </p:grpSpPr>
        <p:sp>
          <p:nvSpPr>
            <p:cNvPr id="19" name="Freeform 19"/>
            <p:cNvSpPr/>
            <p:nvPr/>
          </p:nvSpPr>
          <p:spPr>
            <a:xfrm>
              <a:off x="3986473" y="4506899"/>
              <a:ext cx="4425408" cy="1464408"/>
            </a:xfrm>
            <a:custGeom>
              <a:avLst/>
              <a:gdLst/>
              <a:ahLst/>
              <a:cxnLst/>
              <a:rect l="l" t="t" r="r" b="b"/>
              <a:pathLst>
                <a:path w="6638112" h="2196612">
                  <a:moveTo>
                    <a:pt x="0" y="0"/>
                  </a:moveTo>
                  <a:lnTo>
                    <a:pt x="6638112" y="0"/>
                  </a:lnTo>
                  <a:lnTo>
                    <a:pt x="6638112" y="2196611"/>
                  </a:lnTo>
                  <a:lnTo>
                    <a:pt x="0" y="2196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>
              <a:off x="4088073" y="4608499"/>
              <a:ext cx="4425408" cy="1464408"/>
            </a:xfrm>
            <a:custGeom>
              <a:avLst/>
              <a:gdLst/>
              <a:ahLst/>
              <a:cxnLst/>
              <a:rect l="l" t="t" r="r" b="b"/>
              <a:pathLst>
                <a:path w="6638112" h="2196612">
                  <a:moveTo>
                    <a:pt x="0" y="0"/>
                  </a:moveTo>
                  <a:lnTo>
                    <a:pt x="6638112" y="0"/>
                  </a:lnTo>
                  <a:lnTo>
                    <a:pt x="6638112" y="2196611"/>
                  </a:lnTo>
                  <a:lnTo>
                    <a:pt x="0" y="2196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>
                <a:extLst>
                  <a:ext uri="{96DAC541-7B7A-43D3-8B79-37D633B846F1}">
                    <asvg:svgBlip xmlns="" xmlns:asvg="http://schemas.microsoft.com/office/drawing/2016/SVG/main" r:embed="rId2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583285" y="4581251"/>
              <a:ext cx="3153705" cy="1176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4786"/>
                </a:lnSpc>
                <a:spcBef>
                  <a:spcPct val="0"/>
                </a:spcBef>
              </a:pPr>
              <a:r>
                <a:rPr lang="en-US" sz="3418">
                  <a:solidFill>
                    <a:srgbClr val="000000"/>
                  </a:solidFill>
                  <a:latin typeface="Cambria Bold"/>
                </a:rPr>
                <a:t>Khi thời tiết lạnh giá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9733DE0-40C6-5BD2-BD90-54E573BD02F0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14915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6593" y="161771"/>
            <a:ext cx="11109607" cy="6332476"/>
          </a:xfrm>
          <a:custGeom>
            <a:avLst/>
            <a:gdLst/>
            <a:ahLst/>
            <a:cxnLst/>
            <a:rect l="l" t="t" r="r" b="b"/>
            <a:pathLst>
              <a:path w="16664410" h="9498714">
                <a:moveTo>
                  <a:pt x="0" y="0"/>
                </a:moveTo>
                <a:lnTo>
                  <a:pt x="16664410" y="0"/>
                </a:lnTo>
                <a:lnTo>
                  <a:pt x="16664410" y="9498714"/>
                </a:lnTo>
                <a:lnTo>
                  <a:pt x="0" y="9498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5385" y="5098009"/>
            <a:ext cx="2403051" cy="2224199"/>
            <a:chOff x="0" y="0"/>
            <a:chExt cx="4806103" cy="44483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21416" cy="4216115"/>
            </a:xfrm>
            <a:custGeom>
              <a:avLst/>
              <a:gdLst/>
              <a:ahLst/>
              <a:cxnLst/>
              <a:rect l="l" t="t" r="r" b="b"/>
              <a:pathLst>
                <a:path w="2921416" h="4216115">
                  <a:moveTo>
                    <a:pt x="0" y="0"/>
                  </a:moveTo>
                  <a:lnTo>
                    <a:pt x="2921416" y="0"/>
                  </a:lnTo>
                  <a:lnTo>
                    <a:pt x="2921416" y="4216115"/>
                  </a:lnTo>
                  <a:lnTo>
                    <a:pt x="0" y="4216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3574541">
              <a:off x="1712136" y="1182971"/>
              <a:ext cx="2418562" cy="2950965"/>
            </a:xfrm>
            <a:custGeom>
              <a:avLst/>
              <a:gdLst/>
              <a:ahLst/>
              <a:cxnLst/>
              <a:rect l="l" t="t" r="r" b="b"/>
              <a:pathLst>
                <a:path w="2418562" h="2950965">
                  <a:moveTo>
                    <a:pt x="0" y="0"/>
                  </a:moveTo>
                  <a:lnTo>
                    <a:pt x="2418561" y="0"/>
                  </a:lnTo>
                  <a:lnTo>
                    <a:pt x="2418561" y="2950965"/>
                  </a:lnTo>
                  <a:lnTo>
                    <a:pt x="0" y="2950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5205" y="5483388"/>
            <a:ext cx="1716795" cy="1838821"/>
            <a:chOff x="0" y="0"/>
            <a:chExt cx="3433590" cy="3677642"/>
          </a:xfrm>
        </p:grpSpPr>
        <p:sp>
          <p:nvSpPr>
            <p:cNvPr id="7" name="Freeform 7"/>
            <p:cNvSpPr/>
            <p:nvPr/>
          </p:nvSpPr>
          <p:spPr>
            <a:xfrm>
              <a:off x="1184000" y="0"/>
              <a:ext cx="2249590" cy="2862680"/>
            </a:xfrm>
            <a:custGeom>
              <a:avLst/>
              <a:gdLst/>
              <a:ahLst/>
              <a:cxnLst/>
              <a:rect l="l" t="t" r="r" b="b"/>
              <a:pathLst>
                <a:path w="2249590" h="2862680">
                  <a:moveTo>
                    <a:pt x="0" y="0"/>
                  </a:moveTo>
                  <a:lnTo>
                    <a:pt x="2249590" y="0"/>
                  </a:lnTo>
                  <a:lnTo>
                    <a:pt x="2249590" y="2862680"/>
                  </a:lnTo>
                  <a:lnTo>
                    <a:pt x="0" y="2862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834637"/>
              <a:ext cx="1843215" cy="2843005"/>
            </a:xfrm>
            <a:custGeom>
              <a:avLst/>
              <a:gdLst/>
              <a:ahLst/>
              <a:cxnLst/>
              <a:rect l="l" t="t" r="r" b="b"/>
              <a:pathLst>
                <a:path w="1843215" h="2843005">
                  <a:moveTo>
                    <a:pt x="0" y="0"/>
                  </a:moveTo>
                  <a:lnTo>
                    <a:pt x="1843215" y="0"/>
                  </a:lnTo>
                  <a:lnTo>
                    <a:pt x="1843215" y="2843005"/>
                  </a:lnTo>
                  <a:lnTo>
                    <a:pt x="0" y="2843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013048">
            <a:off x="9827135" y="-9707"/>
            <a:ext cx="2750937" cy="1715897"/>
          </a:xfrm>
          <a:custGeom>
            <a:avLst/>
            <a:gdLst/>
            <a:ahLst/>
            <a:cxnLst/>
            <a:rect l="l" t="t" r="r" b="b"/>
            <a:pathLst>
              <a:path w="4126406" h="2573846">
                <a:moveTo>
                  <a:pt x="0" y="0"/>
                </a:moveTo>
                <a:lnTo>
                  <a:pt x="4126406" y="0"/>
                </a:lnTo>
                <a:lnTo>
                  <a:pt x="4126406" y="2573845"/>
                </a:lnTo>
                <a:lnTo>
                  <a:pt x="0" y="2573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58432" y="-28644"/>
            <a:ext cx="2675565" cy="1571894"/>
          </a:xfrm>
          <a:custGeom>
            <a:avLst/>
            <a:gdLst/>
            <a:ahLst/>
            <a:cxnLst/>
            <a:rect l="l" t="t" r="r" b="b"/>
            <a:pathLst>
              <a:path w="4013347" h="2357841">
                <a:moveTo>
                  <a:pt x="0" y="0"/>
                </a:moveTo>
                <a:lnTo>
                  <a:pt x="4013347" y="0"/>
                </a:lnTo>
                <a:lnTo>
                  <a:pt x="4013347" y="2357841"/>
                </a:lnTo>
                <a:lnTo>
                  <a:pt x="0" y="23578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92306" y="2866591"/>
            <a:ext cx="707805" cy="747024"/>
          </a:xfrm>
          <a:custGeom>
            <a:avLst/>
            <a:gdLst/>
            <a:ahLst/>
            <a:cxnLst/>
            <a:rect l="l" t="t" r="r" b="b"/>
            <a:pathLst>
              <a:path w="1061708" h="1120536">
                <a:moveTo>
                  <a:pt x="0" y="0"/>
                </a:moveTo>
                <a:lnTo>
                  <a:pt x="1061708" y="0"/>
                </a:lnTo>
                <a:lnTo>
                  <a:pt x="1061708" y="1120536"/>
                </a:lnTo>
                <a:lnTo>
                  <a:pt x="0" y="11205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316972" y="5971307"/>
            <a:ext cx="743847" cy="682480"/>
          </a:xfrm>
          <a:custGeom>
            <a:avLst/>
            <a:gdLst/>
            <a:ahLst/>
            <a:cxnLst/>
            <a:rect l="l" t="t" r="r" b="b"/>
            <a:pathLst>
              <a:path w="1115771" h="1023720">
                <a:moveTo>
                  <a:pt x="0" y="0"/>
                </a:moveTo>
                <a:lnTo>
                  <a:pt x="1115771" y="0"/>
                </a:lnTo>
                <a:lnTo>
                  <a:pt x="1115771" y="1023720"/>
                </a:lnTo>
                <a:lnTo>
                  <a:pt x="0" y="10237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1152894" y="3070617"/>
            <a:ext cx="706613" cy="716767"/>
          </a:xfrm>
          <a:custGeom>
            <a:avLst/>
            <a:gdLst/>
            <a:ahLst/>
            <a:cxnLst/>
            <a:rect l="l" t="t" r="r" b="b"/>
            <a:pathLst>
              <a:path w="1059920" h="1075151">
                <a:moveTo>
                  <a:pt x="0" y="0"/>
                </a:moveTo>
                <a:lnTo>
                  <a:pt x="1059920" y="0"/>
                </a:lnTo>
                <a:lnTo>
                  <a:pt x="1059920" y="1075152"/>
                </a:lnTo>
                <a:lnTo>
                  <a:pt x="0" y="107515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886072" y="423975"/>
            <a:ext cx="570737" cy="523651"/>
          </a:xfrm>
          <a:custGeom>
            <a:avLst/>
            <a:gdLst/>
            <a:ahLst/>
            <a:cxnLst/>
            <a:rect l="l" t="t" r="r" b="b"/>
            <a:pathLst>
              <a:path w="856105" h="785476">
                <a:moveTo>
                  <a:pt x="0" y="0"/>
                </a:moveTo>
                <a:lnTo>
                  <a:pt x="856104" y="0"/>
                </a:lnTo>
                <a:lnTo>
                  <a:pt x="856104" y="785476"/>
                </a:lnTo>
                <a:lnTo>
                  <a:pt x="0" y="785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81066" y="5318902"/>
            <a:ext cx="10021537" cy="54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74"/>
              </a:lnSpc>
              <a:spcBef>
                <a:spcPct val="0"/>
              </a:spcBef>
            </a:pPr>
            <a:r>
              <a:rPr lang="en-US" sz="3338" dirty="0">
                <a:solidFill>
                  <a:srgbClr val="000000"/>
                </a:solidFill>
                <a:latin typeface="Cambria Bold"/>
              </a:rPr>
              <a:t>Cung </a:t>
            </a:r>
            <a:r>
              <a:rPr lang="en-US" sz="3338" dirty="0" err="1">
                <a:solidFill>
                  <a:srgbClr val="000000"/>
                </a:solidFill>
                <a:latin typeface="Cambria Bold"/>
              </a:rPr>
              <a:t>cấp</a:t>
            </a:r>
            <a:r>
              <a:rPr lang="en-US" sz="33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8" dirty="0" err="1">
                <a:solidFill>
                  <a:srgbClr val="000000"/>
                </a:solidFill>
                <a:latin typeface="Cambria Bold"/>
              </a:rPr>
              <a:t>đầy</a:t>
            </a:r>
            <a:r>
              <a:rPr lang="en-US" sz="33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8" dirty="0" err="1">
                <a:solidFill>
                  <a:srgbClr val="000000"/>
                </a:solidFill>
                <a:latin typeface="Cambria Bold"/>
              </a:rPr>
              <a:t>đủ</a:t>
            </a:r>
            <a:r>
              <a:rPr lang="en-US" sz="33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8" dirty="0" err="1">
                <a:solidFill>
                  <a:srgbClr val="000000"/>
                </a:solidFill>
                <a:latin typeface="Cambria Bold"/>
              </a:rPr>
              <a:t>thức</a:t>
            </a:r>
            <a:r>
              <a:rPr lang="en-US" sz="33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8" dirty="0" err="1">
                <a:solidFill>
                  <a:srgbClr val="000000"/>
                </a:solidFill>
                <a:latin typeface="Cambria Bold"/>
              </a:rPr>
              <a:t>ăn</a:t>
            </a:r>
            <a:r>
              <a:rPr lang="en-US" sz="33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8" dirty="0" err="1">
                <a:solidFill>
                  <a:srgbClr val="000000"/>
                </a:solidFill>
                <a:latin typeface="Cambria Bold"/>
              </a:rPr>
              <a:t>và</a:t>
            </a:r>
            <a:r>
              <a:rPr lang="en-US" sz="33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8" dirty="0" err="1">
                <a:solidFill>
                  <a:srgbClr val="000000"/>
                </a:solidFill>
                <a:latin typeface="Cambria Bold"/>
              </a:rPr>
              <a:t>nước</a:t>
            </a:r>
            <a:r>
              <a:rPr lang="en-US" sz="33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8" dirty="0" err="1">
                <a:solidFill>
                  <a:srgbClr val="000000"/>
                </a:solidFill>
                <a:latin typeface="Cambria Bold"/>
              </a:rPr>
              <a:t>uống</a:t>
            </a:r>
            <a:r>
              <a:rPr lang="en-US" sz="33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8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33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8" dirty="0" err="1">
                <a:solidFill>
                  <a:srgbClr val="000000"/>
                </a:solidFill>
                <a:latin typeface="Cambria Bold"/>
              </a:rPr>
              <a:t>vật</a:t>
            </a:r>
            <a:r>
              <a:rPr lang="en-US" sz="3338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338" dirty="0" err="1">
                <a:solidFill>
                  <a:srgbClr val="000000"/>
                </a:solidFill>
                <a:latin typeface="Cambria Bold"/>
              </a:rPr>
              <a:t>nuôi</a:t>
            </a:r>
            <a:r>
              <a:rPr lang="en-US" sz="3338" dirty="0">
                <a:solidFill>
                  <a:srgbClr val="000000"/>
                </a:solidFill>
                <a:latin typeface="Cambria Bold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4BB1DD-1C16-B2EE-89F4-3B0AEE564CB9}"/>
              </a:ext>
            </a:extLst>
          </p:cNvPr>
          <p:cNvGrpSpPr/>
          <p:nvPr/>
        </p:nvGrpSpPr>
        <p:grpSpPr>
          <a:xfrm>
            <a:off x="43286" y="145133"/>
            <a:ext cx="3814825" cy="1169351"/>
            <a:chOff x="1104267" y="685800"/>
            <a:chExt cx="4425408" cy="1464408"/>
          </a:xfrm>
        </p:grpSpPr>
        <p:sp>
          <p:nvSpPr>
            <p:cNvPr id="15" name="Freeform 15"/>
            <p:cNvSpPr/>
            <p:nvPr/>
          </p:nvSpPr>
          <p:spPr>
            <a:xfrm>
              <a:off x="1104267" y="685800"/>
              <a:ext cx="4425408" cy="1464408"/>
            </a:xfrm>
            <a:custGeom>
              <a:avLst/>
              <a:gdLst/>
              <a:ahLst/>
              <a:cxnLst/>
              <a:rect l="l" t="t" r="r" b="b"/>
              <a:pathLst>
                <a:path w="6638112" h="2196612">
                  <a:moveTo>
                    <a:pt x="0" y="0"/>
                  </a:moveTo>
                  <a:lnTo>
                    <a:pt x="6638112" y="0"/>
                  </a:lnTo>
                  <a:lnTo>
                    <a:pt x="6638112" y="2196612"/>
                  </a:lnTo>
                  <a:lnTo>
                    <a:pt x="0" y="2196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7140" y="704460"/>
              <a:ext cx="3340788" cy="122641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014"/>
                </a:lnSpc>
              </a:pP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Khi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vật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nuôi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đói</a:t>
              </a:r>
              <a:r>
                <a:rPr lang="en-US" sz="2800" dirty="0">
                  <a:solidFill>
                    <a:srgbClr val="000000"/>
                  </a:solidFill>
                  <a:latin typeface="Cambria Bold"/>
                </a:rPr>
                <a:t> hay </a:t>
              </a:r>
              <a:r>
                <a:rPr lang="en-US" sz="2800" dirty="0" err="1">
                  <a:solidFill>
                    <a:srgbClr val="000000"/>
                  </a:solidFill>
                  <a:latin typeface="Cambria Bold"/>
                </a:rPr>
                <a:t>khát</a:t>
              </a:r>
              <a:endParaRPr lang="en-US" sz="2800" dirty="0">
                <a:solidFill>
                  <a:srgbClr val="000000"/>
                </a:solidFill>
                <a:latin typeface="Cambria Bold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8EA040A-53F3-8541-D6CC-494FF846103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5862" y="1417508"/>
            <a:ext cx="5600700" cy="3724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B69B2C-0681-C714-5150-AE6A51C47E0F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17433" r="4738"/>
          <a:stretch/>
        </p:blipFill>
        <p:spPr>
          <a:xfrm>
            <a:off x="796408" y="1428028"/>
            <a:ext cx="4274771" cy="37051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605A0AD-F442-B610-506D-1CD8774517E0}"/>
              </a:ext>
            </a:extLst>
          </p:cNvPr>
          <p:cNvSpPr/>
          <p:nvPr/>
        </p:nvSpPr>
        <p:spPr>
          <a:xfrm>
            <a:off x="11625513" y="0"/>
            <a:ext cx="566487" cy="212651"/>
          </a:xfrm>
          <a:prstGeom prst="rect">
            <a:avLst/>
          </a:prstGeom>
          <a:solidFill>
            <a:srgbClr val="F8C1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97895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474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2024-01-08T02:21:51Z</dcterms:created>
  <dcterms:modified xsi:type="dcterms:W3CDTF">2025-01-06T08:14:47Z</dcterms:modified>
</cp:coreProperties>
</file>