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84" r:id="rId5"/>
    <p:sldId id="259" r:id="rId6"/>
    <p:sldId id="261" r:id="rId7"/>
    <p:sldId id="262" r:id="rId8"/>
    <p:sldId id="263" r:id="rId9"/>
    <p:sldId id="265" r:id="rId10"/>
    <p:sldId id="266" r:id="rId11"/>
    <p:sldId id="274" r:id="rId12"/>
    <p:sldId id="275" r:id="rId13"/>
    <p:sldId id="27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753" autoAdjust="0"/>
  </p:normalViewPr>
  <p:slideViewPr>
    <p:cSldViewPr>
      <p:cViewPr varScale="1">
        <p:scale>
          <a:sx n="54" d="100"/>
          <a:sy n="54" d="100"/>
        </p:scale>
        <p:origin x="61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B1527EC-F85E-4315-AE6C-9E624BA525B8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2430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4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0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A801A2F-B67E-42FC-AA9D-6390FB34BF81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109712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10400" y="3964320"/>
            <a:ext cx="109712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10400" y="396432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2000" y="396432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20000" y="160020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200" y="160020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10400" y="396432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20000" y="396432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200" y="396432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10400" y="1600200"/>
            <a:ext cx="1097120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spcBef>
                <a:spcPts val="1109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109712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10400" y="274320"/>
            <a:ext cx="1097120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spcBef>
                <a:spcPts val="1109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10400" y="396432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2000" y="396432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10400" y="3964320"/>
            <a:ext cx="109712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111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1097120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1029990" lvl="1" indent="-395196">
              <a:spcBef>
                <a:spcPts val="1109"/>
              </a:spcBef>
              <a:buClr>
                <a:srgbClr val="000000"/>
              </a:buClr>
              <a:buFont typeface="Arial"/>
              <a:buChar char="–"/>
              <a:tabLst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585584" lvl="2" indent="-315597">
              <a:spcBef>
                <a:spcPts val="1109"/>
              </a:spcBef>
              <a:buClr>
                <a:srgbClr val="000000"/>
              </a:buClr>
              <a:buFont typeface="Arial"/>
              <a:buChar char="•"/>
              <a:tabLst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2220378" lvl="3" indent="-315597">
              <a:spcBef>
                <a:spcPts val="1109"/>
              </a:spcBef>
              <a:buClr>
                <a:srgbClr val="000000"/>
              </a:buClr>
              <a:buFont typeface="Arial"/>
              <a:buChar char="–"/>
              <a:tabLst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855571" lvl="4" indent="-315597">
              <a:spcBef>
                <a:spcPts val="1109"/>
              </a:spcBef>
              <a:buClr>
                <a:srgbClr val="000000"/>
              </a:buClr>
              <a:buFont typeface="Arial"/>
              <a:buChar char="»"/>
              <a:tabLst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855571" lvl="5" indent="-315597">
              <a:spcBef>
                <a:spcPts val="1109"/>
              </a:spcBef>
              <a:buClr>
                <a:srgbClr val="000000"/>
              </a:buClr>
              <a:buFont typeface="Arial"/>
              <a:buChar char="»"/>
              <a:tabLst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855571" lvl="6" indent="-315597">
              <a:spcBef>
                <a:spcPts val="1109"/>
              </a:spcBef>
              <a:buClr>
                <a:srgbClr val="000000"/>
              </a:buClr>
              <a:buFont typeface="Arial"/>
              <a:buChar char="»"/>
              <a:tabLst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610400" y="6244920"/>
            <a:ext cx="284320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166400" y="6244920"/>
            <a:ext cx="385920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738400" y="6244920"/>
            <a:ext cx="284320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fld id="{819AA8DC-37A4-40C6-80E6-F62622C9FB27}" type="slidenum">
              <a:rPr lang="en-US" sz="1889" spc="-1" smtClean="0">
                <a:solidFill>
                  <a:srgbClr val="000000"/>
                </a:solidFill>
              </a:rPr>
              <a:pPr algn="r">
                <a:tabLst>
                  <a:tab pos="0" algn="l"/>
                  <a:tab pos="1015990" algn="l"/>
                  <a:tab pos="2031980" algn="l"/>
                  <a:tab pos="3047970" algn="l"/>
                  <a:tab pos="4063959" algn="l"/>
                  <a:tab pos="5079949" algn="l"/>
                  <a:tab pos="6095939" algn="l"/>
                  <a:tab pos="7111929" algn="l"/>
                  <a:tab pos="8127919" algn="l"/>
                  <a:tab pos="9143909" algn="l"/>
                  <a:tab pos="10159898" algn="l"/>
                  <a:tab pos="11175888" algn="l"/>
                </a:tabLst>
              </a:pPr>
              <a:t>‹#›</a:t>
            </a:fld>
            <a:endParaRPr lang="en-US" sz="1889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>
        <a:tabLst>
          <a:tab pos="0" algn="l"/>
          <a:tab pos="1015990" algn="l"/>
          <a:tab pos="2031980" algn="l"/>
          <a:tab pos="3047970" algn="l"/>
          <a:tab pos="4063959" algn="l"/>
          <a:tab pos="5079949" algn="l"/>
          <a:tab pos="6095939" algn="l"/>
          <a:tab pos="7111929" algn="l"/>
          <a:tab pos="8127919" algn="l"/>
          <a:tab pos="9143909" algn="l"/>
          <a:tab pos="10159898" algn="l"/>
          <a:tab pos="11175888" algn="l"/>
        </a:tabLst>
        <a:defRPr/>
      </a:lvl1pPr>
    </p:titleStyle>
    <p:bodyStyle>
      <a:lvl1pPr marL="474395" indent="-474395">
        <a:spcBef>
          <a:spcPts val="1109"/>
        </a:spcBef>
        <a:buClr>
          <a:srgbClr val="000000"/>
        </a:buClr>
        <a:buFont typeface="Arial"/>
        <a:buChar char="•"/>
        <a:tabLst>
          <a:tab pos="1015990" algn="l"/>
          <a:tab pos="2031980" algn="l"/>
          <a:tab pos="3047970" algn="l"/>
          <a:tab pos="4063959" algn="l"/>
          <a:tab pos="5079949" algn="l"/>
          <a:tab pos="6095939" algn="l"/>
          <a:tab pos="7111929" algn="l"/>
          <a:tab pos="8127919" algn="l"/>
          <a:tab pos="9143909" algn="l"/>
          <a:tab pos="10159898" algn="l"/>
          <a:tab pos="11175888" algn="l"/>
        </a:tabLst>
        <a:defRPr/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audio" Target="../media/media1.wav"/><Relationship Id="rId16" Type="http://schemas.openxmlformats.org/officeDocument/2006/relationships/image" Target="../media/image2.gif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-381000"/>
            <a:ext cx="6254800" cy="7620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44000" y="-386200"/>
            <a:ext cx="12236000" cy="11280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 rot="10800000" flipH="1">
            <a:off x="-35200" y="7125800"/>
            <a:ext cx="12227200" cy="11280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683600" y="3373000"/>
            <a:ext cx="7452400" cy="13760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8396800" y="3373000"/>
            <a:ext cx="7452400" cy="137600"/>
          </a:xfrm>
          <a:prstGeom prst="rect">
            <a:avLst/>
          </a:prstGeom>
          <a:ln w="0"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969200" y="-21000"/>
            <a:ext cx="4127600" cy="3333600"/>
          </a:xfrm>
          <a:prstGeom prst="rect">
            <a:avLst/>
          </a:prstGeom>
          <a:ln w="0">
            <a:noFill/>
          </a:ln>
        </p:spPr>
      </p:pic>
      <p:sp>
        <p:nvSpPr>
          <p:cNvPr id="54" name="Rectangle 5"/>
          <p:cNvSpPr/>
          <p:nvPr/>
        </p:nvSpPr>
        <p:spPr>
          <a:xfrm>
            <a:off x="7207200" y="3429000"/>
            <a:ext cx="3870000" cy="6756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556" b="1" spc="-1">
                <a:solidFill>
                  <a:srgbClr val="1713CB"/>
                </a:solidFill>
                <a:latin typeface="Times New Roman"/>
                <a:ea typeface="Times New Roman"/>
              </a:rPr>
              <a:t>TIẾT 1 CHỦ ĐỀ 7</a:t>
            </a:r>
            <a:endParaRPr lang="en-US" sz="3556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5"/>
          <a:stretch/>
        </p:blipFill>
        <p:spPr>
          <a:xfrm>
            <a:off x="8794800" y="4143400"/>
            <a:ext cx="658000" cy="1349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11" descr="14"/>
          <p:cNvPicPr/>
          <p:nvPr/>
        </p:nvPicPr>
        <p:blipFill>
          <a:blip r:embed="rId4"/>
          <a:srcRect l="11783" t="6992" r="31020" b="12544"/>
          <a:stretch/>
        </p:blipFill>
        <p:spPr>
          <a:xfrm>
            <a:off x="0" y="0"/>
            <a:ext cx="12192000" cy="762000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3" descr="D:\GIÁO ÁN 1 2020-2021\HÌNH SOẠN GIÁO ÁN\Học hát\CAY GIA ĐÌNH\5.png"/>
          <p:cNvPicPr/>
          <p:nvPr/>
        </p:nvPicPr>
        <p:blipFill>
          <a:blip r:embed="rId5"/>
          <a:srcRect t="1857" r="28067"/>
          <a:stretch/>
        </p:blipFill>
        <p:spPr>
          <a:xfrm>
            <a:off x="3556000" y="949171"/>
            <a:ext cx="8175600" cy="5504209"/>
          </a:xfrm>
          <a:prstGeom prst="rect">
            <a:avLst/>
          </a:prstGeom>
          <a:ln w="0">
            <a:noFill/>
          </a:ln>
        </p:spPr>
      </p:pic>
      <p:sp>
        <p:nvSpPr>
          <p:cNvPr id="242" name="Rectangle 6"/>
          <p:cNvSpPr/>
          <p:nvPr/>
        </p:nvSpPr>
        <p:spPr>
          <a:xfrm>
            <a:off x="539600" y="275409"/>
            <a:ext cx="5699200" cy="43878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>
              <a:lnSpc>
                <a:spcPct val="70000"/>
              </a:lnSpc>
              <a:spcBef>
                <a:spcPts val="2220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800" b="1" spc="-1" dirty="0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2800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3" name="Rectangle 3"/>
          <p:cNvSpPr/>
          <p:nvPr/>
        </p:nvSpPr>
        <p:spPr>
          <a:xfrm>
            <a:off x="4876800" y="919999"/>
            <a:ext cx="2275600" cy="74399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000" b="1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4000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 4</a:t>
            </a:r>
            <a:endParaRPr lang="en-US" sz="4000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4" name="Picture 2" descr="D:\GIÁO ÁN 1 2020-2021\HÌNH SOẠN GIÁO ÁN\Học hát\CAY GIA ĐÌNH\C4.jpg"/>
          <p:cNvPicPr/>
          <p:nvPr/>
        </p:nvPicPr>
        <p:blipFill>
          <a:blip r:embed="rId6"/>
          <a:srcRect t="7995" r="4545" b="15990"/>
          <a:stretch/>
        </p:blipFill>
        <p:spPr>
          <a:xfrm>
            <a:off x="531462" y="1527257"/>
            <a:ext cx="9823600" cy="138460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3" descr="D:\GIÁO ÁN 1 2020-2021\HÌNH SOẠN GIÁO ÁN\Học hát\CAY GIA ĐÌNH\5.png"/>
          <p:cNvPicPr/>
          <p:nvPr/>
        </p:nvPicPr>
        <p:blipFill>
          <a:blip r:embed="rId7"/>
          <a:srcRect t="67803" r="78541"/>
          <a:stretch/>
        </p:blipFill>
        <p:spPr>
          <a:xfrm>
            <a:off x="539600" y="4528129"/>
            <a:ext cx="3016400" cy="1904800"/>
          </a:xfrm>
          <a:prstGeom prst="rect">
            <a:avLst/>
          </a:prstGeom>
          <a:ln w="0"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9600" y="2841782"/>
            <a:ext cx="677333" cy="677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-381000"/>
            <a:ext cx="12192000" cy="7620000"/>
          </a:xfrm>
          <a:prstGeom prst="rect">
            <a:avLst/>
          </a:prstGeom>
          <a:ln w="0">
            <a:noFill/>
          </a:ln>
        </p:spPr>
      </p:pic>
      <p:sp>
        <p:nvSpPr>
          <p:cNvPr id="295" name="Text Box 9"/>
          <p:cNvSpPr/>
          <p:nvPr/>
        </p:nvSpPr>
        <p:spPr>
          <a:xfrm>
            <a:off x="910000" y="-195800"/>
            <a:ext cx="4016400" cy="6413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>
              <a:spcBef>
                <a:spcPts val="2082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333" b="1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333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6" name="Text Box 10"/>
          <p:cNvSpPr/>
          <p:nvPr/>
        </p:nvSpPr>
        <p:spPr>
          <a:xfrm>
            <a:off x="3000400" y="809801"/>
            <a:ext cx="6350000" cy="72693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2429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889" b="1" spc="-1">
                <a:solidFill>
                  <a:srgbClr val="FF0000"/>
                </a:solidFill>
                <a:latin typeface="Times New Roman"/>
              </a:rPr>
              <a:t>GÓC ÂM NHẠC</a:t>
            </a:r>
            <a:endParaRPr lang="en-US" sz="3889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7" name="Picture 6" descr="D:\GIÁO ÁN 1 2020-2021\HÌNH SOẠN GIÁO ÁN\Vận dụng sáng tạo\Góc âm nhạc\Góc âm nhạc - Copy.jpg"/>
          <p:cNvPicPr/>
          <p:nvPr/>
        </p:nvPicPr>
        <p:blipFill>
          <a:blip r:embed="rId3">
            <a:lum contrast="40000"/>
          </a:blip>
          <a:srcRect r="63846" b="89091"/>
          <a:stretch/>
        </p:blipFill>
        <p:spPr>
          <a:xfrm>
            <a:off x="539600" y="1444600"/>
            <a:ext cx="4842000" cy="87320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6" descr="D:\GIÁO ÁN 1 2020-2021\HÌNH SOẠN GIÁO ÁN\Vận dụng sáng tạo\Góc âm nhạc\Góc âm nhạc - Copy.jpg"/>
          <p:cNvPicPr/>
          <p:nvPr/>
        </p:nvPicPr>
        <p:blipFill>
          <a:blip r:embed="rId3">
            <a:lum contrast="40000"/>
          </a:blip>
          <a:srcRect l="16688" t="73618" r="58027" b="12187"/>
          <a:stretch/>
        </p:blipFill>
        <p:spPr>
          <a:xfrm>
            <a:off x="1905000" y="2843400"/>
            <a:ext cx="8610600" cy="2887600"/>
          </a:xfrm>
          <a:prstGeom prst="rect">
            <a:avLst/>
          </a:prstGeom>
          <a:ln w="0">
            <a:noFill/>
          </a:ln>
        </p:spPr>
      </p:pic>
      <p:sp>
        <p:nvSpPr>
          <p:cNvPr id="299" name="Text Box 10"/>
          <p:cNvSpPr/>
          <p:nvPr/>
        </p:nvSpPr>
        <p:spPr>
          <a:xfrm>
            <a:off x="2841600" y="2397001"/>
            <a:ext cx="1190800" cy="6071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1943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111" b="1" spc="-1">
                <a:solidFill>
                  <a:srgbClr val="1713CB"/>
                </a:solidFill>
                <a:latin typeface="Times New Roman"/>
              </a:rPr>
              <a:t>Ông</a:t>
            </a:r>
            <a:endParaRPr lang="en-US" sz="3111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0" name="Text Box 10"/>
          <p:cNvSpPr/>
          <p:nvPr/>
        </p:nvSpPr>
        <p:spPr>
          <a:xfrm>
            <a:off x="4111600" y="2901401"/>
            <a:ext cx="1190800" cy="6071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1943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111" b="1" spc="-1">
                <a:solidFill>
                  <a:srgbClr val="1713CB"/>
                </a:solidFill>
                <a:latin typeface="Times New Roman"/>
              </a:rPr>
              <a:t>Bà</a:t>
            </a:r>
            <a:endParaRPr lang="en-US" sz="3111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1" name="Text Box 10"/>
          <p:cNvSpPr/>
          <p:nvPr/>
        </p:nvSpPr>
        <p:spPr>
          <a:xfrm>
            <a:off x="5619600" y="3191001"/>
            <a:ext cx="1190800" cy="6071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1943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111" b="1" spc="-1">
                <a:solidFill>
                  <a:srgbClr val="1713CB"/>
                </a:solidFill>
                <a:latin typeface="Times New Roman"/>
              </a:rPr>
              <a:t>Con</a:t>
            </a:r>
            <a:endParaRPr lang="en-US" sz="3111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2" name="Text Box 10"/>
          <p:cNvSpPr/>
          <p:nvPr/>
        </p:nvSpPr>
        <p:spPr>
          <a:xfrm>
            <a:off x="7128000" y="2794201"/>
            <a:ext cx="1190400" cy="6071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1943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111" b="1" spc="-1">
                <a:solidFill>
                  <a:srgbClr val="1713CB"/>
                </a:solidFill>
                <a:latin typeface="Times New Roman"/>
              </a:rPr>
              <a:t>Mẹ</a:t>
            </a:r>
            <a:endParaRPr lang="en-US" sz="3111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3" name="Text Box 10"/>
          <p:cNvSpPr/>
          <p:nvPr/>
        </p:nvSpPr>
        <p:spPr>
          <a:xfrm>
            <a:off x="8477200" y="2317801"/>
            <a:ext cx="1190800" cy="6071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1943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111" b="1" spc="-1">
                <a:solidFill>
                  <a:srgbClr val="1713CB"/>
                </a:solidFill>
                <a:latin typeface="Times New Roman"/>
              </a:rPr>
              <a:t>Cha</a:t>
            </a:r>
            <a:endParaRPr lang="en-US" sz="3111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Effect">
                      <p:stCondLst>
                        <p:cond delay="indefinite"/>
                      </p:stCondLst>
                      <p:childTnLst>
                        <p:par>
                          <p:cTn id="1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Effect">
                      <p:stCondLst>
                        <p:cond delay="indefinite"/>
                      </p:stCondLst>
                      <p:childTnLst>
                        <p:par>
                          <p:cTn id="21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Effect">
                      <p:stCondLst>
                        <p:cond delay="indefinite"/>
                      </p:stCondLst>
                      <p:childTnLst>
                        <p:par>
                          <p:cTn id="27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Effect">
                      <p:stCondLst>
                        <p:cond delay="indefinite"/>
                      </p:stCondLst>
                      <p:childTnLst>
                        <p:par>
                          <p:cTn id="33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Effect">
                      <p:stCondLst>
                        <p:cond delay="indefinite"/>
                      </p:stCondLst>
                      <p:childTnLst>
                        <p:par>
                          <p:cTn id="3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Effect">
                      <p:stCondLst>
                        <p:cond delay="indefinite"/>
                      </p:stCondLst>
                      <p:childTnLst>
                        <p:par>
                          <p:cTn id="4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8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9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Effect">
                      <p:stCondLst>
                        <p:cond delay="indefinite"/>
                      </p:stCondLst>
                      <p:childTnLst>
                        <p:par>
                          <p:cTn id="51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4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Picture 11" descr="14"/>
          <p:cNvPicPr/>
          <p:nvPr/>
        </p:nvPicPr>
        <p:blipFill>
          <a:blip r:embed="rId2"/>
          <a:srcRect l="11783" t="3337" r="31020" b="15290"/>
          <a:stretch/>
        </p:blipFill>
        <p:spPr>
          <a:xfrm>
            <a:off x="0" y="-304800"/>
            <a:ext cx="12192000" cy="762000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6" descr="D:\GIÁO ÁN 1 2020-2021\HÌNH SOẠN GIÁO ÁN\Vận dụng sáng tạo\Góc âm nhạc\Góc âm nhạc - Copy.jpg"/>
          <p:cNvPicPr/>
          <p:nvPr/>
        </p:nvPicPr>
        <p:blipFill>
          <a:blip r:embed="rId3">
            <a:lum contrast="40000"/>
          </a:blip>
          <a:srcRect l="59062" t="18190" r="33204" b="67884"/>
          <a:stretch/>
        </p:blipFill>
        <p:spPr>
          <a:xfrm>
            <a:off x="3159200" y="1365400"/>
            <a:ext cx="1190400" cy="1111200"/>
          </a:xfrm>
          <a:prstGeom prst="rect">
            <a:avLst/>
          </a:prstGeom>
          <a:ln w="0">
            <a:noFill/>
          </a:ln>
        </p:spPr>
      </p:pic>
      <p:pic>
        <p:nvPicPr>
          <p:cNvPr id="306" name="Picture 7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47651" t="23172" r="30679" b="67884"/>
          <a:stretch/>
        </p:blipFill>
        <p:spPr>
          <a:xfrm>
            <a:off x="4667200" y="1762200"/>
            <a:ext cx="3334000" cy="714400"/>
          </a:xfrm>
          <a:prstGeom prst="rect">
            <a:avLst/>
          </a:prstGeom>
          <a:ln w="0">
            <a:noFill/>
          </a:ln>
        </p:spPr>
      </p:pic>
      <p:pic>
        <p:nvPicPr>
          <p:cNvPr id="307" name="Picture 8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41979" t="86846" r="14163" b="6196"/>
          <a:stretch/>
        </p:blipFill>
        <p:spPr>
          <a:xfrm>
            <a:off x="4746800" y="5572200"/>
            <a:ext cx="6746800" cy="555600"/>
          </a:xfrm>
          <a:prstGeom prst="rect">
            <a:avLst/>
          </a:prstGeom>
          <a:ln w="0">
            <a:noFill/>
          </a:ln>
        </p:spPr>
      </p:pic>
      <p:pic>
        <p:nvPicPr>
          <p:cNvPr id="308" name="Picture 9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49135" t="34973" r="30747" b="57071"/>
          <a:stretch/>
        </p:blipFill>
        <p:spPr>
          <a:xfrm>
            <a:off x="4667200" y="2714600"/>
            <a:ext cx="3095600" cy="635200"/>
          </a:xfrm>
          <a:prstGeom prst="rect">
            <a:avLst/>
          </a:prstGeom>
          <a:ln w="0">
            <a:noFill/>
          </a:ln>
        </p:spPr>
      </p:pic>
      <p:pic>
        <p:nvPicPr>
          <p:cNvPr id="309" name="Picture 10" descr="D:\GIÁO ÁN 1 2020-2021\HÌNH SOẠN GIÁO ÁN\Vận dụng sáng tạo\Góc âm nhạc\Góc âm nhạc - Copy.jpg"/>
          <p:cNvPicPr/>
          <p:nvPr/>
        </p:nvPicPr>
        <p:blipFill>
          <a:blip r:embed="rId3">
            <a:lum contrast="40000"/>
          </a:blip>
          <a:srcRect l="59647" t="31988" r="34165" b="57071"/>
          <a:stretch/>
        </p:blipFill>
        <p:spPr>
          <a:xfrm>
            <a:off x="3318000" y="2397000"/>
            <a:ext cx="952400" cy="873200"/>
          </a:xfrm>
          <a:prstGeom prst="rect">
            <a:avLst/>
          </a:prstGeom>
          <a:ln w="0">
            <a:noFill/>
          </a:ln>
        </p:spPr>
      </p:pic>
      <p:pic>
        <p:nvPicPr>
          <p:cNvPr id="310" name="Picture 11" descr="D:\GIÁO ÁN 1 2020-2021\HÌNH SOẠN GIÁO ÁN\Vận dụng sáng tạo\Góc âm nhạc\Góc âm nhạc - Copy.jpg"/>
          <p:cNvPicPr/>
          <p:nvPr/>
        </p:nvPicPr>
        <p:blipFill>
          <a:blip r:embed="rId3">
            <a:lum contrast="40000"/>
          </a:blip>
          <a:srcRect l="59129" t="43928" r="32619" b="43144"/>
          <a:stretch/>
        </p:blipFill>
        <p:spPr>
          <a:xfrm>
            <a:off x="3159200" y="3191000"/>
            <a:ext cx="1172800" cy="952400"/>
          </a:xfrm>
          <a:prstGeom prst="rect">
            <a:avLst/>
          </a:prstGeom>
          <a:ln w="0">
            <a:noFill/>
          </a:ln>
        </p:spPr>
      </p:pic>
      <p:pic>
        <p:nvPicPr>
          <p:cNvPr id="311" name="Picture 12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47583" t="48910" r="12686" b="43144"/>
          <a:stretch/>
        </p:blipFill>
        <p:spPr>
          <a:xfrm>
            <a:off x="4746800" y="3667000"/>
            <a:ext cx="6111600" cy="635200"/>
          </a:xfrm>
          <a:prstGeom prst="rect">
            <a:avLst/>
          </a:prstGeom>
          <a:ln w="0">
            <a:noFill/>
          </a:ln>
        </p:spPr>
      </p:pic>
      <p:pic>
        <p:nvPicPr>
          <p:cNvPr id="312" name="Picture 13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30556" t="58853" r="59647" b="27220"/>
          <a:stretch/>
        </p:blipFill>
        <p:spPr>
          <a:xfrm>
            <a:off x="2841600" y="4143400"/>
            <a:ext cx="1508000" cy="1111200"/>
          </a:xfrm>
          <a:prstGeom prst="rect">
            <a:avLst/>
          </a:prstGeom>
          <a:ln w="0">
            <a:noFill/>
          </a:ln>
        </p:spPr>
      </p:pic>
      <p:pic>
        <p:nvPicPr>
          <p:cNvPr id="313" name="Picture 14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53261" t="63835" r="28167" b="29217"/>
          <a:stretch/>
        </p:blipFill>
        <p:spPr>
          <a:xfrm>
            <a:off x="4683200" y="4699000"/>
            <a:ext cx="2857600" cy="555600"/>
          </a:xfrm>
          <a:prstGeom prst="rect">
            <a:avLst/>
          </a:prstGeom>
          <a:ln w="0">
            <a:noFill/>
          </a:ln>
        </p:spPr>
      </p:pic>
      <p:pic>
        <p:nvPicPr>
          <p:cNvPr id="314" name="Picture 15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17138" t="73779" r="58612" b="12295"/>
          <a:stretch/>
        </p:blipFill>
        <p:spPr>
          <a:xfrm>
            <a:off x="1095200" y="5175400"/>
            <a:ext cx="3413200" cy="1016000"/>
          </a:xfrm>
          <a:prstGeom prst="rect">
            <a:avLst/>
          </a:prstGeom>
          <a:ln w="0">
            <a:noFill/>
          </a:ln>
        </p:spPr>
      </p:pic>
      <p:pic>
        <p:nvPicPr>
          <p:cNvPr id="315" name="Picture 16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66229" t="79888" r="11688" b="14152"/>
          <a:stretch/>
        </p:blipFill>
        <p:spPr>
          <a:xfrm>
            <a:off x="7461200" y="4699000"/>
            <a:ext cx="3397200" cy="476400"/>
          </a:xfrm>
          <a:prstGeom prst="rect">
            <a:avLst/>
          </a:prstGeom>
          <a:ln w="0">
            <a:noFill/>
          </a:ln>
        </p:spPr>
      </p:pic>
      <p:sp>
        <p:nvSpPr>
          <p:cNvPr id="316" name="Text Box 10"/>
          <p:cNvSpPr/>
          <p:nvPr/>
        </p:nvSpPr>
        <p:spPr>
          <a:xfrm>
            <a:off x="4588000" y="848601"/>
            <a:ext cx="3016000" cy="67564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2220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556" b="1" spc="-1">
                <a:solidFill>
                  <a:srgbClr val="FF0000"/>
                </a:solidFill>
                <a:latin typeface="Times New Roman"/>
              </a:rPr>
              <a:t>SẮM VAI</a:t>
            </a:r>
            <a:endParaRPr lang="en-US" sz="3556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7" name="Text Box 10"/>
          <p:cNvSpPr/>
          <p:nvPr/>
        </p:nvSpPr>
        <p:spPr>
          <a:xfrm>
            <a:off x="685800" y="16200"/>
            <a:ext cx="4800600" cy="682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spcBef>
                <a:spcPts val="2429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600" b="1" spc="-1" dirty="0">
                <a:solidFill>
                  <a:srgbClr val="FFFF00"/>
                </a:solidFill>
                <a:latin typeface="Times New Roman"/>
              </a:rPr>
              <a:t>GÓC ÂM NHẠC</a:t>
            </a:r>
            <a:endParaRPr lang="en-US" sz="3600" spc="-1" dirty="0">
              <a:solidFill>
                <a:srgbClr val="FFFF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-381000"/>
            <a:ext cx="12192000" cy="7620000"/>
          </a:xfrm>
          <a:prstGeom prst="rect">
            <a:avLst/>
          </a:prstGeom>
          <a:ln w="0">
            <a:noFill/>
          </a:ln>
        </p:spPr>
      </p:pic>
      <p:pic>
        <p:nvPicPr>
          <p:cNvPr id="338" name="Picture 7" descr="D:\GIÁO ÁN 1 2020-2021\HÌNH SOẠN GIÁO ÁN\Học hát\CAY GIA ĐÌNH\5.png"/>
          <p:cNvPicPr/>
          <p:nvPr/>
        </p:nvPicPr>
        <p:blipFill>
          <a:blip r:embed="rId3">
            <a:lum contrast="30000"/>
          </a:blip>
          <a:srcRect r="25318"/>
          <a:stretch/>
        </p:blipFill>
        <p:spPr>
          <a:xfrm>
            <a:off x="478000" y="783000"/>
            <a:ext cx="11271200" cy="5080000"/>
          </a:xfrm>
          <a:prstGeom prst="rect">
            <a:avLst/>
          </a:prstGeom>
          <a:ln w="0">
            <a:noFill/>
          </a:ln>
        </p:spPr>
      </p:pic>
      <p:pic>
        <p:nvPicPr>
          <p:cNvPr id="339" name="Picture 8" descr="000o"/>
          <p:cNvPicPr/>
          <p:nvPr/>
        </p:nvPicPr>
        <p:blipFill>
          <a:blip r:embed="rId4"/>
          <a:stretch/>
        </p:blipFill>
        <p:spPr>
          <a:xfrm>
            <a:off x="-44000" y="-386200"/>
            <a:ext cx="12236000" cy="11280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9" descr="000o"/>
          <p:cNvPicPr/>
          <p:nvPr/>
        </p:nvPicPr>
        <p:blipFill>
          <a:blip r:embed="rId4"/>
          <a:stretch/>
        </p:blipFill>
        <p:spPr>
          <a:xfrm>
            <a:off x="-44000" y="7122600"/>
            <a:ext cx="12216400" cy="112800"/>
          </a:xfrm>
          <a:prstGeom prst="rect">
            <a:avLst/>
          </a:prstGeom>
          <a:ln w="0">
            <a:noFill/>
          </a:ln>
        </p:spPr>
      </p:pic>
      <p:pic>
        <p:nvPicPr>
          <p:cNvPr id="341" name="Picture 10" descr="000o"/>
          <p:cNvPicPr/>
          <p:nvPr/>
        </p:nvPicPr>
        <p:blipFill>
          <a:blip r:embed="rId4"/>
          <a:stretch/>
        </p:blipFill>
        <p:spPr>
          <a:xfrm rot="16200000">
            <a:off x="-3701200" y="3373000"/>
            <a:ext cx="7452400" cy="137600"/>
          </a:xfrm>
          <a:prstGeom prst="rect">
            <a:avLst/>
          </a:prstGeom>
          <a:ln w="0">
            <a:noFill/>
          </a:ln>
        </p:spPr>
      </p:pic>
      <p:pic>
        <p:nvPicPr>
          <p:cNvPr id="342" name="Picture 11" descr="000o"/>
          <p:cNvPicPr/>
          <p:nvPr/>
        </p:nvPicPr>
        <p:blipFill>
          <a:blip r:embed="rId4"/>
          <a:stretch/>
        </p:blipFill>
        <p:spPr>
          <a:xfrm rot="16200000">
            <a:off x="8396800" y="3373000"/>
            <a:ext cx="7452400" cy="137600"/>
          </a:xfrm>
          <a:prstGeom prst="rect">
            <a:avLst/>
          </a:prstGeom>
          <a:ln w="0">
            <a:noFill/>
          </a:ln>
        </p:spPr>
      </p:pic>
      <p:sp>
        <p:nvSpPr>
          <p:cNvPr id="343" name="Rectangle 3"/>
          <p:cNvSpPr/>
          <p:nvPr/>
        </p:nvSpPr>
        <p:spPr>
          <a:xfrm>
            <a:off x="5222800" y="-134199"/>
            <a:ext cx="1619200" cy="675643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556" b="1" spc="-1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556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4" name="Text Box 9"/>
          <p:cNvSpPr/>
          <p:nvPr/>
        </p:nvSpPr>
        <p:spPr>
          <a:xfrm>
            <a:off x="619200" y="809801"/>
            <a:ext cx="2328400" cy="538876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>
              <a:spcBef>
                <a:spcPts val="1667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667" b="1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667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5" name="Text Box 10"/>
          <p:cNvSpPr/>
          <p:nvPr/>
        </p:nvSpPr>
        <p:spPr>
          <a:xfrm>
            <a:off x="1254000" y="1206601"/>
            <a:ext cx="5000800" cy="6071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1943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111" b="1" spc="-1">
                <a:solidFill>
                  <a:srgbClr val="000000"/>
                </a:solidFill>
                <a:latin typeface="Times New Roman"/>
              </a:rPr>
              <a:t>CÂY GIA ĐÌNH</a:t>
            </a:r>
            <a:endParaRPr lang="en-US" sz="3111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6" name="Text Box 9"/>
          <p:cNvSpPr/>
          <p:nvPr/>
        </p:nvSpPr>
        <p:spPr>
          <a:xfrm>
            <a:off x="619200" y="1762200"/>
            <a:ext cx="3254400" cy="538876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>
              <a:spcBef>
                <a:spcPts val="1667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667" b="1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667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7" name="Text Box 10"/>
          <p:cNvSpPr/>
          <p:nvPr/>
        </p:nvSpPr>
        <p:spPr>
          <a:xfrm>
            <a:off x="1095200" y="2317801"/>
            <a:ext cx="5477200" cy="6071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1943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111" b="1" spc="-1">
                <a:solidFill>
                  <a:srgbClr val="000000"/>
                </a:solidFill>
                <a:latin typeface="Times New Roman"/>
              </a:rPr>
              <a:t>GÓC ÂM NHẠC</a:t>
            </a:r>
            <a:endParaRPr lang="en-US" sz="3111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Effect">
                      <p:stCondLst>
                        <p:cond delay="indefinite"/>
                      </p:stCondLst>
                      <p:childTnLst>
                        <p:par>
                          <p:cTn id="1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-381000"/>
            <a:ext cx="12192000" cy="7620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4508400" y="333401"/>
            <a:ext cx="3870000" cy="9834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5556" b="1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556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174800" y="2000200"/>
            <a:ext cx="10001200" cy="207775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10667" b="1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6000" b="1" i="1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6000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2095600" y="4778200"/>
            <a:ext cx="927600" cy="190520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7187600" y="5213400"/>
            <a:ext cx="823600" cy="8520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44000" y="-386200"/>
            <a:ext cx="12236000" cy="11280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44000" y="7122600"/>
            <a:ext cx="12216400" cy="11280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701200" y="3373000"/>
            <a:ext cx="7452400" cy="13760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8396800" y="3373000"/>
            <a:ext cx="7452400" cy="137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5"/>
          <a:stretch/>
        </p:blipFill>
        <p:spPr>
          <a:xfrm>
            <a:off x="2381200" y="2476600"/>
            <a:ext cx="405600" cy="33840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6"/>
          <a:stretch/>
        </p:blipFill>
        <p:spPr>
          <a:xfrm>
            <a:off x="5588000" y="783000"/>
            <a:ext cx="1185200" cy="90160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7"/>
          <a:stretch/>
        </p:blipFill>
        <p:spPr>
          <a:xfrm>
            <a:off x="0" y="-389800"/>
            <a:ext cx="12192000" cy="762880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8056400" y="983400"/>
            <a:ext cx="1032000" cy="19040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0" name="Group 5"/>
          <p:cNvPicPr/>
          <p:nvPr/>
        </p:nvPicPr>
        <p:blipFill>
          <a:blip r:embed="rId8"/>
          <a:stretch/>
        </p:blipFill>
        <p:spPr>
          <a:xfrm>
            <a:off x="4490800" y="6161400"/>
            <a:ext cx="3549200" cy="956000"/>
          </a:xfrm>
          <a:prstGeom prst="rect">
            <a:avLst/>
          </a:prstGeom>
          <a:ln w="0">
            <a:noFill/>
          </a:ln>
        </p:spPr>
      </p:pic>
      <p:grpSp>
        <p:nvGrpSpPr>
          <p:cNvPr id="71" name="AutoShape 17"/>
          <p:cNvGrpSpPr/>
          <p:nvPr/>
        </p:nvGrpSpPr>
        <p:grpSpPr>
          <a:xfrm>
            <a:off x="603200" y="-435800"/>
            <a:ext cx="11107200" cy="1538400"/>
            <a:chOff x="542880" y="-49320"/>
            <a:chExt cx="9996480" cy="1384560"/>
          </a:xfrm>
        </p:grpSpPr>
        <p:pic>
          <p:nvPicPr>
            <p:cNvPr id="72" name="AutoShape 17"/>
            <p:cNvPicPr/>
            <p:nvPr/>
          </p:nvPicPr>
          <p:blipFill>
            <a:blip r:embed="rId9"/>
            <a:stretch/>
          </p:blipFill>
          <p:spPr>
            <a:xfrm>
              <a:off x="542880" y="-49320"/>
              <a:ext cx="9996480" cy="1384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3" name="Freeform 72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4" name="Text Box 26"/>
          <p:cNvSpPr/>
          <p:nvPr/>
        </p:nvSpPr>
        <p:spPr>
          <a:xfrm>
            <a:off x="1095200" y="-156999"/>
            <a:ext cx="10121200" cy="78892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000" tIns="52000" rIns="100000" bIns="520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spc="-1">
                <a:solidFill>
                  <a:srgbClr val="0000FF"/>
                </a:solidFill>
                <a:latin typeface="Times New Roman"/>
                <a:ea typeface="Times New Roman"/>
              </a:rPr>
              <a:t>Điền từ còn thiếu vào câu hát sau?</a:t>
            </a:r>
            <a:endParaRPr lang="en-US" sz="4444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Rectangle 122"/>
          <p:cNvSpPr/>
          <p:nvPr/>
        </p:nvSpPr>
        <p:spPr>
          <a:xfrm>
            <a:off x="1714400" y="996600"/>
            <a:ext cx="9048800" cy="497240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6" name="Group 79"/>
          <p:cNvGrpSpPr/>
          <p:nvPr/>
        </p:nvGrpSpPr>
        <p:grpSpPr>
          <a:xfrm>
            <a:off x="2000400" y="1056600"/>
            <a:ext cx="8477200" cy="4674400"/>
            <a:chOff x="1800360" y="1293840"/>
            <a:chExt cx="7629480" cy="4206960"/>
          </a:xfrm>
        </p:grpSpPr>
        <p:sp>
          <p:nvSpPr>
            <p:cNvPr id="77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8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79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0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1" name="Freeform 149"/>
                  <p:cNvGrpSpPr/>
                  <p:nvPr/>
                </p:nvGrpSpPr>
                <p:grpSpPr>
                  <a:xfrm>
                    <a:off x="9173520" y="1553760"/>
                    <a:ext cx="173880" cy="93240"/>
                    <a:chOff x="9173520" y="1553760"/>
                    <a:chExt cx="173880" cy="93240"/>
                  </a:xfrm>
                </p:grpSpPr>
                <p:pic>
                  <p:nvPicPr>
                    <p:cNvPr id="8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9173520" y="1553760"/>
                      <a:ext cx="17388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3" name="Freeform 82"/>
                    <p:cNvSpPr/>
                    <p:nvPr/>
                  </p:nvSpPr>
                  <p:spPr>
                    <a:xfrm>
                      <a:off x="9183240" y="1566360"/>
                      <a:ext cx="15480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4" name="Freeform 191"/>
                  <p:cNvSpPr/>
                  <p:nvPr/>
                </p:nvSpPr>
                <p:spPr>
                  <a:xfrm>
                    <a:off x="8903160" y="1296720"/>
                    <a:ext cx="455760" cy="3189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5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6" name="Freeform 149"/>
                  <p:cNvGrpSpPr/>
                  <p:nvPr/>
                </p:nvGrpSpPr>
                <p:grpSpPr>
                  <a:xfrm>
                    <a:off x="8813160" y="1553760"/>
                    <a:ext cx="183600" cy="93240"/>
                    <a:chOff x="8813160" y="1553760"/>
                    <a:chExt cx="183600" cy="9324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813160" y="1553760"/>
                      <a:ext cx="18360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8" name="Freeform 87"/>
                    <p:cNvSpPr/>
                    <p:nvPr/>
                  </p:nvSpPr>
                  <p:spPr>
                    <a:xfrm>
                      <a:off x="8825760" y="1566360"/>
                      <a:ext cx="15840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Freeform 191"/>
                  <p:cNvSpPr/>
                  <p:nvPr/>
                </p:nvSpPr>
                <p:spPr>
                  <a:xfrm>
                    <a:off x="8579160" y="1296720"/>
                    <a:ext cx="458640" cy="3189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1" name="Freeform 149"/>
                  <p:cNvGrpSpPr/>
                  <p:nvPr/>
                </p:nvGrpSpPr>
                <p:grpSpPr>
                  <a:xfrm>
                    <a:off x="8504280" y="1553760"/>
                    <a:ext cx="167400" cy="93240"/>
                    <a:chOff x="8504280" y="1553760"/>
                    <a:chExt cx="167400" cy="9324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504280" y="1553760"/>
                      <a:ext cx="16740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3" name="Freeform 92"/>
                    <p:cNvSpPr/>
                    <p:nvPr/>
                  </p:nvSpPr>
                  <p:spPr>
                    <a:xfrm>
                      <a:off x="8513280" y="1566360"/>
                      <a:ext cx="1490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Freeform 191"/>
                  <p:cNvSpPr/>
                  <p:nvPr/>
                </p:nvSpPr>
                <p:spPr>
                  <a:xfrm>
                    <a:off x="8249400" y="1296720"/>
                    <a:ext cx="455760" cy="3189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6" name="Freeform 149"/>
                  <p:cNvGrpSpPr/>
                  <p:nvPr/>
                </p:nvGrpSpPr>
                <p:grpSpPr>
                  <a:xfrm>
                    <a:off x="8193600" y="1553760"/>
                    <a:ext cx="184320" cy="93240"/>
                    <a:chOff x="8193600" y="1553760"/>
                    <a:chExt cx="184320" cy="9324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193600" y="1553760"/>
                      <a:ext cx="18432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8" name="Freeform 97"/>
                    <p:cNvSpPr/>
                    <p:nvPr/>
                  </p:nvSpPr>
                  <p:spPr>
                    <a:xfrm>
                      <a:off x="8205840" y="1566360"/>
                      <a:ext cx="15912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Freeform 191"/>
                  <p:cNvSpPr/>
                  <p:nvPr/>
                </p:nvSpPr>
                <p:spPr>
                  <a:xfrm>
                    <a:off x="7922160" y="1296720"/>
                    <a:ext cx="441360" cy="3189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1" name="Freeform 149"/>
                  <p:cNvGrpSpPr/>
                  <p:nvPr/>
                </p:nvGrpSpPr>
                <p:grpSpPr>
                  <a:xfrm>
                    <a:off x="7860240" y="1553760"/>
                    <a:ext cx="172800" cy="93240"/>
                    <a:chOff x="7860240" y="1553760"/>
                    <a:chExt cx="172800" cy="9324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860240" y="1553760"/>
                      <a:ext cx="17280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3" name="Freeform 102"/>
                    <p:cNvSpPr/>
                    <p:nvPr/>
                  </p:nvSpPr>
                  <p:spPr>
                    <a:xfrm>
                      <a:off x="7869240" y="1566360"/>
                      <a:ext cx="15408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Freeform 191"/>
                  <p:cNvSpPr/>
                  <p:nvPr/>
                </p:nvSpPr>
                <p:spPr>
                  <a:xfrm>
                    <a:off x="7598520" y="1296720"/>
                    <a:ext cx="455760" cy="3189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6" name="Freeform 149"/>
                  <p:cNvGrpSpPr/>
                  <p:nvPr/>
                </p:nvGrpSpPr>
                <p:grpSpPr>
                  <a:xfrm>
                    <a:off x="7523280" y="1554840"/>
                    <a:ext cx="198000" cy="91800"/>
                    <a:chOff x="7523280" y="1554840"/>
                    <a:chExt cx="198000" cy="9180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7523280" y="1554840"/>
                      <a:ext cx="1980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8" name="Freeform 107"/>
                    <p:cNvSpPr/>
                    <p:nvPr/>
                  </p:nvSpPr>
                  <p:spPr>
                    <a:xfrm>
                      <a:off x="7536240" y="1567440"/>
                      <a:ext cx="171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Freeform 191"/>
                  <p:cNvSpPr/>
                  <p:nvPr/>
                </p:nvSpPr>
                <p:spPr>
                  <a:xfrm>
                    <a:off x="7265520" y="1293840"/>
                    <a:ext cx="4194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1" name="Freeform 149"/>
                  <p:cNvGrpSpPr/>
                  <p:nvPr/>
                </p:nvGrpSpPr>
                <p:grpSpPr>
                  <a:xfrm>
                    <a:off x="7204680" y="1554840"/>
                    <a:ext cx="159480" cy="91800"/>
                    <a:chOff x="7204680" y="1554840"/>
                    <a:chExt cx="159480" cy="9180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20468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3" name="Freeform 112"/>
                    <p:cNvSpPr/>
                    <p:nvPr/>
                  </p:nvSpPr>
                  <p:spPr>
                    <a:xfrm>
                      <a:off x="721296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6" name="Freeform 149"/>
                  <p:cNvGrpSpPr/>
                  <p:nvPr/>
                </p:nvGrpSpPr>
                <p:grpSpPr>
                  <a:xfrm>
                    <a:off x="6859080" y="1554840"/>
                    <a:ext cx="156240" cy="91800"/>
                    <a:chOff x="6859080" y="1554840"/>
                    <a:chExt cx="156240" cy="9180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85908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8" name="Freeform 117"/>
                    <p:cNvSpPr/>
                    <p:nvPr/>
                  </p:nvSpPr>
                  <p:spPr>
                    <a:xfrm>
                      <a:off x="686916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1" name="Freeform 149"/>
                  <p:cNvGrpSpPr/>
                  <p:nvPr/>
                </p:nvGrpSpPr>
                <p:grpSpPr>
                  <a:xfrm>
                    <a:off x="6558120" y="1554840"/>
                    <a:ext cx="185400" cy="91800"/>
                    <a:chOff x="6558120" y="1554840"/>
                    <a:chExt cx="185400" cy="9180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558120" y="1554840"/>
                      <a:ext cx="185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3" name="Freeform 122"/>
                    <p:cNvSpPr/>
                    <p:nvPr/>
                  </p:nvSpPr>
                  <p:spPr>
                    <a:xfrm>
                      <a:off x="6567480" y="1567440"/>
                      <a:ext cx="16524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Freeform 191"/>
                  <p:cNvSpPr/>
                  <p:nvPr/>
                </p:nvSpPr>
                <p:spPr>
                  <a:xfrm>
                    <a:off x="6287760" y="1293840"/>
                    <a:ext cx="4334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6" name="Freeform 149"/>
                  <p:cNvGrpSpPr/>
                  <p:nvPr/>
                </p:nvGrpSpPr>
                <p:grpSpPr>
                  <a:xfrm>
                    <a:off x="6212880" y="1554840"/>
                    <a:ext cx="206640" cy="91800"/>
                    <a:chOff x="6212880" y="1554840"/>
                    <a:chExt cx="206640" cy="9180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212880" y="1554840"/>
                      <a:ext cx="2066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8" name="Freeform 127"/>
                    <p:cNvSpPr/>
                    <p:nvPr/>
                  </p:nvSpPr>
                  <p:spPr>
                    <a:xfrm>
                      <a:off x="6226200" y="1567440"/>
                      <a:ext cx="178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Freeform 191"/>
                  <p:cNvSpPr/>
                  <p:nvPr/>
                </p:nvSpPr>
                <p:spPr>
                  <a:xfrm>
                    <a:off x="5963760" y="1293840"/>
                    <a:ext cx="4410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1" name="Freeform 149"/>
                  <p:cNvGrpSpPr/>
                  <p:nvPr/>
                </p:nvGrpSpPr>
                <p:grpSpPr>
                  <a:xfrm>
                    <a:off x="5890680" y="1554840"/>
                    <a:ext cx="201960" cy="91800"/>
                    <a:chOff x="5890680" y="1554840"/>
                    <a:chExt cx="201960" cy="9180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890680" y="1554840"/>
                      <a:ext cx="2019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3" name="Freeform 132"/>
                    <p:cNvSpPr/>
                    <p:nvPr/>
                  </p:nvSpPr>
                  <p:spPr>
                    <a:xfrm>
                      <a:off x="5900760" y="1567440"/>
                      <a:ext cx="180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Freeform 191"/>
                  <p:cNvSpPr/>
                  <p:nvPr/>
                </p:nvSpPr>
                <p:spPr>
                  <a:xfrm>
                    <a:off x="5636880" y="1293840"/>
                    <a:ext cx="4021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5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6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7" name="Freeform 149"/>
                  <p:cNvGrpSpPr/>
                  <p:nvPr/>
                </p:nvGrpSpPr>
                <p:grpSpPr>
                  <a:xfrm>
                    <a:off x="5608800" y="1552320"/>
                    <a:ext cx="208080" cy="93960"/>
                    <a:chOff x="5608800" y="1552320"/>
                    <a:chExt cx="208080" cy="9396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5608800" y="1552320"/>
                      <a:ext cx="208080" cy="93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9" name="Freeform 138"/>
                    <p:cNvSpPr/>
                    <p:nvPr/>
                  </p:nvSpPr>
                  <p:spPr>
                    <a:xfrm>
                      <a:off x="5623200" y="1564560"/>
                      <a:ext cx="179640" cy="70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Freeform 191"/>
                  <p:cNvSpPr/>
                  <p:nvPr/>
                </p:nvSpPr>
                <p:spPr>
                  <a:xfrm>
                    <a:off x="5361120" y="1296360"/>
                    <a:ext cx="4374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308560" y="1552320"/>
                    <a:ext cx="187200" cy="93960"/>
                    <a:chOff x="5308560" y="1552320"/>
                    <a:chExt cx="187200" cy="9396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308560" y="1552320"/>
                      <a:ext cx="187200" cy="93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318640" y="1564560"/>
                      <a:ext cx="166680" cy="70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037120" y="1296360"/>
                    <a:ext cx="37908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7" name="Freeform 149"/>
                  <p:cNvGrpSpPr/>
                  <p:nvPr/>
                </p:nvGrpSpPr>
                <p:grpSpPr>
                  <a:xfrm>
                    <a:off x="4989240" y="1552320"/>
                    <a:ext cx="173880" cy="93960"/>
                    <a:chOff x="4989240" y="1552320"/>
                    <a:chExt cx="173880" cy="9396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989240" y="1552320"/>
                      <a:ext cx="173880" cy="93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9" name="Freeform 148"/>
                    <p:cNvSpPr/>
                    <p:nvPr/>
                  </p:nvSpPr>
                  <p:spPr>
                    <a:xfrm>
                      <a:off x="5001120" y="1564560"/>
                      <a:ext cx="150120" cy="70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Freeform 191"/>
                  <p:cNvSpPr/>
                  <p:nvPr/>
                </p:nvSpPr>
                <p:spPr>
                  <a:xfrm>
                    <a:off x="4707360" y="1296360"/>
                    <a:ext cx="45288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2" name="Freeform 149"/>
                  <p:cNvGrpSpPr/>
                  <p:nvPr/>
                </p:nvGrpSpPr>
                <p:grpSpPr>
                  <a:xfrm>
                    <a:off x="4655520" y="1552320"/>
                    <a:ext cx="180360" cy="93960"/>
                    <a:chOff x="4655520" y="1552320"/>
                    <a:chExt cx="180360" cy="9396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655520" y="1552320"/>
                      <a:ext cx="180360" cy="93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4" name="Freeform 153"/>
                    <p:cNvSpPr/>
                    <p:nvPr/>
                  </p:nvSpPr>
                  <p:spPr>
                    <a:xfrm>
                      <a:off x="4665240" y="1564560"/>
                      <a:ext cx="160560" cy="70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Freeform 191"/>
                  <p:cNvSpPr/>
                  <p:nvPr/>
                </p:nvSpPr>
                <p:spPr>
                  <a:xfrm>
                    <a:off x="4380120" y="1296360"/>
                    <a:ext cx="4093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7" name="Freeform 149"/>
                  <p:cNvGrpSpPr/>
                  <p:nvPr/>
                </p:nvGrpSpPr>
                <p:grpSpPr>
                  <a:xfrm>
                    <a:off x="4324320" y="1552320"/>
                    <a:ext cx="187920" cy="93960"/>
                    <a:chOff x="4324320" y="1552320"/>
                    <a:chExt cx="187920" cy="9396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324320" y="1552320"/>
                      <a:ext cx="187920" cy="93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9" name="Freeform 158"/>
                    <p:cNvSpPr/>
                    <p:nvPr/>
                  </p:nvSpPr>
                  <p:spPr>
                    <a:xfrm>
                      <a:off x="4336920" y="1564560"/>
                      <a:ext cx="162000" cy="70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Freeform 191"/>
                  <p:cNvSpPr/>
                  <p:nvPr/>
                </p:nvSpPr>
                <p:spPr>
                  <a:xfrm>
                    <a:off x="4056480" y="1296360"/>
                    <a:ext cx="4143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2" name="Freeform 149"/>
                  <p:cNvGrpSpPr/>
                  <p:nvPr/>
                </p:nvGrpSpPr>
                <p:grpSpPr>
                  <a:xfrm>
                    <a:off x="4011840" y="1553400"/>
                    <a:ext cx="167400" cy="92880"/>
                    <a:chOff x="4011840" y="1553400"/>
                    <a:chExt cx="167400" cy="9288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011840" y="1553400"/>
                      <a:ext cx="1674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4" name="Freeform 163"/>
                    <p:cNvSpPr/>
                    <p:nvPr/>
                  </p:nvSpPr>
                  <p:spPr>
                    <a:xfrm>
                      <a:off x="4020480" y="1565640"/>
                      <a:ext cx="1490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Freeform 191"/>
                  <p:cNvSpPr/>
                  <p:nvPr/>
                </p:nvSpPr>
                <p:spPr>
                  <a:xfrm>
                    <a:off x="3723480" y="1293840"/>
                    <a:ext cx="3675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7" name="Freeform 149"/>
                  <p:cNvGrpSpPr/>
                  <p:nvPr/>
                </p:nvGrpSpPr>
                <p:grpSpPr>
                  <a:xfrm>
                    <a:off x="3662280" y="1553400"/>
                    <a:ext cx="190080" cy="92880"/>
                    <a:chOff x="3662280" y="1553400"/>
                    <a:chExt cx="190080" cy="9288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662280" y="1553400"/>
                      <a:ext cx="1900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9" name="Freeform 168"/>
                    <p:cNvSpPr/>
                    <p:nvPr/>
                  </p:nvSpPr>
                  <p:spPr>
                    <a:xfrm>
                      <a:off x="3674880" y="1565640"/>
                      <a:ext cx="1641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Freeform 191"/>
                  <p:cNvSpPr/>
                  <p:nvPr/>
                </p:nvSpPr>
                <p:spPr>
                  <a:xfrm>
                    <a:off x="3396600" y="1293840"/>
                    <a:ext cx="3934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2" name="Freeform 149"/>
                  <p:cNvGrpSpPr/>
                  <p:nvPr/>
                </p:nvGrpSpPr>
                <p:grpSpPr>
                  <a:xfrm>
                    <a:off x="3343320" y="1553400"/>
                    <a:ext cx="185040" cy="92880"/>
                    <a:chOff x="3343320" y="1553400"/>
                    <a:chExt cx="185040" cy="9288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343320" y="1553400"/>
                      <a:ext cx="1850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4" name="Freeform 173"/>
                    <p:cNvSpPr/>
                    <p:nvPr/>
                  </p:nvSpPr>
                  <p:spPr>
                    <a:xfrm>
                      <a:off x="3352680" y="1565640"/>
                      <a:ext cx="1648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Freeform 191"/>
                  <p:cNvSpPr/>
                  <p:nvPr/>
                </p:nvSpPr>
                <p:spPr>
                  <a:xfrm>
                    <a:off x="3072600" y="1293840"/>
                    <a:ext cx="4032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7" name="Freeform 149"/>
                  <p:cNvGrpSpPr/>
                  <p:nvPr/>
                </p:nvGrpSpPr>
                <p:grpSpPr>
                  <a:xfrm>
                    <a:off x="3033000" y="1553400"/>
                    <a:ext cx="168480" cy="92880"/>
                    <a:chOff x="3033000" y="1553400"/>
                    <a:chExt cx="168480" cy="9288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033000" y="1553400"/>
                      <a:ext cx="1684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9" name="Freeform 178"/>
                    <p:cNvSpPr/>
                    <p:nvPr/>
                  </p:nvSpPr>
                  <p:spPr>
                    <a:xfrm>
                      <a:off x="3043800" y="1565640"/>
                      <a:ext cx="1454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Freeform 191"/>
                  <p:cNvSpPr/>
                  <p:nvPr/>
                </p:nvSpPr>
                <p:spPr>
                  <a:xfrm>
                    <a:off x="2745720" y="1293840"/>
                    <a:ext cx="4334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2" name="Freeform 149"/>
                  <p:cNvGrpSpPr/>
                  <p:nvPr/>
                </p:nvGrpSpPr>
                <p:grpSpPr>
                  <a:xfrm>
                    <a:off x="2715120" y="1553400"/>
                    <a:ext cx="162360" cy="92880"/>
                    <a:chOff x="2715120" y="1553400"/>
                    <a:chExt cx="162360" cy="9288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715120" y="1553400"/>
                      <a:ext cx="1623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4" name="Freeform 183"/>
                    <p:cNvSpPr/>
                    <p:nvPr/>
                  </p:nvSpPr>
                  <p:spPr>
                    <a:xfrm>
                      <a:off x="2723040" y="1565640"/>
                      <a:ext cx="1447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Freeform 191"/>
                  <p:cNvSpPr/>
                  <p:nvPr/>
                </p:nvSpPr>
                <p:spPr>
                  <a:xfrm>
                    <a:off x="2421720" y="1293840"/>
                    <a:ext cx="4366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7" name="Freeform 149"/>
                  <p:cNvGrpSpPr/>
                  <p:nvPr/>
                </p:nvGrpSpPr>
                <p:grpSpPr>
                  <a:xfrm>
                    <a:off x="2373840" y="1553400"/>
                    <a:ext cx="176760" cy="92880"/>
                    <a:chOff x="2373840" y="1553400"/>
                    <a:chExt cx="176760" cy="9288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2373840" y="1553400"/>
                      <a:ext cx="1767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9" name="Freeform 188"/>
                    <p:cNvSpPr/>
                    <p:nvPr/>
                  </p:nvSpPr>
                  <p:spPr>
                    <a:xfrm>
                      <a:off x="2385000" y="1565640"/>
                      <a:ext cx="1526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Freeform 191"/>
                  <p:cNvSpPr/>
                  <p:nvPr/>
                </p:nvSpPr>
                <p:spPr>
                  <a:xfrm>
                    <a:off x="2094840" y="1293840"/>
                    <a:ext cx="4132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1" name="Picture 13" descr="5"/>
          <p:cNvPicPr/>
          <p:nvPr/>
        </p:nvPicPr>
        <p:blipFill>
          <a:blip r:embed="rId12"/>
          <a:stretch/>
        </p:blipFill>
        <p:spPr>
          <a:xfrm>
            <a:off x="128800" y="5889800"/>
            <a:ext cx="1520400" cy="1250400"/>
          </a:xfrm>
          <a:prstGeom prst="rect">
            <a:avLst/>
          </a:prstGeom>
          <a:ln w="0">
            <a:noFill/>
          </a:ln>
        </p:spPr>
      </p:pic>
      <p:pic>
        <p:nvPicPr>
          <p:cNvPr id="192" name="Picture 12" descr="5"/>
          <p:cNvPicPr/>
          <p:nvPr/>
        </p:nvPicPr>
        <p:blipFill>
          <a:blip r:embed="rId13"/>
          <a:stretch/>
        </p:blipFill>
        <p:spPr>
          <a:xfrm>
            <a:off x="10477600" y="5543800"/>
            <a:ext cx="1642000" cy="159640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4"/>
          <a:stretch/>
        </p:blipFill>
        <p:spPr>
          <a:xfrm>
            <a:off x="86400" y="-269800"/>
            <a:ext cx="1628000" cy="1578800"/>
          </a:xfrm>
          <a:prstGeom prst="rect">
            <a:avLst/>
          </a:prstGeom>
          <a:ln w="0">
            <a:noFill/>
          </a:ln>
        </p:spPr>
      </p:pic>
      <p:pic>
        <p:nvPicPr>
          <p:cNvPr id="194" name="Picture 13" descr="5"/>
          <p:cNvPicPr/>
          <p:nvPr/>
        </p:nvPicPr>
        <p:blipFill>
          <a:blip r:embed="rId15"/>
          <a:stretch/>
        </p:blipFill>
        <p:spPr>
          <a:xfrm>
            <a:off x="11049200" y="-250600"/>
            <a:ext cx="1047600" cy="830800"/>
          </a:xfrm>
          <a:prstGeom prst="rect">
            <a:avLst/>
          </a:prstGeom>
          <a:ln w="0">
            <a:noFill/>
          </a:ln>
        </p:spPr>
      </p:pic>
      <p:pic>
        <p:nvPicPr>
          <p:cNvPr id="195" name="Picture 8" descr="000o"/>
          <p:cNvPicPr/>
          <p:nvPr/>
        </p:nvPicPr>
        <p:blipFill>
          <a:blip r:embed="rId16"/>
          <a:stretch/>
        </p:blipFill>
        <p:spPr>
          <a:xfrm>
            <a:off x="-44000" y="-386200"/>
            <a:ext cx="12236000" cy="11280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9" descr="000o"/>
          <p:cNvPicPr/>
          <p:nvPr/>
        </p:nvPicPr>
        <p:blipFill>
          <a:blip r:embed="rId16"/>
          <a:stretch/>
        </p:blipFill>
        <p:spPr>
          <a:xfrm>
            <a:off x="-44000" y="7122600"/>
            <a:ext cx="12216400" cy="11280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10" descr="000o"/>
          <p:cNvPicPr/>
          <p:nvPr/>
        </p:nvPicPr>
        <p:blipFill>
          <a:blip r:embed="rId16"/>
          <a:stretch/>
        </p:blipFill>
        <p:spPr>
          <a:xfrm rot="16200000">
            <a:off x="-3701200" y="3373000"/>
            <a:ext cx="7452400" cy="13760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1" descr="000o"/>
          <p:cNvPicPr/>
          <p:nvPr/>
        </p:nvPicPr>
        <p:blipFill>
          <a:blip r:embed="rId16"/>
          <a:stretch/>
        </p:blipFill>
        <p:spPr>
          <a:xfrm rot="16200000">
            <a:off x="8396800" y="3373000"/>
            <a:ext cx="7452400" cy="137600"/>
          </a:xfrm>
          <a:prstGeom prst="rect">
            <a:avLst/>
          </a:prstGeom>
          <a:ln w="0">
            <a:noFill/>
          </a:ln>
        </p:spPr>
      </p:pic>
      <p:sp>
        <p:nvSpPr>
          <p:cNvPr id="199" name="AutoShape 151"/>
          <p:cNvSpPr/>
          <p:nvPr/>
        </p:nvSpPr>
        <p:spPr>
          <a:xfrm>
            <a:off x="6055600" y="-541400"/>
            <a:ext cx="407200" cy="33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0" name="Text Box 26"/>
          <p:cNvSpPr/>
          <p:nvPr/>
        </p:nvSpPr>
        <p:spPr>
          <a:xfrm>
            <a:off x="2206800" y="2328334"/>
            <a:ext cx="8175600" cy="256722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000" tIns="52000" rIns="100000" bIns="52000">
            <a:spAutoFit/>
          </a:bodyPr>
          <a:lstStyle/>
          <a:p>
            <a:pPr algn="just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Ba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là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cây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nến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vàng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Mẹ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là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cây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nến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xanh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, con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là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cây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nến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hồng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ba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ngọn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nến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lung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linh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thắp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sáng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một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“................”</a:t>
            </a:r>
            <a:endParaRPr lang="en-US" sz="4000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tro chơi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679334" y="1481775"/>
            <a:ext cx="677333" cy="677333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80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Picture 11" descr="14"/>
          <p:cNvPicPr/>
          <p:nvPr/>
        </p:nvPicPr>
        <p:blipFill>
          <a:blip r:embed="rId2"/>
          <a:srcRect l="11783" t="7240" r="31020" b="21691"/>
          <a:stretch/>
        </p:blipFill>
        <p:spPr>
          <a:xfrm>
            <a:off x="6658" y="0"/>
            <a:ext cx="12192000" cy="7620000"/>
          </a:xfrm>
          <a:prstGeom prst="rect">
            <a:avLst/>
          </a:prstGeom>
          <a:ln w="0">
            <a:noFill/>
          </a:ln>
        </p:spPr>
      </p:pic>
      <p:sp>
        <p:nvSpPr>
          <p:cNvPr id="325" name="Text Box 9"/>
          <p:cNvSpPr/>
          <p:nvPr/>
        </p:nvSpPr>
        <p:spPr>
          <a:xfrm>
            <a:off x="910000" y="-301800"/>
            <a:ext cx="4016400" cy="6413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82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endParaRPr kumimoji="0" lang="en-US" sz="3333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327" name="AutoShape 7"/>
          <p:cNvSpPr/>
          <p:nvPr/>
        </p:nvSpPr>
        <p:spPr>
          <a:xfrm>
            <a:off x="6062400" y="-541400"/>
            <a:ext cx="338800" cy="33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28" name="Picture 8" descr="D:\GIÁO ÁN 1 2020-2021\HÌNH SOẠN GIÁO ÁN\Vận dụng sáng tạo\Góc âm nhạc\362-3624759_nature-drawing-theatrical-scenery-clip-art-realistic-tree.png"/>
          <p:cNvPicPr/>
          <p:nvPr/>
        </p:nvPicPr>
        <p:blipFill>
          <a:blip r:embed="rId3">
            <a:lum contrast="30000"/>
          </a:blip>
          <a:srcRect l="16576" t="4578" r="17390" b="4578"/>
          <a:stretch/>
        </p:blipFill>
        <p:spPr>
          <a:xfrm>
            <a:off x="1379400" y="990600"/>
            <a:ext cx="9366000" cy="6270400"/>
          </a:xfrm>
          <a:prstGeom prst="rect">
            <a:avLst/>
          </a:prstGeom>
          <a:ln w="0">
            <a:noFill/>
          </a:ln>
        </p:spPr>
      </p:pic>
      <p:sp>
        <p:nvSpPr>
          <p:cNvPr id="329" name="Oval 7"/>
          <p:cNvSpPr/>
          <p:nvPr/>
        </p:nvSpPr>
        <p:spPr>
          <a:xfrm>
            <a:off x="5222800" y="5810200"/>
            <a:ext cx="873200" cy="794000"/>
          </a:xfrm>
          <a:prstGeom prst="ellipse">
            <a:avLst/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000" tIns="52000" rIns="100000" bIns="52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1556" b="1" i="0" u="none" strike="noStrike" kern="1200" cap="none" spc="-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Ông</a:t>
            </a:r>
            <a:endParaRPr kumimoji="0" lang="en-US" sz="1556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330" name="Oval 9"/>
          <p:cNvSpPr/>
          <p:nvPr/>
        </p:nvSpPr>
        <p:spPr>
          <a:xfrm>
            <a:off x="6096000" y="5810200"/>
            <a:ext cx="873200" cy="794000"/>
          </a:xfrm>
          <a:prstGeom prst="ellipse">
            <a:avLst/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000" tIns="52000" rIns="100000" bIns="52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1556" b="1" i="0" u="none" strike="noStrike" kern="1200" cap="none" spc="-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Bà</a:t>
            </a:r>
            <a:endParaRPr kumimoji="0" lang="en-US" sz="1556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331" name="Oval 10"/>
          <p:cNvSpPr/>
          <p:nvPr/>
        </p:nvSpPr>
        <p:spPr>
          <a:xfrm>
            <a:off x="5064000" y="4222600"/>
            <a:ext cx="873200" cy="794000"/>
          </a:xfrm>
          <a:prstGeom prst="ellipse">
            <a:avLst/>
          </a:prstGeom>
          <a:solidFill>
            <a:srgbClr val="CCFFFF"/>
          </a:solidFill>
          <a:ln w="12600">
            <a:solidFill>
              <a:srgbClr val="1713C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000" tIns="52000" rIns="100000" bIns="52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1556" b="1" i="0" u="none" strike="noStrike" kern="1200" cap="none" spc="-1" normalizeH="0" baseline="0" noProof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/>
                <a:ea typeface="Times New Roman"/>
              </a:rPr>
              <a:t>Cha</a:t>
            </a:r>
            <a:endParaRPr kumimoji="0" lang="en-US" sz="1556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332" name="Oval 11"/>
          <p:cNvSpPr/>
          <p:nvPr/>
        </p:nvSpPr>
        <p:spPr>
          <a:xfrm>
            <a:off x="6254800" y="4222600"/>
            <a:ext cx="873200" cy="794000"/>
          </a:xfrm>
          <a:prstGeom prst="ellipse">
            <a:avLst/>
          </a:prstGeom>
          <a:solidFill>
            <a:srgbClr val="CCFFFF"/>
          </a:solidFill>
          <a:ln w="12600">
            <a:solidFill>
              <a:srgbClr val="1713C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000" tIns="52000" rIns="100000" bIns="52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1556" b="1" i="0" u="none" strike="noStrike" kern="1200" cap="none" spc="-1" normalizeH="0" baseline="0" noProof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/>
                <a:ea typeface="Times New Roman"/>
              </a:rPr>
              <a:t>Mẹ</a:t>
            </a:r>
            <a:endParaRPr kumimoji="0" lang="en-US" sz="1556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333" name="Oval 12"/>
          <p:cNvSpPr/>
          <p:nvPr/>
        </p:nvSpPr>
        <p:spPr>
          <a:xfrm>
            <a:off x="3318000" y="3032200"/>
            <a:ext cx="873200" cy="793600"/>
          </a:xfrm>
          <a:prstGeom prst="ellipse">
            <a:avLst/>
          </a:prstGeom>
          <a:solidFill>
            <a:srgbClr val="FBF4D9"/>
          </a:solidFill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000" tIns="52000" rIns="100000" bIns="52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1556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Anh</a:t>
            </a:r>
            <a:endParaRPr kumimoji="0" lang="en-US" sz="1556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334" name="Oval 13"/>
          <p:cNvSpPr/>
          <p:nvPr/>
        </p:nvSpPr>
        <p:spPr>
          <a:xfrm>
            <a:off x="4826000" y="2238200"/>
            <a:ext cx="873200" cy="794000"/>
          </a:xfrm>
          <a:prstGeom prst="ellipse">
            <a:avLst/>
          </a:prstGeom>
          <a:solidFill>
            <a:srgbClr val="FBF4D9"/>
          </a:solidFill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000" tIns="52000" rIns="100000" bIns="52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1556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Chị</a:t>
            </a:r>
            <a:endParaRPr kumimoji="0" lang="en-US" sz="1556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335" name="Oval 14"/>
          <p:cNvSpPr/>
          <p:nvPr/>
        </p:nvSpPr>
        <p:spPr>
          <a:xfrm>
            <a:off x="6810400" y="2159000"/>
            <a:ext cx="873200" cy="793600"/>
          </a:xfrm>
          <a:prstGeom prst="ellipse">
            <a:avLst/>
          </a:prstGeom>
          <a:solidFill>
            <a:srgbClr val="FBF4D9"/>
          </a:solidFill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000" tIns="52000" rIns="100000" bIns="52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1556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Tôi</a:t>
            </a:r>
            <a:endParaRPr kumimoji="0" lang="en-US" sz="1556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336" name="Oval 15"/>
          <p:cNvSpPr/>
          <p:nvPr/>
        </p:nvSpPr>
        <p:spPr>
          <a:xfrm>
            <a:off x="8159600" y="2794200"/>
            <a:ext cx="873200" cy="793600"/>
          </a:xfrm>
          <a:prstGeom prst="ellipse">
            <a:avLst/>
          </a:prstGeom>
          <a:solidFill>
            <a:srgbClr val="FBF4D9"/>
          </a:solidFill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000" tIns="52000" rIns="100000" bIns="52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1556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em</a:t>
            </a:r>
            <a:endParaRPr kumimoji="0" lang="en-US" sz="1556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6938577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Effect">
                      <p:stCondLst>
                        <p:cond delay="indefinite"/>
                      </p:stCondLst>
                      <p:childTnLst>
                        <p:par>
                          <p:cTn id="1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Effect">
                      <p:stCondLst>
                        <p:cond delay="indefinite"/>
                      </p:stCondLst>
                      <p:childTnLst>
                        <p:par>
                          <p:cTn id="2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-381000"/>
            <a:ext cx="12192000" cy="762000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7" descr="D:\GIÁO ÁN 1 2020-2021\HÌNH SOẠN GIÁO ÁN\Học hát\CAY GIA ĐÌNH\5.png"/>
          <p:cNvPicPr/>
          <p:nvPr/>
        </p:nvPicPr>
        <p:blipFill>
          <a:blip r:embed="rId3">
            <a:lum contrast="30000"/>
          </a:blip>
          <a:srcRect r="25318"/>
          <a:stretch/>
        </p:blipFill>
        <p:spPr>
          <a:xfrm>
            <a:off x="460400" y="776264"/>
            <a:ext cx="11271200" cy="5080000"/>
          </a:xfrm>
          <a:prstGeom prst="rect">
            <a:avLst/>
          </a:prstGeom>
          <a:ln w="0">
            <a:noFill/>
          </a:ln>
        </p:spPr>
      </p:pic>
      <p:sp>
        <p:nvSpPr>
          <p:cNvPr id="203" name="Text Box 9"/>
          <p:cNvSpPr/>
          <p:nvPr/>
        </p:nvSpPr>
        <p:spPr>
          <a:xfrm>
            <a:off x="2127200" y="-222200"/>
            <a:ext cx="1587600" cy="81234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2774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1" spc="-1">
                <a:solidFill>
                  <a:srgbClr val="FFFF00"/>
                </a:solidFill>
                <a:latin typeface="Times New Roman"/>
                <a:ea typeface="Times New Roman"/>
              </a:rPr>
              <a:t>Hát</a:t>
            </a:r>
            <a:endParaRPr lang="en-US" sz="4444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4" name="Text Box 10"/>
          <p:cNvSpPr/>
          <p:nvPr/>
        </p:nvSpPr>
        <p:spPr>
          <a:xfrm>
            <a:off x="1174800" y="889000"/>
            <a:ext cx="5842000" cy="88082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3056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889" b="1" spc="-1" dirty="0">
                <a:solidFill>
                  <a:srgbClr val="FF0000"/>
                </a:solidFill>
                <a:latin typeface="Times New Roman"/>
              </a:rPr>
              <a:t>CÂY GIA ĐÌNH</a:t>
            </a:r>
            <a:endParaRPr lang="en-US" sz="4889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5" name="Rectangle 3"/>
          <p:cNvSpPr/>
          <p:nvPr/>
        </p:nvSpPr>
        <p:spPr>
          <a:xfrm>
            <a:off x="5143600" y="1603401"/>
            <a:ext cx="3651200" cy="9493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667" i="1" spc="-1">
                <a:solidFill>
                  <a:srgbClr val="0000CC"/>
                </a:solidFill>
                <a:latin typeface="Times New Roman"/>
                <a:ea typeface="Times New Roman"/>
              </a:rPr>
              <a:t>Nhạc: Quỳnh Hợp</a:t>
            </a:r>
            <a:endParaRPr lang="en-US" sz="2667" spc="-1">
              <a:solidFill>
                <a:srgbClr val="000000"/>
              </a:solidFill>
              <a:latin typeface="Times New Roman"/>
            </a:endParaRPr>
          </a:p>
          <a:p>
            <a:pPr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667" i="1" spc="-1">
                <a:solidFill>
                  <a:srgbClr val="0000CC"/>
                </a:solidFill>
                <a:latin typeface="Times New Roman"/>
                <a:ea typeface="Times New Roman"/>
              </a:rPr>
              <a:t>Lời thơ: Nguyễn Thị Mai</a:t>
            </a:r>
            <a:endParaRPr lang="en-US" sz="2667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-381000"/>
            <a:ext cx="12192000" cy="7620000"/>
          </a:xfrm>
          <a:prstGeom prst="rect">
            <a:avLst/>
          </a:prstGeom>
          <a:ln w="0">
            <a:noFill/>
          </a:ln>
        </p:spPr>
      </p:pic>
      <p:sp>
        <p:nvSpPr>
          <p:cNvPr id="210" name="Rectangle 4"/>
          <p:cNvSpPr/>
          <p:nvPr/>
        </p:nvSpPr>
        <p:spPr>
          <a:xfrm>
            <a:off x="9936000" y="3748200"/>
            <a:ext cx="1344000" cy="69840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Rectangle 11"/>
          <p:cNvSpPr/>
          <p:nvPr/>
        </p:nvSpPr>
        <p:spPr>
          <a:xfrm rot="10800000" flipV="1">
            <a:off x="1066800" y="301345"/>
            <a:ext cx="2819400" cy="5593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spcBef>
                <a:spcPts val="2082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800" b="1" spc="-1" dirty="0">
                <a:solidFill>
                  <a:srgbClr val="0070C0"/>
                </a:solidFill>
                <a:latin typeface="Times New Roman"/>
                <a:ea typeface="Times New Roman"/>
              </a:rPr>
              <a:t>ĐỌC LỜI CA</a:t>
            </a:r>
            <a:endParaRPr lang="en-US" sz="2800" spc="-1" dirty="0">
              <a:solidFill>
                <a:srgbClr val="0070C0"/>
              </a:solidFill>
              <a:latin typeface="Times New Roman"/>
            </a:endParaRPr>
          </a:p>
        </p:txBody>
      </p:sp>
      <p:sp>
        <p:nvSpPr>
          <p:cNvPr id="212" name="Rectangle 4"/>
          <p:cNvSpPr/>
          <p:nvPr/>
        </p:nvSpPr>
        <p:spPr>
          <a:xfrm>
            <a:off x="778000" y="1921000"/>
            <a:ext cx="10870800" cy="463448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000" spc="-1" dirty="0">
                <a:latin typeface="Times New Roman"/>
                <a:ea typeface="Times New Roman"/>
              </a:rPr>
              <a:t>Hoa </a:t>
            </a:r>
            <a:r>
              <a:rPr lang="en-US" sz="4000" spc="-1" dirty="0" err="1">
                <a:latin typeface="Times New Roman"/>
                <a:ea typeface="Times New Roman"/>
              </a:rPr>
              <a:t>thơm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là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mẹ</a:t>
            </a:r>
            <a:r>
              <a:rPr lang="en-US" sz="4000" spc="-1" dirty="0">
                <a:latin typeface="Times New Roman"/>
                <a:ea typeface="Times New Roman"/>
              </a:rPr>
              <a:t>. </a:t>
            </a:r>
            <a:r>
              <a:rPr lang="en-US" sz="4000" spc="-1" dirty="0" err="1">
                <a:latin typeface="Times New Roman"/>
                <a:ea typeface="Times New Roman"/>
              </a:rPr>
              <a:t>Quả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ngọt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là</a:t>
            </a:r>
            <a:r>
              <a:rPr lang="en-US" sz="4000" spc="-1" dirty="0">
                <a:latin typeface="Times New Roman"/>
                <a:ea typeface="Times New Roman"/>
              </a:rPr>
              <a:t> con.</a:t>
            </a:r>
            <a:endParaRPr lang="en-US" sz="4000" spc="-1" dirty="0"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000" spc="-1" dirty="0" err="1">
                <a:latin typeface="Times New Roman"/>
                <a:ea typeface="Times New Roman"/>
              </a:rPr>
              <a:t>Lá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cành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là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bố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đan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che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bóng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tròn</a:t>
            </a:r>
            <a:r>
              <a:rPr lang="en-US" sz="4000" spc="-1" dirty="0">
                <a:latin typeface="Times New Roman"/>
                <a:ea typeface="Times New Roman"/>
              </a:rPr>
              <a:t>.</a:t>
            </a:r>
            <a:endParaRPr lang="en-US" sz="4000" spc="-1" dirty="0"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000" spc="-1" dirty="0" err="1">
                <a:latin typeface="Times New Roman"/>
                <a:ea typeface="Times New Roman"/>
              </a:rPr>
              <a:t>Ông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bà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là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gốc</a:t>
            </a:r>
            <a:r>
              <a:rPr lang="en-US" sz="4000" spc="-1" dirty="0">
                <a:latin typeface="Times New Roman"/>
                <a:ea typeface="Times New Roman"/>
              </a:rPr>
              <a:t>. </a:t>
            </a:r>
            <a:r>
              <a:rPr lang="en-US" sz="4000" spc="-1" dirty="0" err="1">
                <a:latin typeface="Times New Roman"/>
                <a:ea typeface="Times New Roman"/>
              </a:rPr>
              <a:t>Rễ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ôm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đất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lành</a:t>
            </a:r>
            <a:r>
              <a:rPr lang="en-US" sz="4000" spc="-1" dirty="0">
                <a:latin typeface="Times New Roman"/>
                <a:ea typeface="Times New Roman"/>
              </a:rPr>
              <a:t>.</a:t>
            </a:r>
            <a:endParaRPr lang="en-US" sz="4000" spc="-1" dirty="0"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000" spc="-1" dirty="0" err="1">
                <a:latin typeface="Times New Roman"/>
                <a:ea typeface="Times New Roman"/>
              </a:rPr>
              <a:t>Rễ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bền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gốc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vững</a:t>
            </a:r>
            <a:r>
              <a:rPr lang="en-US" sz="4000" spc="-1" dirty="0">
                <a:latin typeface="Times New Roman"/>
                <a:ea typeface="Times New Roman"/>
              </a:rPr>
              <a:t>. </a:t>
            </a:r>
            <a:r>
              <a:rPr lang="en-US" sz="4000" spc="-1" dirty="0" err="1">
                <a:latin typeface="Times New Roman"/>
                <a:ea typeface="Times New Roman"/>
              </a:rPr>
              <a:t>Cây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đời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thêm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xanh</a:t>
            </a:r>
            <a:r>
              <a:rPr lang="en-US" sz="4000" spc="-1" dirty="0">
                <a:latin typeface="Times New Roman"/>
                <a:ea typeface="Times New Roman"/>
              </a:rPr>
              <a:t>.</a:t>
            </a:r>
            <a:endParaRPr lang="en-US" sz="4000" spc="-1" dirty="0"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4000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3" name="Rectangle 7"/>
          <p:cNvSpPr/>
          <p:nvPr/>
        </p:nvSpPr>
        <p:spPr>
          <a:xfrm>
            <a:off x="4114800" y="762000"/>
            <a:ext cx="3688497" cy="6756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vi-VN" sz="3556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CÂY GIA ĐÌNH</a:t>
            </a:r>
            <a:endParaRPr lang="en-US" sz="3556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4" name="Rectangle 10"/>
          <p:cNvSpPr/>
          <p:nvPr/>
        </p:nvSpPr>
        <p:spPr>
          <a:xfrm>
            <a:off x="6705600" y="1252842"/>
            <a:ext cx="3775367" cy="1336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0000" tIns="52000" rIns="100000" bIns="52000">
            <a:spAutoFit/>
          </a:bodyPr>
          <a:lstStyle/>
          <a:p>
            <a:pPr algn="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667" b="1" i="1" spc="-1" dirty="0" err="1">
                <a:solidFill>
                  <a:srgbClr val="0000CC"/>
                </a:solidFill>
                <a:latin typeface="Times New Roman"/>
                <a:ea typeface="Times New Roman"/>
              </a:rPr>
              <a:t>Nhạc</a:t>
            </a:r>
            <a:r>
              <a:rPr lang="en-US" sz="2667" b="1" i="1" spc="-1" dirty="0">
                <a:solidFill>
                  <a:srgbClr val="0000CC"/>
                </a:solidFill>
                <a:latin typeface="Times New Roman"/>
                <a:ea typeface="Times New Roman"/>
              </a:rPr>
              <a:t>: </a:t>
            </a:r>
            <a:r>
              <a:rPr lang="en-US" sz="2667" b="1" i="1" spc="-1" dirty="0" err="1">
                <a:solidFill>
                  <a:srgbClr val="0000CC"/>
                </a:solidFill>
                <a:latin typeface="Times New Roman"/>
                <a:ea typeface="Times New Roman"/>
              </a:rPr>
              <a:t>Quỳnh</a:t>
            </a:r>
            <a:r>
              <a:rPr lang="en-US" sz="2667" b="1" i="1" spc="-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2667" b="1" i="1" spc="-1" dirty="0" err="1">
                <a:solidFill>
                  <a:srgbClr val="0000CC"/>
                </a:solidFill>
                <a:latin typeface="Times New Roman"/>
                <a:ea typeface="Times New Roman"/>
              </a:rPr>
              <a:t>Hợp</a:t>
            </a:r>
            <a:endParaRPr lang="en-US" sz="2667" spc="-1" dirty="0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667" b="1" i="1" spc="-1" dirty="0" err="1">
                <a:solidFill>
                  <a:srgbClr val="0000CC"/>
                </a:solidFill>
                <a:latin typeface="Times New Roman"/>
                <a:ea typeface="Times New Roman"/>
              </a:rPr>
              <a:t>Lời</a:t>
            </a:r>
            <a:r>
              <a:rPr lang="en-US" sz="2667" b="1" i="1" spc="-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2667" b="1" i="1" spc="-1" dirty="0" err="1">
                <a:solidFill>
                  <a:srgbClr val="0000CC"/>
                </a:solidFill>
                <a:latin typeface="Times New Roman"/>
                <a:ea typeface="Times New Roman"/>
              </a:rPr>
              <a:t>thơ</a:t>
            </a:r>
            <a:r>
              <a:rPr lang="en-US" sz="2667" b="1" i="1" spc="-1" dirty="0">
                <a:solidFill>
                  <a:srgbClr val="0000CC"/>
                </a:solidFill>
                <a:latin typeface="Times New Roman"/>
                <a:ea typeface="Times New Roman"/>
              </a:rPr>
              <a:t>: </a:t>
            </a:r>
            <a:r>
              <a:rPr lang="en-US" sz="2667" b="1" i="1" spc="-1" dirty="0" err="1">
                <a:solidFill>
                  <a:srgbClr val="0000CC"/>
                </a:solidFill>
                <a:latin typeface="Times New Roman"/>
                <a:ea typeface="Times New Roman"/>
              </a:rPr>
              <a:t>Nguyễn</a:t>
            </a:r>
            <a:r>
              <a:rPr lang="en-US" sz="2667" b="1" i="1" spc="-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2667" b="1" i="1" spc="-1" dirty="0" err="1">
                <a:solidFill>
                  <a:srgbClr val="0000CC"/>
                </a:solidFill>
                <a:latin typeface="Times New Roman"/>
                <a:ea typeface="Times New Roman"/>
              </a:rPr>
              <a:t>Thị</a:t>
            </a:r>
            <a:r>
              <a:rPr lang="en-US" sz="2667" b="1" i="1" spc="-1" dirty="0">
                <a:solidFill>
                  <a:srgbClr val="0000CC"/>
                </a:solidFill>
                <a:latin typeface="Times New Roman"/>
                <a:ea typeface="Times New Roman"/>
              </a:rPr>
              <a:t> Mai</a:t>
            </a:r>
            <a:endParaRPr lang="en-US" sz="2667" spc="-1" dirty="0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667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11" descr="14"/>
          <p:cNvPicPr/>
          <p:nvPr/>
        </p:nvPicPr>
        <p:blipFill>
          <a:blip r:embed="rId4"/>
          <a:srcRect l="11783" t="6992" r="31020" b="12544"/>
          <a:stretch/>
        </p:blipFill>
        <p:spPr>
          <a:xfrm>
            <a:off x="2571" y="0"/>
            <a:ext cx="12192000" cy="762000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9" descr="D:\GIÁO ÁN 1 2020-2021\HÌNH SOẠN GIÁO ÁN\Học hát\CAY GIA ĐÌNH\2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60400" y="3053606"/>
            <a:ext cx="11271200" cy="3492400"/>
          </a:xfrm>
          <a:prstGeom prst="rect">
            <a:avLst/>
          </a:prstGeom>
          <a:ln w="0">
            <a:noFill/>
          </a:ln>
        </p:spPr>
      </p:pic>
      <p:sp>
        <p:nvSpPr>
          <p:cNvPr id="217" name="Rectangle 4"/>
          <p:cNvSpPr/>
          <p:nvPr/>
        </p:nvSpPr>
        <p:spPr>
          <a:xfrm>
            <a:off x="9936000" y="3748200"/>
            <a:ext cx="1344000" cy="69840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8" name="Rectangle 6"/>
          <p:cNvSpPr/>
          <p:nvPr/>
        </p:nvSpPr>
        <p:spPr>
          <a:xfrm>
            <a:off x="724000" y="311994"/>
            <a:ext cx="5514800" cy="43878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>
              <a:lnSpc>
                <a:spcPct val="70000"/>
              </a:lnSpc>
              <a:spcBef>
                <a:spcPts val="2220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800" b="1" spc="-1" dirty="0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2800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9" name="Picture 8" descr="D:\GIÁO ÁN 1 2020-2021\HÌNH SOẠN GIÁO ÁN\Học hát\CAY GIA ĐÌNH\C1.jpg"/>
          <p:cNvPicPr/>
          <p:nvPr/>
        </p:nvPicPr>
        <p:blipFill>
          <a:blip r:embed="rId6"/>
          <a:srcRect r="3836" b="16764"/>
          <a:stretch/>
        </p:blipFill>
        <p:spPr>
          <a:xfrm>
            <a:off x="724000" y="1383816"/>
            <a:ext cx="10689200" cy="1587600"/>
          </a:xfrm>
          <a:prstGeom prst="rect">
            <a:avLst/>
          </a:prstGeom>
          <a:ln w="0">
            <a:noFill/>
          </a:ln>
        </p:spPr>
      </p:pic>
      <p:sp>
        <p:nvSpPr>
          <p:cNvPr id="220" name="Rectangle 3"/>
          <p:cNvSpPr/>
          <p:nvPr/>
        </p:nvSpPr>
        <p:spPr>
          <a:xfrm>
            <a:off x="5029200" y="827226"/>
            <a:ext cx="2123200" cy="74399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000" b="1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4000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 1</a:t>
            </a:r>
            <a:endParaRPr lang="en-US" sz="4000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6.340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0592" y="2430411"/>
            <a:ext cx="606400" cy="51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11" descr="14"/>
          <p:cNvPicPr/>
          <p:nvPr/>
        </p:nvPicPr>
        <p:blipFill>
          <a:blip r:embed="rId4"/>
          <a:srcRect l="11783" t="6992" r="31020" b="12544"/>
          <a:stretch/>
        </p:blipFill>
        <p:spPr>
          <a:xfrm>
            <a:off x="0" y="-2875"/>
            <a:ext cx="12192000" cy="7211813"/>
          </a:xfrm>
          <a:prstGeom prst="rect">
            <a:avLst/>
          </a:prstGeom>
          <a:ln w="0">
            <a:noFill/>
          </a:ln>
        </p:spPr>
      </p:pic>
      <p:sp>
        <p:nvSpPr>
          <p:cNvPr id="222" name="Rectangle 4"/>
          <p:cNvSpPr/>
          <p:nvPr/>
        </p:nvSpPr>
        <p:spPr>
          <a:xfrm>
            <a:off x="9936000" y="3748200"/>
            <a:ext cx="1344000" cy="69840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3" name="Rectangle 6"/>
          <p:cNvSpPr/>
          <p:nvPr/>
        </p:nvSpPr>
        <p:spPr>
          <a:xfrm>
            <a:off x="698400" y="288271"/>
            <a:ext cx="5169000" cy="4831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>
              <a:lnSpc>
                <a:spcPct val="70000"/>
              </a:lnSpc>
              <a:spcBef>
                <a:spcPts val="2220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200" b="1" spc="-1" dirty="0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4" name="Picture 3" descr="D:\GIÁO ÁN 1 2020-2021\HÌNH SOẠN GIÁO ÁN\Học hát\CAY GIA ĐÌNH\3.png"/>
          <p:cNvPicPr/>
          <p:nvPr/>
        </p:nvPicPr>
        <p:blipFill>
          <a:blip r:embed="rId5"/>
          <a:stretch/>
        </p:blipFill>
        <p:spPr>
          <a:xfrm>
            <a:off x="460400" y="3393057"/>
            <a:ext cx="11271200" cy="352800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2" descr="D:\GIÁO ÁN 1 2020-2021\HÌNH SOẠN GIÁO ÁN\Học hát\CAY GIA ĐÌNH\C2.jpg"/>
          <p:cNvPicPr/>
          <p:nvPr/>
        </p:nvPicPr>
        <p:blipFill>
          <a:blip r:embed="rId6"/>
          <a:srcRect r="2691" b="11755"/>
          <a:stretch/>
        </p:blipFill>
        <p:spPr>
          <a:xfrm>
            <a:off x="712777" y="1596776"/>
            <a:ext cx="10581600" cy="1508400"/>
          </a:xfrm>
          <a:prstGeom prst="rect">
            <a:avLst/>
          </a:prstGeom>
          <a:ln w="0">
            <a:noFill/>
          </a:ln>
        </p:spPr>
      </p:pic>
      <p:sp>
        <p:nvSpPr>
          <p:cNvPr id="226" name="Rectangle 3"/>
          <p:cNvSpPr/>
          <p:nvPr/>
        </p:nvSpPr>
        <p:spPr>
          <a:xfrm>
            <a:off x="5029200" y="939453"/>
            <a:ext cx="2123200" cy="74399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000" b="1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4000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 2</a:t>
            </a:r>
            <a:endParaRPr lang="en-US" sz="4000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8400" y="2837247"/>
            <a:ext cx="677333" cy="677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Picture 11" descr="14"/>
          <p:cNvPicPr/>
          <p:nvPr/>
        </p:nvPicPr>
        <p:blipFill>
          <a:blip r:embed="rId4"/>
          <a:srcRect l="11783" t="6992" r="31020" b="12544"/>
          <a:stretch/>
        </p:blipFill>
        <p:spPr>
          <a:xfrm>
            <a:off x="0" y="-381000"/>
            <a:ext cx="12192000" cy="7620000"/>
          </a:xfrm>
          <a:prstGeom prst="rect">
            <a:avLst/>
          </a:prstGeom>
          <a:ln w="0">
            <a:noFill/>
          </a:ln>
        </p:spPr>
      </p:pic>
      <p:sp>
        <p:nvSpPr>
          <p:cNvPr id="236" name="Rectangle 6"/>
          <p:cNvSpPr/>
          <p:nvPr/>
        </p:nvSpPr>
        <p:spPr>
          <a:xfrm>
            <a:off x="762000" y="0"/>
            <a:ext cx="5476800" cy="52258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>
              <a:lnSpc>
                <a:spcPct val="70000"/>
              </a:lnSpc>
              <a:spcBef>
                <a:spcPts val="2220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556" b="1" spc="-1" dirty="0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56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7" name="Picture 2" descr="D:\GIÁO ÁN 1 2020-2021\HÌNH SOẠN GIÁO ÁN\Học hát\CAY GIA ĐÌNH\C3.jpg"/>
          <p:cNvPicPr/>
          <p:nvPr/>
        </p:nvPicPr>
        <p:blipFill>
          <a:blip r:embed="rId5"/>
          <a:srcRect r="2784"/>
          <a:stretch/>
        </p:blipFill>
        <p:spPr>
          <a:xfrm>
            <a:off x="581819" y="1448000"/>
            <a:ext cx="10804000" cy="1600000"/>
          </a:xfrm>
          <a:prstGeom prst="rect">
            <a:avLst/>
          </a:prstGeom>
          <a:ln w="0">
            <a:noFill/>
          </a:ln>
        </p:spPr>
      </p:pic>
      <p:sp>
        <p:nvSpPr>
          <p:cNvPr id="238" name="Rectangle 3"/>
          <p:cNvSpPr/>
          <p:nvPr/>
        </p:nvSpPr>
        <p:spPr>
          <a:xfrm>
            <a:off x="5029200" y="843000"/>
            <a:ext cx="2123200" cy="74399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000" b="1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4000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 3</a:t>
            </a:r>
            <a:endParaRPr lang="en-US" sz="4000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9" name="Picture 3" descr="D:\GIÁO ÁN 1 2020-2021\HÌNH SOẠN GIÁO ÁN\Học hát\CAY GIA ĐÌNH\4.png"/>
          <p:cNvPicPr/>
          <p:nvPr/>
        </p:nvPicPr>
        <p:blipFill>
          <a:blip r:embed="rId6"/>
          <a:stretch/>
        </p:blipFill>
        <p:spPr>
          <a:xfrm>
            <a:off x="473600" y="3048000"/>
            <a:ext cx="11244800" cy="3586000"/>
          </a:xfrm>
          <a:prstGeom prst="rect">
            <a:avLst/>
          </a:prstGeom>
          <a:ln w="0"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9200" y="2709333"/>
            <a:ext cx="677333" cy="677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8033</TotalTime>
  <Words>182</Words>
  <Application>Microsoft Office PowerPoint</Application>
  <PresentationFormat>Widescreen</PresentationFormat>
  <Paragraphs>49</Paragraphs>
  <Slides>13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DejaVu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Windows User</cp:lastModifiedBy>
  <cp:revision>649</cp:revision>
  <dcterms:created xsi:type="dcterms:W3CDTF">2010-04-30T20:19:48Z</dcterms:created>
  <dcterms:modified xsi:type="dcterms:W3CDTF">2025-03-27T08:06:27Z</dcterms:modified>
  <dc:language>en-US</dc:language>
</cp:coreProperties>
</file>