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71" r:id="rId4"/>
    <p:sldId id="272" r:id="rId5"/>
    <p:sldId id="273" r:id="rId6"/>
    <p:sldId id="265" r:id="rId7"/>
    <p:sldId id="303" r:id="rId8"/>
    <p:sldId id="267" r:id="rId9"/>
    <p:sldId id="269" r:id="rId10"/>
    <p:sldId id="307" r:id="rId11"/>
    <p:sldId id="270" r:id="rId12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780" y="108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</p:sp>
      <p:sp>
        <p:nvSpPr>
          <p:cNvPr id="42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4" name="PlaceHolder 3"/>
          <p:cNvSpPr>
            <a:spLocks noGrp="1" noRot="1" noChangeAspect="1"/>
          </p:cNvSpPr>
          <p:nvPr>
            <p:ph type="sldImg"/>
          </p:nvPr>
        </p:nvSpPr>
        <p:spPr>
          <a:xfrm>
            <a:off x="685800" y="685440"/>
            <a:ext cx="5486400" cy="3429000"/>
          </a:xfrm>
          <a:prstGeom prst="rect">
            <a:avLst/>
          </a:prstGeom>
        </p:spPr>
        <p:txBody>
          <a:bodyPr lIns="90000" tIns="46800" rIns="90000" bIns="4680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move the slide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tIns="46800" rIns="90000" bIns="46800">
            <a:noAutofit/>
          </a:bodyPr>
          <a:lstStyle/>
          <a:p>
            <a:r>
              <a:rPr lang="en-US" sz="1500" b="0" strike="noStrike" spc="-1">
                <a:solidFill>
                  <a:srgbClr val="000000"/>
                </a:solidFill>
                <a:latin typeface="Arial"/>
              </a:rPr>
              <a:t>Click to edit the notes format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30C5A2-F529-4441-B561-317241BA6896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90307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830C5A2-F529-4441-B561-317241BA6896}" type="slidenum">
              <a:rPr lang="en-US" sz="1200" b="0" strike="noStrike" spc="-1" smtClean="0">
                <a:solidFill>
                  <a:srgbClr val="000000"/>
                </a:solidFill>
                <a:latin typeface="Arial"/>
              </a:rPr>
              <a:t>5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868387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</p:spPr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1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Slide Number Placeholder 3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b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5D2CF8B-8551-438B-89E4-7D9D21A0E87D}" type="slidenum">
              <a:rPr lang="en-US" sz="1200" b="0" strike="noStrike" spc="-1">
                <a:solidFill>
                  <a:srgbClr val="000000"/>
                </a:solidFill>
                <a:latin typeface="Arial"/>
              </a:rPr>
              <a:t>6</a:t>
            </a:fld>
            <a:endParaRPr lang="en-US" sz="1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D765786-F00F-4D11-8978-7291CFE16B01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6.jpeg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9.png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9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0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1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2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3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54" name="Rectangle 5"/>
          <p:cNvSpPr/>
          <p:nvPr/>
        </p:nvSpPr>
        <p:spPr>
          <a:xfrm>
            <a:off x="6486480" y="3429000"/>
            <a:ext cx="3483000" cy="10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TIẾT 4 CHỦ ĐỀ 6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5" name="Rectangle 5"/>
          <p:cNvSpPr/>
          <p:nvPr/>
        </p:nvSpPr>
        <p:spPr>
          <a:xfrm>
            <a:off x="5843520" y="5429160"/>
            <a:ext cx="4786560" cy="663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pc="-1" dirty="0">
                <a:solidFill>
                  <a:srgbClr val="C00000"/>
                </a:solidFill>
                <a:latin typeface="Constantia"/>
              </a:rPr>
              <a:t>Lê </a:t>
            </a:r>
            <a:r>
              <a:rPr lang="en-US" sz="3600" b="1" spc="-1" dirty="0" err="1">
                <a:solidFill>
                  <a:srgbClr val="C00000"/>
                </a:solidFill>
                <a:latin typeface="Constantia"/>
              </a:rPr>
              <a:t>Thị</a:t>
            </a:r>
            <a:r>
              <a:rPr lang="en-US" sz="3600" b="1" spc="-1" dirty="0">
                <a:solidFill>
                  <a:srgbClr val="C00000"/>
                </a:solidFill>
                <a:latin typeface="Constantia"/>
              </a:rPr>
              <a:t> Thu </a:t>
            </a:r>
            <a:r>
              <a:rPr lang="en-US" sz="3600" b="1" spc="-1" dirty="0" err="1">
                <a:solidFill>
                  <a:srgbClr val="C00000"/>
                </a:solidFill>
                <a:latin typeface="Constantia"/>
              </a:rPr>
              <a:t>Hà</a:t>
            </a:r>
            <a:endParaRPr lang="en-US" sz="36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6" name="Picture 4" descr="pcp_download_120"/>
          <p:cNvPicPr/>
          <p:nvPr/>
        </p:nvPicPr>
        <p:blipFill>
          <a:blip r:embed="rId5"/>
          <a:stretch/>
        </p:blipFill>
        <p:spPr>
          <a:xfrm>
            <a:off x="7915320" y="4071960"/>
            <a:ext cx="592200" cy="1214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-381000"/>
            <a:ext cx="10972800" cy="723900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1700280" y="1357200"/>
            <a:ext cx="5767320" cy="6695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74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vi-VN" sz="3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  <a:t>     </a:t>
            </a:r>
            <a:endParaRPr kumimoji="0" lang="en-US" sz="3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C40036-A398-7AEE-62BB-044645A03CE0}"/>
              </a:ext>
            </a:extLst>
          </p:cNvPr>
          <p:cNvSpPr txBox="1"/>
          <p:nvPr/>
        </p:nvSpPr>
        <p:spPr>
          <a:xfrm>
            <a:off x="1143000" y="1772698"/>
            <a:ext cx="72059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màu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gì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12AA69-3AA8-7BCE-E54C-16776FC3C8DD}"/>
              </a:ext>
            </a:extLst>
          </p:cNvPr>
          <p:cNvSpPr txBox="1"/>
          <p:nvPr/>
        </p:nvSpPr>
        <p:spPr>
          <a:xfrm>
            <a:off x="1143000" y="2443471"/>
            <a:ext cx="640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tên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những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hoa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53908-F036-900B-4561-BE475C1B9E54}"/>
              </a:ext>
            </a:extLst>
          </p:cNvPr>
          <p:cNvSpPr txBox="1"/>
          <p:nvPr/>
        </p:nvSpPr>
        <p:spPr>
          <a:xfrm rot="10800000" flipV="1">
            <a:off x="1058174" y="3020235"/>
            <a:ext cx="770482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thuộc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nào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trong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này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 </a:t>
            </a:r>
            <a:r>
              <a:rPr kumimoji="0" lang="vi-V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hông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  <a:endParaRPr kumimoji="0" lang="vi-V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Nếu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thể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hãy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câu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hát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đó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?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DD921D-6F72-411C-A8C2-944031ABFDA1}"/>
              </a:ext>
            </a:extLst>
          </p:cNvPr>
          <p:cNvSpPr txBox="1"/>
          <p:nvPr/>
        </p:nvSpPr>
        <p:spPr>
          <a:xfrm>
            <a:off x="3200400" y="838200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thụ Âm nhạc</a:t>
            </a:r>
            <a:endParaRPr lang="en-US" sz="3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67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4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pic>
        <p:nvPicPr>
          <p:cNvPr id="33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6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9" name="Text Box 9"/>
          <p:cNvSpPr/>
          <p:nvPr/>
        </p:nvSpPr>
        <p:spPr>
          <a:xfrm>
            <a:off x="628560" y="107172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0" name="Text Box 10"/>
          <p:cNvSpPr/>
          <p:nvPr/>
        </p:nvSpPr>
        <p:spPr>
          <a:xfrm>
            <a:off x="2343240" y="135720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GÀ GÁY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1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 err="1">
                <a:solidFill>
                  <a:srgbClr val="FF0000"/>
                </a:solidFill>
                <a:latin typeface="Times New Roman"/>
                <a:ea typeface="Times New Roman"/>
              </a:rPr>
              <a:t>Tiết</a:t>
            </a:r>
            <a:r>
              <a:rPr lang="en-US" sz="3200" b="1" strike="noStrike" spc="-1" dirty="0">
                <a:solidFill>
                  <a:srgbClr val="FF0000"/>
                </a:solidFill>
                <a:latin typeface="Times New Roman"/>
                <a:ea typeface="Times New Roman"/>
              </a:rPr>
              <a:t> 26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2" name="Text Box 9"/>
          <p:cNvSpPr/>
          <p:nvPr/>
        </p:nvSpPr>
        <p:spPr>
          <a:xfrm>
            <a:off x="628560" y="2071800"/>
            <a:ext cx="300060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Nghe nhạc: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43" name="Text Box 10"/>
          <p:cNvSpPr/>
          <p:nvPr/>
        </p:nvSpPr>
        <p:spPr>
          <a:xfrm>
            <a:off x="2343240" y="2357280"/>
            <a:ext cx="6572160" cy="785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75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FF0000"/>
                </a:solidFill>
                <a:latin typeface="Times New Roman"/>
              </a:rPr>
              <a:t>LÝ CÂY BÔNG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13" name="Picture 11" descr="D:\GIÁO ÁN 1 2020-2021\HÌNH SOẠN GIÁO ÁN\Học hát\GÀ GÁY\1.png"/>
          <p:cNvPicPr/>
          <p:nvPr/>
        </p:nvPicPr>
        <p:blipFill>
          <a:blip r:embed="rId3"/>
          <a:stretch/>
        </p:blipFill>
        <p:spPr>
          <a:xfrm>
            <a:off x="414360" y="1071720"/>
            <a:ext cx="10144080" cy="451296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1700280" y="1357200"/>
            <a:ext cx="5767320" cy="1374917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600" b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     </a:t>
            </a:r>
            <a:r>
              <a:rPr lang="en-US" sz="3600" b="1" strike="noStrike" spc="-1" dirty="0" err="1">
                <a:solidFill>
                  <a:srgbClr val="002060"/>
                </a:solidFill>
                <a:latin typeface="Times New Roman"/>
                <a:ea typeface="Times New Roman"/>
              </a:rPr>
              <a:t>Ôn</a:t>
            </a:r>
            <a:r>
              <a:rPr lang="en-US" sz="3600" b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strike="noStrike" spc="-1" dirty="0" err="1">
                <a:solidFill>
                  <a:srgbClr val="002060"/>
                </a:solidFill>
                <a:latin typeface="Times New Roman"/>
                <a:ea typeface="Times New Roman"/>
              </a:rPr>
              <a:t>tập</a:t>
            </a:r>
            <a:r>
              <a:rPr lang="en-US" sz="3600" b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en-US" sz="3600" b="1" strike="noStrike" spc="-1" dirty="0" err="1">
                <a:solidFill>
                  <a:srgbClr val="002060"/>
                </a:solidFill>
                <a:latin typeface="Times New Roman"/>
                <a:ea typeface="Times New Roman"/>
              </a:rPr>
              <a:t>bài</a:t>
            </a:r>
            <a:r>
              <a:rPr lang="en-US" sz="3600" b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 </a:t>
            </a:r>
            <a:r>
              <a:rPr lang="vi-VN" sz="3600" b="1" strike="noStrike" spc="-1" dirty="0">
                <a:solidFill>
                  <a:srgbClr val="002060"/>
                </a:solidFill>
                <a:latin typeface="Times New Roman"/>
                <a:ea typeface="Times New Roman"/>
              </a:rPr>
              <a:t>hát: Gà gáy</a:t>
            </a:r>
            <a:endParaRPr lang="en-US" sz="3600" spc="-1" dirty="0">
              <a:solidFill>
                <a:srgbClr val="002060"/>
              </a:solidFill>
              <a:latin typeface="Times New Roman"/>
            </a:endParaRPr>
          </a:p>
          <a:p>
            <a:pPr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3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49E44E-9F08-6AAC-3190-A3DCA56FFE4D}"/>
              </a:ext>
            </a:extLst>
          </p:cNvPr>
          <p:cNvSpPr txBox="1"/>
          <p:nvPr/>
        </p:nvSpPr>
        <p:spPr>
          <a:xfrm>
            <a:off x="1700100" y="2033640"/>
            <a:ext cx="6224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Nghe nhạc: Lý cây bông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11" descr="D:\GIÁO ÁN 1 2020-2021\HÌNH SOẠN GIÁO ÁN\Học hát\GÀ GÁY\1.png"/>
          <p:cNvPicPr/>
          <p:nvPr/>
        </p:nvPicPr>
        <p:blipFill>
          <a:blip r:embed="rId5"/>
          <a:stretch/>
        </p:blipFill>
        <p:spPr>
          <a:xfrm>
            <a:off x="416943" y="342900"/>
            <a:ext cx="10177440" cy="6172200"/>
          </a:xfrm>
          <a:prstGeom prst="rect">
            <a:avLst/>
          </a:prstGeom>
          <a:ln w="0">
            <a:noFill/>
          </a:ln>
        </p:spPr>
      </p:pic>
      <p:sp>
        <p:nvSpPr>
          <p:cNvPr id="212" name="Text Box 9"/>
          <p:cNvSpPr/>
          <p:nvPr/>
        </p:nvSpPr>
        <p:spPr>
          <a:xfrm>
            <a:off x="1200240" y="1000080"/>
            <a:ext cx="19717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74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3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3" name="Text Box 10"/>
          <p:cNvSpPr/>
          <p:nvPr/>
        </p:nvSpPr>
        <p:spPr>
          <a:xfrm>
            <a:off x="4343400" y="489060"/>
            <a:ext cx="4572000" cy="54648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GÀ GÁY</a:t>
            </a:r>
            <a:endParaRPr kumimoji="0" lang="en-US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4" name="Rectangle 3"/>
          <p:cNvSpPr/>
          <p:nvPr/>
        </p:nvSpPr>
        <p:spPr>
          <a:xfrm>
            <a:off x="7586640" y="685800"/>
            <a:ext cx="1971720" cy="6695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b="0" i="1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Dân</a:t>
            </a:r>
            <a:r>
              <a:rPr kumimoji="0" lang="en-US" b="0" i="1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ca </a:t>
            </a:r>
            <a:r>
              <a:rPr kumimoji="0" lang="en-US" b="0" i="1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Cống</a:t>
            </a:r>
            <a:endParaRPr kumimoji="0" lang="en-US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b="0" i="1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Lời</a:t>
            </a:r>
            <a:r>
              <a:rPr kumimoji="0" lang="en-US" b="0" i="1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b="0" i="1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mới</a:t>
            </a:r>
            <a:r>
              <a:rPr kumimoji="0" lang="en-US" b="0" i="1" u="none" strike="noStrike" kern="1200" cap="none" spc="-1" normalizeH="0" baseline="0" noProof="0" dirty="0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: Huy </a:t>
            </a:r>
            <a:r>
              <a:rPr kumimoji="0" lang="en-US" b="0" i="1" u="none" strike="noStrike" kern="1200" cap="none" spc="-1" normalizeH="0" baseline="0" noProof="0" dirty="0" err="1">
                <a:ln>
                  <a:noFill/>
                </a:ln>
                <a:effectLst/>
                <a:uLnTx/>
                <a:uFillTx/>
                <a:latin typeface="Times New Roman"/>
                <a:ea typeface="Times New Roman"/>
              </a:rPr>
              <a:t>Trân</a:t>
            </a:r>
            <a:endParaRPr kumimoji="0" lang="en-US" b="0" i="0" u="none" strike="noStrike" kern="1200" cap="none" spc="-1" normalizeH="0" baseline="0" noProof="0" dirty="0">
              <a:ln>
                <a:noFill/>
              </a:ln>
              <a:effectLst/>
              <a:uLnTx/>
              <a:uFillTx/>
              <a:latin typeface="Times New Roman"/>
            </a:endParaRPr>
          </a:p>
        </p:txBody>
      </p:sp>
      <p:pic>
        <p:nvPicPr>
          <p:cNvPr id="5" name="Picture 12" descr="D:\GIÁO ÁN 1 2020-2021\HÌNH SOẠN GIÁO ÁN\Học hát\GÀ GÁY\Picture1.jpg">
            <a:extLst>
              <a:ext uri="{FF2B5EF4-FFF2-40B4-BE49-F238E27FC236}">
                <a16:creationId xmlns:a16="http://schemas.microsoft.com/office/drawing/2014/main" id="{6B3408C3-3D1D-6DA9-E66D-3D8EAB3B7F99}"/>
              </a:ext>
            </a:extLst>
          </p:cNvPr>
          <p:cNvPicPr/>
          <p:nvPr/>
        </p:nvPicPr>
        <p:blipFill>
          <a:blip r:embed="rId6"/>
          <a:srcRect l="1446" t="16725" r="2294" b="47068"/>
          <a:stretch/>
        </p:blipFill>
        <p:spPr>
          <a:xfrm>
            <a:off x="4190999" y="1407200"/>
            <a:ext cx="6383840" cy="2007888"/>
          </a:xfrm>
          <a:prstGeom prst="rect">
            <a:avLst/>
          </a:prstGeom>
          <a:ln w="0">
            <a:noFill/>
          </a:ln>
        </p:spPr>
      </p:pic>
      <p:pic>
        <p:nvPicPr>
          <p:cNvPr id="6" name="Picture 12" descr="D:\GIÁO ÁN 1 2020-2021\HÌNH SOẠN GIÁO ÁN\Học hát\GÀ GÁY\Picture1.jpg">
            <a:extLst>
              <a:ext uri="{FF2B5EF4-FFF2-40B4-BE49-F238E27FC236}">
                <a16:creationId xmlns:a16="http://schemas.microsoft.com/office/drawing/2014/main" id="{FBBB8773-1B03-F4AE-4F13-76C6B26D78A6}"/>
              </a:ext>
            </a:extLst>
          </p:cNvPr>
          <p:cNvPicPr/>
          <p:nvPr/>
        </p:nvPicPr>
        <p:blipFill>
          <a:blip r:embed="rId6"/>
          <a:srcRect t="57830" b="3023"/>
          <a:stretch/>
        </p:blipFill>
        <p:spPr>
          <a:xfrm>
            <a:off x="4191000" y="3415088"/>
            <a:ext cx="6383840" cy="2376112"/>
          </a:xfrm>
          <a:prstGeom prst="rect">
            <a:avLst/>
          </a:prstGeom>
          <a:ln w="0">
            <a:noFill/>
          </a:ln>
        </p:spPr>
      </p:pic>
      <p:pic>
        <p:nvPicPr>
          <p:cNvPr id="7" name="BEAT GÀ GÁY.mp3">
            <a:hlinkClick r:id="" action="ppaction://media"/>
            <a:extLst>
              <a:ext uri="{FF2B5EF4-FFF2-40B4-BE49-F238E27FC236}">
                <a16:creationId xmlns:a16="http://schemas.microsoft.com/office/drawing/2014/main" id="{9A7D3925-F748-33EE-8F76-659C7949D5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2057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106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7" name="Picture 11" descr="D:\GIÁO ÁN 1 2020-2021\HÌNH SOẠN GIÁO ÁN\Học hát\GÀ GÁY\1.png"/>
          <p:cNvPicPr/>
          <p:nvPr/>
        </p:nvPicPr>
        <p:blipFill>
          <a:blip r:embed="rId5"/>
          <a:stretch/>
        </p:blipFill>
        <p:spPr>
          <a:xfrm>
            <a:off x="416943" y="342900"/>
            <a:ext cx="10177440" cy="6362700"/>
          </a:xfrm>
          <a:prstGeom prst="rect">
            <a:avLst/>
          </a:prstGeom>
          <a:ln w="0">
            <a:noFill/>
          </a:ln>
        </p:spPr>
      </p:pic>
      <p:sp>
        <p:nvSpPr>
          <p:cNvPr id="212" name="Text Box 9"/>
          <p:cNvSpPr/>
          <p:nvPr/>
        </p:nvSpPr>
        <p:spPr>
          <a:xfrm>
            <a:off x="1200240" y="1000080"/>
            <a:ext cx="19717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74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3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3" name="Text Box 10"/>
          <p:cNvSpPr/>
          <p:nvPr/>
        </p:nvSpPr>
        <p:spPr>
          <a:xfrm>
            <a:off x="4343400" y="489060"/>
            <a:ext cx="4572000" cy="54648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</a:rPr>
              <a:t>GÀ GÁY</a:t>
            </a:r>
            <a:endParaRPr kumimoji="0" lang="en-US" sz="28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4" name="Rectangle 3"/>
          <p:cNvSpPr/>
          <p:nvPr/>
        </p:nvSpPr>
        <p:spPr>
          <a:xfrm>
            <a:off x="7586640" y="685800"/>
            <a:ext cx="1971720" cy="6695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0" i="1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Dân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 ca </a:t>
            </a:r>
            <a:r>
              <a:rPr kumimoji="0" lang="en-US" sz="1800" b="0" i="1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Cống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0" i="1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Lời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1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mới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: Huy </a:t>
            </a:r>
            <a:r>
              <a:rPr kumimoji="0" lang="en-US" sz="1800" b="0" i="1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Trân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5" name="Picture 12" descr="D:\GIÁO ÁN 1 2020-2021\HÌNH SOẠN GIÁO ÁN\Học hát\GÀ GÁY\Picture1.jpg">
            <a:extLst>
              <a:ext uri="{FF2B5EF4-FFF2-40B4-BE49-F238E27FC236}">
                <a16:creationId xmlns:a16="http://schemas.microsoft.com/office/drawing/2014/main" id="{6B3408C3-3D1D-6DA9-E66D-3D8EAB3B7F99}"/>
              </a:ext>
            </a:extLst>
          </p:cNvPr>
          <p:cNvPicPr/>
          <p:nvPr/>
        </p:nvPicPr>
        <p:blipFill>
          <a:blip r:embed="rId6"/>
          <a:srcRect l="1446" t="16725" r="2294" b="47068"/>
          <a:stretch/>
        </p:blipFill>
        <p:spPr>
          <a:xfrm>
            <a:off x="3619075" y="1474562"/>
            <a:ext cx="6936782" cy="2127054"/>
          </a:xfrm>
          <a:prstGeom prst="rect">
            <a:avLst/>
          </a:prstGeom>
          <a:ln w="0">
            <a:noFill/>
          </a:ln>
        </p:spPr>
      </p:pic>
      <p:pic>
        <p:nvPicPr>
          <p:cNvPr id="6" name="Picture 12" descr="D:\GIÁO ÁN 1 2020-2021\HÌNH SOẠN GIÁO ÁN\Học hát\GÀ GÁY\Picture1.jpg">
            <a:extLst>
              <a:ext uri="{FF2B5EF4-FFF2-40B4-BE49-F238E27FC236}">
                <a16:creationId xmlns:a16="http://schemas.microsoft.com/office/drawing/2014/main" id="{FBBB8773-1B03-F4AE-4F13-76C6B26D78A6}"/>
              </a:ext>
            </a:extLst>
          </p:cNvPr>
          <p:cNvPicPr/>
          <p:nvPr/>
        </p:nvPicPr>
        <p:blipFill>
          <a:blip r:embed="rId6"/>
          <a:srcRect t="57830" b="3023"/>
          <a:stretch/>
        </p:blipFill>
        <p:spPr>
          <a:xfrm>
            <a:off x="3664009" y="3785396"/>
            <a:ext cx="6917240" cy="2432096"/>
          </a:xfrm>
          <a:prstGeom prst="rect">
            <a:avLst/>
          </a:prstGeom>
          <a:ln w="0">
            <a:noFill/>
          </a:ln>
        </p:spPr>
      </p:pic>
      <p:pic>
        <p:nvPicPr>
          <p:cNvPr id="7" name="BEAT GÀ GÁY.mp3">
            <a:hlinkClick r:id="" action="ppaction://media"/>
            <a:extLst>
              <a:ext uri="{FF2B5EF4-FFF2-40B4-BE49-F238E27FC236}">
                <a16:creationId xmlns:a16="http://schemas.microsoft.com/office/drawing/2014/main" id="{9A7D3925-F748-33EE-8F76-659C7949D5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33400" y="2057400"/>
            <a:ext cx="609600" cy="609600"/>
          </a:xfrm>
          <a:prstGeom prst="rect">
            <a:avLst/>
          </a:prstGeom>
        </p:spPr>
      </p:pic>
      <p:pic>
        <p:nvPicPr>
          <p:cNvPr id="2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4EA5340-B9EA-FF3C-5AD8-A87D8104DE55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4092942" y="6157986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6EB0D2B8-DE43-5859-42D3-3982C800214D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9621162" y="4820153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8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C45BF7A8-8E44-AEB4-5B44-C3E366095DCC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8762536" y="35122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9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E2A4DFB-2C1D-0983-E97D-9540E8EC0623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6497248" y="3513293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10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318DA9B3-2C0B-1EFC-AD28-7128A75F9BA7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4238026" y="3513293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11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8153F0CC-EBC0-7F36-FF6C-118FB863DC70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9735628" y="22858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12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DB13624-8C8D-52E8-51C0-176433A38E95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8915400" y="2299949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13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60E9D74-47C6-4436-2030-D4A79F165361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6749608" y="2311894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14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F309FA2E-9851-0FE7-ADCC-55EFA84A8452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4742746" y="2285880"/>
            <a:ext cx="504720" cy="476280"/>
          </a:xfrm>
          <a:prstGeom prst="rect">
            <a:avLst/>
          </a:prstGeom>
          <a:ln w="0"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AA328A4-CF88-4ABD-2F68-F0BF4785F325}"/>
              </a:ext>
            </a:extLst>
          </p:cNvPr>
          <p:cNvSpPr txBox="1"/>
          <p:nvPr/>
        </p:nvSpPr>
        <p:spPr>
          <a:xfrm>
            <a:off x="9267256" y="3601616"/>
            <a:ext cx="12886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6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3A6C0C78-AAF7-1602-9C0F-9508FDD5D72B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9633847" y="3548112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17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57F323E1-9F09-7D6A-5022-5D119454BCE0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7251842" y="4797892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18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33022EBA-DE3C-EB8B-87D8-00FBD992D763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638800" y="4820218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19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BB3F2C33-64AB-ABC2-330A-5FC2F4E407D5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4091040" y="4764908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0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1AE34A6D-9D83-90A6-8651-4BA702CBCEB4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8915400" y="6180296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1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BE3AE6B6-4236-0727-51FB-D9D2B4D16EA3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6749608" y="6204674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2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AAB0670B-EFBD-F1B4-A138-877C6C0301C5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061490" y="6157986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3" name="Picture 7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9AE8E9A4-9B36-96D5-1347-C278D0932267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9621162" y="6187739"/>
            <a:ext cx="504720" cy="47628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93718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1" descr="14"/>
          <p:cNvPicPr/>
          <p:nvPr/>
        </p:nvPicPr>
        <p:blipFill>
          <a:blip r:embed="rId5"/>
          <a:srcRect l="11783" t="3337" r="31020" b="8888"/>
          <a:stretch/>
        </p:blipFill>
        <p:spPr>
          <a:xfrm>
            <a:off x="15815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212" name="Text Box 9"/>
          <p:cNvSpPr/>
          <p:nvPr/>
        </p:nvSpPr>
        <p:spPr>
          <a:xfrm>
            <a:off x="1200240" y="1000080"/>
            <a:ext cx="1971720" cy="571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74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kumimoji="0" lang="en-US" sz="3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3" name="Text Box 10"/>
          <p:cNvSpPr/>
          <p:nvPr/>
        </p:nvSpPr>
        <p:spPr>
          <a:xfrm>
            <a:off x="1981200" y="772619"/>
            <a:ext cx="6934200" cy="546485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275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</a:rPr>
              <a:t>GÀ GÁY</a:t>
            </a:r>
            <a:endParaRPr kumimoji="0" lang="en-US" sz="28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14" name="Rectangle 3"/>
          <p:cNvSpPr/>
          <p:nvPr/>
        </p:nvSpPr>
        <p:spPr>
          <a:xfrm>
            <a:off x="7239000" y="1000080"/>
            <a:ext cx="2319360" cy="66959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0" i="1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Dân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 ca </a:t>
            </a:r>
            <a:r>
              <a:rPr kumimoji="0" lang="en-US" sz="1800" b="0" i="1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Cống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sz="1800" b="0" i="1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Lời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 </a:t>
            </a:r>
            <a:r>
              <a:rPr kumimoji="0" lang="en-US" sz="1800" b="0" i="1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mới</a:t>
            </a:r>
            <a:r>
              <a:rPr kumimoji="0" lang="en-US" sz="1800" b="0" i="1" u="none" strike="noStrike" kern="1200" cap="none" spc="-1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: Huy </a:t>
            </a:r>
            <a:r>
              <a:rPr kumimoji="0" lang="en-US" sz="1800" b="0" i="1" u="none" strike="noStrike" kern="1200" cap="none" spc="-1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</a:rPr>
              <a:t>Trân</a:t>
            </a:r>
            <a:endParaRPr kumimoji="0" lang="en-US" sz="1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5" name="Picture 12" descr="D:\GIÁO ÁN 1 2020-2021\HÌNH SOẠN GIÁO ÁN\Học hát\GÀ GÁY\Picture1.jpg">
            <a:extLst>
              <a:ext uri="{FF2B5EF4-FFF2-40B4-BE49-F238E27FC236}">
                <a16:creationId xmlns:a16="http://schemas.microsoft.com/office/drawing/2014/main" id="{6B3408C3-3D1D-6DA9-E66D-3D8EAB3B7F99}"/>
              </a:ext>
            </a:extLst>
          </p:cNvPr>
          <p:cNvPicPr/>
          <p:nvPr/>
        </p:nvPicPr>
        <p:blipFill>
          <a:blip r:embed="rId6"/>
          <a:srcRect l="1446" t="16725" r="2294" b="47068"/>
          <a:stretch/>
        </p:blipFill>
        <p:spPr>
          <a:xfrm>
            <a:off x="397960" y="1589088"/>
            <a:ext cx="10176879" cy="2145850"/>
          </a:xfrm>
          <a:prstGeom prst="rect">
            <a:avLst/>
          </a:prstGeom>
          <a:ln w="0">
            <a:noFill/>
          </a:ln>
        </p:spPr>
      </p:pic>
      <p:pic>
        <p:nvPicPr>
          <p:cNvPr id="6" name="Picture 12" descr="D:\GIÁO ÁN 1 2020-2021\HÌNH SOẠN GIÁO ÁN\Học hát\GÀ GÁY\Picture1.jpg">
            <a:extLst>
              <a:ext uri="{FF2B5EF4-FFF2-40B4-BE49-F238E27FC236}">
                <a16:creationId xmlns:a16="http://schemas.microsoft.com/office/drawing/2014/main" id="{FBBB8773-1B03-F4AE-4F13-76C6B26D78A6}"/>
              </a:ext>
            </a:extLst>
          </p:cNvPr>
          <p:cNvPicPr/>
          <p:nvPr/>
        </p:nvPicPr>
        <p:blipFill>
          <a:blip r:embed="rId6"/>
          <a:srcRect t="57830" b="3023"/>
          <a:stretch/>
        </p:blipFill>
        <p:spPr>
          <a:xfrm>
            <a:off x="397960" y="3887338"/>
            <a:ext cx="10176879" cy="2437262"/>
          </a:xfrm>
          <a:prstGeom prst="rect">
            <a:avLst/>
          </a:prstGeom>
          <a:ln w="0">
            <a:noFill/>
          </a:ln>
        </p:spPr>
      </p:pic>
      <p:pic>
        <p:nvPicPr>
          <p:cNvPr id="7" name="BEAT GÀ GÁY.mp3">
            <a:hlinkClick r:id="" action="ppaction://media"/>
            <a:extLst>
              <a:ext uri="{FF2B5EF4-FFF2-40B4-BE49-F238E27FC236}">
                <a16:creationId xmlns:a16="http://schemas.microsoft.com/office/drawing/2014/main" id="{9A7D3925-F748-33EE-8F76-659C7949D59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89333" y="1589088"/>
            <a:ext cx="609600" cy="609600"/>
          </a:xfrm>
          <a:prstGeom prst="rect">
            <a:avLst/>
          </a:prstGeom>
        </p:spPr>
      </p:pic>
      <p:pic>
        <p:nvPicPr>
          <p:cNvPr id="2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FD020A58-06B2-B2B2-9495-F11B98E4C14C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3693925" y="2500585"/>
            <a:ext cx="438172" cy="445818"/>
          </a:xfrm>
          <a:prstGeom prst="rect">
            <a:avLst/>
          </a:prstGeom>
          <a:ln w="0">
            <a:noFill/>
          </a:ln>
        </p:spPr>
      </p:pic>
      <p:pic>
        <p:nvPicPr>
          <p:cNvPr id="3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8C1CCE23-A923-F93A-3FAA-A718C5149FA0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224986" y="2414974"/>
            <a:ext cx="446627" cy="523800"/>
          </a:xfrm>
          <a:prstGeom prst="rect">
            <a:avLst/>
          </a:prstGeom>
          <a:ln w="0">
            <a:noFill/>
          </a:ln>
        </p:spPr>
      </p:pic>
      <p:pic>
        <p:nvPicPr>
          <p:cNvPr id="4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11E016C1-CB8F-02FC-905D-D9B89EF7D95F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9150521" y="4972831"/>
            <a:ext cx="446627" cy="432070"/>
          </a:xfrm>
          <a:prstGeom prst="rect">
            <a:avLst/>
          </a:prstGeom>
          <a:ln w="0">
            <a:noFill/>
          </a:ln>
        </p:spPr>
      </p:pic>
      <p:pic>
        <p:nvPicPr>
          <p:cNvPr id="8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2894DAC2-63CD-CD63-E982-754E296EF3BB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867400" y="4932833"/>
            <a:ext cx="438000" cy="450832"/>
          </a:xfrm>
          <a:prstGeom prst="rect">
            <a:avLst/>
          </a:prstGeom>
          <a:ln w="0">
            <a:noFill/>
          </a:ln>
        </p:spPr>
      </p:pic>
      <p:pic>
        <p:nvPicPr>
          <p:cNvPr id="9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05502853-D98A-613C-7787-F49297A3E360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3594725" y="4951595"/>
            <a:ext cx="446627" cy="432070"/>
          </a:xfrm>
          <a:prstGeom prst="rect">
            <a:avLst/>
          </a:prstGeom>
          <a:ln w="0">
            <a:noFill/>
          </a:ln>
        </p:spPr>
      </p:pic>
      <p:pic>
        <p:nvPicPr>
          <p:cNvPr id="10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91FA113D-B75E-0D12-12CC-85567DD287C2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2108695" y="2445978"/>
            <a:ext cx="515345" cy="432070"/>
          </a:xfrm>
          <a:prstGeom prst="rect">
            <a:avLst/>
          </a:prstGeom>
          <a:ln w="0">
            <a:noFill/>
          </a:ln>
        </p:spPr>
      </p:pic>
      <p:pic>
        <p:nvPicPr>
          <p:cNvPr id="11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B57172D7-6F1F-5758-F3E7-FCD3E7253AA4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1371600" y="3674268"/>
            <a:ext cx="483079" cy="426139"/>
          </a:xfrm>
          <a:prstGeom prst="rect">
            <a:avLst/>
          </a:prstGeom>
          <a:ln w="0">
            <a:noFill/>
          </a:ln>
        </p:spPr>
      </p:pic>
      <p:pic>
        <p:nvPicPr>
          <p:cNvPr id="13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2D5C0F92-8148-641F-5DC5-89F6BA311C5B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4832231" y="3643934"/>
            <a:ext cx="483079" cy="426139"/>
          </a:xfrm>
          <a:prstGeom prst="rect">
            <a:avLst/>
          </a:prstGeom>
          <a:ln w="0">
            <a:noFill/>
          </a:ln>
        </p:spPr>
      </p:pic>
      <p:pic>
        <p:nvPicPr>
          <p:cNvPr id="14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C17E2878-8CD4-3A85-0987-8E823C17E5DD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2957715" y="3665883"/>
            <a:ext cx="483079" cy="426139"/>
          </a:xfrm>
          <a:prstGeom prst="rect">
            <a:avLst/>
          </a:prstGeom>
          <a:ln w="0">
            <a:noFill/>
          </a:ln>
        </p:spPr>
      </p:pic>
      <p:pic>
        <p:nvPicPr>
          <p:cNvPr id="15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B9348179-EB44-2013-2C6C-7A53D11EAC20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1200240" y="4938764"/>
            <a:ext cx="483079" cy="426139"/>
          </a:xfrm>
          <a:prstGeom prst="rect">
            <a:avLst/>
          </a:prstGeom>
          <a:ln w="0">
            <a:noFill/>
          </a:ln>
        </p:spPr>
      </p:pic>
      <p:pic>
        <p:nvPicPr>
          <p:cNvPr id="16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511A89A4-DAAE-5C04-9105-6D2A8306CE86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6738668" y="438949"/>
            <a:ext cx="483079" cy="426139"/>
          </a:xfrm>
          <a:prstGeom prst="rect">
            <a:avLst/>
          </a:prstGeom>
          <a:ln w="0"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8579952-A4C4-647F-ED9C-6BD0840898F4}"/>
              </a:ext>
            </a:extLst>
          </p:cNvPr>
          <p:cNvSpPr txBox="1"/>
          <p:nvPr/>
        </p:nvSpPr>
        <p:spPr>
          <a:xfrm>
            <a:off x="397960" y="6328344"/>
            <a:ext cx="101768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8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76946E3F-07BF-1760-1739-EB552F35A1BA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4197296" y="4903836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19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E7AD30F0-79C0-6496-993A-578FDC2D7CCD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8648434" y="2462494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0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F8261479-D66E-2E7E-DED0-B6C908F4C362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9601200" y="4928621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1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67B5EBC6-B77D-6731-77FA-1C597D63F280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8005920" y="3684807"/>
            <a:ext cx="504720" cy="399389"/>
          </a:xfrm>
          <a:prstGeom prst="rect">
            <a:avLst/>
          </a:prstGeom>
          <a:ln w="0">
            <a:noFill/>
          </a:ln>
        </p:spPr>
      </p:pic>
      <p:pic>
        <p:nvPicPr>
          <p:cNvPr id="22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3DC0BD8B-C706-2FB8-B792-DC2D4D2B85EF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9348840" y="3665883"/>
            <a:ext cx="504720" cy="434524"/>
          </a:xfrm>
          <a:prstGeom prst="rect">
            <a:avLst/>
          </a:prstGeom>
          <a:ln w="0">
            <a:noFill/>
          </a:ln>
        </p:spPr>
      </p:pic>
      <p:pic>
        <p:nvPicPr>
          <p:cNvPr id="23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5171073E-F720-FEF2-669F-E8C2DCD0AF92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9314570" y="2479098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4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B382F626-F169-A433-BF3D-3105BF6A4880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7420920" y="4939788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5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58703163-2066-38D0-F2EE-16C41B33E3A0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2036954" y="4938764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6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D5906344-587B-304D-64F4-DAF0456A9366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8186588" y="2460277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7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5F08FB4F-46E3-6CD6-74CB-C8FBF793A5E3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8519267" y="3704310"/>
            <a:ext cx="504720" cy="362313"/>
          </a:xfrm>
          <a:prstGeom prst="rect">
            <a:avLst/>
          </a:prstGeom>
          <a:ln w="0">
            <a:noFill/>
          </a:ln>
        </p:spPr>
      </p:pic>
      <p:pic>
        <p:nvPicPr>
          <p:cNvPr id="28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88E895EE-B942-C6FC-6667-123B69E480E6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6486308" y="621978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29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16890DB9-87B8-9814-98E6-DE1C8ADB91C0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1622348" y="6237023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0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01ACF233-841F-2AD5-4EFF-8087C7664C3B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8512491" y="6228330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1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C231A32E-D5F1-0C41-790F-079D8F46CC03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9543665" y="6208044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2" name="Picture 16" descr="D:\GIÁO ÁN 1 2020-2021\HÌNH SOẠN GIÁO ÁN\BỘ GÕ CƠ THỂ\Picture5 - Copy (2).png">
            <a:extLst>
              <a:ext uri="{FF2B5EF4-FFF2-40B4-BE49-F238E27FC236}">
                <a16:creationId xmlns:a16="http://schemas.microsoft.com/office/drawing/2014/main" id="{2258BF59-5956-7512-FECE-6A02011768FB}"/>
              </a:ext>
            </a:extLst>
          </p:cNvPr>
          <p:cNvPicPr/>
          <p:nvPr/>
        </p:nvPicPr>
        <p:blipFill>
          <a:blip r:embed="rId9"/>
          <a:stretch/>
        </p:blipFill>
        <p:spPr>
          <a:xfrm>
            <a:off x="3273503" y="6208044"/>
            <a:ext cx="504720" cy="476280"/>
          </a:xfrm>
          <a:prstGeom prst="rect">
            <a:avLst/>
          </a:prstGeom>
          <a:ln w="0">
            <a:noFill/>
          </a:ln>
        </p:spPr>
      </p:pic>
      <p:pic>
        <p:nvPicPr>
          <p:cNvPr id="33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CB071D5F-D8B7-0678-4E48-63F590053822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2579063" y="6258185"/>
            <a:ext cx="483079" cy="426139"/>
          </a:xfrm>
          <a:prstGeom prst="rect">
            <a:avLst/>
          </a:prstGeom>
          <a:ln w="0">
            <a:noFill/>
          </a:ln>
        </p:spPr>
      </p:pic>
      <p:pic>
        <p:nvPicPr>
          <p:cNvPr id="34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B93CA896-0B88-55CC-902B-27F4F8F69A87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1191089" y="6258185"/>
            <a:ext cx="483079" cy="426139"/>
          </a:xfrm>
          <a:prstGeom prst="rect">
            <a:avLst/>
          </a:prstGeom>
          <a:ln w="0">
            <a:noFill/>
          </a:ln>
        </p:spPr>
      </p:pic>
      <p:pic>
        <p:nvPicPr>
          <p:cNvPr id="35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51733631-040B-849C-E0D9-AAD0966843AA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8041672" y="6269921"/>
            <a:ext cx="483079" cy="426139"/>
          </a:xfrm>
          <a:prstGeom prst="rect">
            <a:avLst/>
          </a:prstGeom>
          <a:ln w="0">
            <a:noFill/>
          </a:ln>
        </p:spPr>
      </p:pic>
      <p:pic>
        <p:nvPicPr>
          <p:cNvPr id="36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F4E55BBA-CF2F-5D95-5679-B94D8E955B47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5146691" y="6269920"/>
            <a:ext cx="483079" cy="426139"/>
          </a:xfrm>
          <a:prstGeom prst="rect">
            <a:avLst/>
          </a:prstGeom>
          <a:ln w="0">
            <a:noFill/>
          </a:ln>
        </p:spPr>
      </p:pic>
      <p:pic>
        <p:nvPicPr>
          <p:cNvPr id="37" name="Picture 7" descr="D:\GIÁO ÁN 1 2020-2021\HÌNH SOẠN GIÁO ÁN\BỘ GÕ CƠ THỂ\Picture5 - Copy (3).png">
            <a:extLst>
              <a:ext uri="{FF2B5EF4-FFF2-40B4-BE49-F238E27FC236}">
                <a16:creationId xmlns:a16="http://schemas.microsoft.com/office/drawing/2014/main" id="{C54BD87E-B4C2-F566-1ABB-D5ADAD3E0640}"/>
              </a:ext>
            </a:extLst>
          </p:cNvPr>
          <p:cNvPicPr/>
          <p:nvPr/>
        </p:nvPicPr>
        <p:blipFill>
          <a:blip r:embed="rId8"/>
          <a:stretch/>
        </p:blipFill>
        <p:spPr>
          <a:xfrm>
            <a:off x="9065324" y="6242415"/>
            <a:ext cx="483079" cy="426139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4842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60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Picture 10" descr="Kết quả hình ảnh cho nền powerpoint đẹp"/>
          <p:cNvPicPr/>
          <p:nvPr/>
        </p:nvPicPr>
        <p:blipFill>
          <a:blip r:embed="rId3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6" descr="ag00373_"/>
          <p:cNvPicPr/>
          <p:nvPr/>
        </p:nvPicPr>
        <p:blipFill>
          <a:blip r:embed="rId4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"/>
          <p:cNvPicPr/>
          <p:nvPr/>
        </p:nvPicPr>
        <p:blipFill>
          <a:blip r:embed="rId5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302" name="Rectangle 1"/>
          <p:cNvSpPr/>
          <p:nvPr/>
        </p:nvSpPr>
        <p:spPr>
          <a:xfrm>
            <a:off x="1200240" y="2362200"/>
            <a:ext cx="8358120" cy="177759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HÁT KẾT HỢP</a:t>
            </a: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VẬN ĐỘNG</a:t>
            </a:r>
            <a:r>
              <a:rPr lang="en-US" sz="5400" spc="-1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5400" b="1" strike="noStrike" spc="-1" dirty="0">
                <a:solidFill>
                  <a:srgbClr val="0000FF"/>
                </a:solidFill>
                <a:latin typeface="Times New Roman"/>
                <a:ea typeface="Times New Roman"/>
              </a:rPr>
              <a:t>MINH HỌA</a:t>
            </a:r>
            <a:endParaRPr lang="en-US" sz="54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3" name="Picture 8" descr="000o"/>
          <p:cNvPicPr/>
          <p:nvPr/>
        </p:nvPicPr>
        <p:blipFill>
          <a:blip r:embed="rId6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4" name="Picture 9" descr="000o"/>
          <p:cNvPicPr/>
          <p:nvPr/>
        </p:nvPicPr>
        <p:blipFill>
          <a:blip r:embed="rId6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5" name="Picture 10" descr="000o"/>
          <p:cNvPicPr/>
          <p:nvPr/>
        </p:nvPicPr>
        <p:blipFill>
          <a:blip r:embed="rId6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6" name="Picture 11" descr="000o"/>
          <p:cNvPicPr/>
          <p:nvPr/>
        </p:nvPicPr>
        <p:blipFill>
          <a:blip r:embed="rId6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-381000"/>
            <a:ext cx="10972800" cy="7239000"/>
          </a:xfrm>
          <a:prstGeom prst="rect">
            <a:avLst/>
          </a:prstGeom>
          <a:ln w="0">
            <a:noFill/>
          </a:ln>
        </p:spPr>
      </p:pic>
      <p:sp>
        <p:nvSpPr>
          <p:cNvPr id="218" name="Text Box 9"/>
          <p:cNvSpPr/>
          <p:nvPr/>
        </p:nvSpPr>
        <p:spPr>
          <a:xfrm>
            <a:off x="1700280" y="1357200"/>
            <a:ext cx="5767320" cy="669596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874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vi-VN" sz="36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/>
                <a:ea typeface="Times New Roman"/>
              </a:rPr>
              <a:t>     </a:t>
            </a:r>
            <a:endParaRPr kumimoji="0" lang="en-US" sz="3000" b="0" i="0" u="none" strike="noStrike" kern="120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949E44E-9F08-6AAC-3190-A3DCA56FFE4D}"/>
              </a:ext>
            </a:extLst>
          </p:cNvPr>
          <p:cNvSpPr txBox="1"/>
          <p:nvPr/>
        </p:nvSpPr>
        <p:spPr>
          <a:xfrm>
            <a:off x="3429178" y="609600"/>
            <a:ext cx="58433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Nghe nhạc: Lý cây bông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401CF4-5FE7-4151-890C-D55D961E684A}"/>
              </a:ext>
            </a:extLst>
          </p:cNvPr>
          <p:cNvSpPr txBox="1"/>
          <p:nvPr/>
        </p:nvSpPr>
        <p:spPr>
          <a:xfrm flipH="1">
            <a:off x="5738878" y="1502152"/>
            <a:ext cx="4548120" cy="34778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Nam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Nam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lãnh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thổ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Nam (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gồm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Nam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, Trung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).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địa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phù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sa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Nai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sông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Cửu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Long hay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còn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tắt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Đông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Miền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Tây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kỷ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17, Nam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Bộ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lãnh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thổ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quá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trình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Nam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tiến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từng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gọi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Gia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 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rồi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Nam </a:t>
            </a:r>
            <a:r>
              <a:rPr lang="en-US" altLang="en-US" sz="2000" b="1" dirty="0" err="1">
                <a:solidFill>
                  <a:srgbClr val="333399"/>
                </a:solidFill>
                <a:latin typeface="Times New Roman" panose="02020603050405020304" pitchFamily="18" charset="0"/>
              </a:rPr>
              <a:t>Kỳ</a:t>
            </a:r>
            <a:r>
              <a:rPr lang="en-US" altLang="en-US" sz="2000" b="1" dirty="0">
                <a:solidFill>
                  <a:srgbClr val="333399"/>
                </a:solidFill>
                <a:latin typeface="Times New Roman" panose="02020603050405020304" pitchFamily="18" charset="0"/>
              </a:rPr>
              <a:t> (1832–1945).</a:t>
            </a:r>
            <a:endParaRPr lang="en-US" sz="2000" dirty="0"/>
          </a:p>
        </p:txBody>
      </p:sp>
      <p:pic>
        <p:nvPicPr>
          <p:cNvPr id="57365" name="Picture 21">
            <a:extLst>
              <a:ext uri="{FF2B5EF4-FFF2-40B4-BE49-F238E27FC236}">
                <a16:creationId xmlns:a16="http://schemas.microsoft.com/office/drawing/2014/main" id="{BB36F38B-164A-F231-AF9D-DBDCEEB43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97" y="1511090"/>
            <a:ext cx="5036902" cy="393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37795E6-90E8-3767-8DB5-D0CA96C94E1D}"/>
              </a:ext>
            </a:extLst>
          </p:cNvPr>
          <p:cNvSpPr txBox="1"/>
          <p:nvPr/>
        </p:nvSpPr>
        <p:spPr>
          <a:xfrm>
            <a:off x="685800" y="1110979"/>
            <a:ext cx="3352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về Nam Bộ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516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6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7" name="Picture 11" descr="D:\GIÁO ÁN 1 2020-2021\HÌNH SOẠN GIÁO ÁN\Nghe nhạc\Nghe nhạc Lí cây bông - Copy (2).jpg"/>
          <p:cNvPicPr/>
          <p:nvPr/>
        </p:nvPicPr>
        <p:blipFill>
          <a:blip r:embed="rId6">
            <a:lum contrast="30000"/>
          </a:blip>
          <a:stretch/>
        </p:blipFill>
        <p:spPr>
          <a:xfrm>
            <a:off x="430200" y="914400"/>
            <a:ext cx="10144080" cy="4800600"/>
          </a:xfrm>
          <a:prstGeom prst="rect">
            <a:avLst/>
          </a:prstGeom>
          <a:ln w="0">
            <a:noFill/>
          </a:ln>
        </p:spPr>
      </p:pic>
      <p:sp>
        <p:nvSpPr>
          <p:cNvPr id="318" name="Text Box 9"/>
          <p:cNvSpPr/>
          <p:nvPr/>
        </p:nvSpPr>
        <p:spPr>
          <a:xfrm>
            <a:off x="4267200" y="911160"/>
            <a:ext cx="2362200" cy="577263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spcBef>
                <a:spcPts val="1874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Nghe </a:t>
            </a:r>
            <a:r>
              <a:rPr lang="en-US" sz="3000" b="1" strike="noStrike" spc="-1" dirty="0" err="1">
                <a:solidFill>
                  <a:srgbClr val="1713CB"/>
                </a:solidFill>
                <a:latin typeface="Times New Roman"/>
                <a:ea typeface="Times New Roman"/>
              </a:rPr>
              <a:t>nhạc</a:t>
            </a:r>
            <a:r>
              <a:rPr lang="en-US" sz="30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:</a:t>
            </a:r>
            <a:endParaRPr lang="en-US" sz="30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" name="LÍ CÂY BÔ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848600" y="1364934"/>
            <a:ext cx="609600" cy="609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6C45264-AD4F-BE8A-DD41-326B122DFC37}"/>
              </a:ext>
            </a:extLst>
          </p:cNvPr>
          <p:cNvSpPr txBox="1"/>
          <p:nvPr/>
        </p:nvSpPr>
        <p:spPr>
          <a:xfrm rot="10800000" flipV="1">
            <a:off x="430200" y="5883550"/>
            <a:ext cx="10144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/>
              <a:t>Bài hát nói về các loài hoa đặc trưng của Miền Nam như hoa Lê, hoa Lựu...Mỗi loại hoa đều có vẻ đẹp khác nhau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7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331" name="Rectangle 14"/>
          <p:cNvSpPr/>
          <p:nvPr/>
        </p:nvSpPr>
        <p:spPr>
          <a:xfrm>
            <a:off x="77400" y="130320"/>
            <a:ext cx="5145840" cy="581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Nghe nhạc kết hợp vận động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32" name="Picture 11" descr="D:\GIÁO ÁN 1 2020-2021\HÌNH SOẠN GIÁO ÁN\Nghe nhạc\Nghe nhạc Lí cây bông - Copy (2).jpg"/>
          <p:cNvPicPr/>
          <p:nvPr/>
        </p:nvPicPr>
        <p:blipFill>
          <a:blip r:embed="rId5">
            <a:lum contrast="30000"/>
          </a:blip>
          <a:stretch/>
        </p:blipFill>
        <p:spPr>
          <a:xfrm>
            <a:off x="430200" y="1071720"/>
            <a:ext cx="10144080" cy="4518000"/>
          </a:xfrm>
          <a:prstGeom prst="rect">
            <a:avLst/>
          </a:prstGeom>
          <a:ln w="0">
            <a:noFill/>
          </a:ln>
        </p:spPr>
      </p:pic>
      <p:pic>
        <p:nvPicPr>
          <p:cNvPr id="9" name="LÍ CÂY BÔ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48600" y="136493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72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7775</TotalTime>
  <Words>290</Words>
  <Application>Microsoft Office PowerPoint</Application>
  <PresentationFormat>Custom</PresentationFormat>
  <Paragraphs>35</Paragraphs>
  <Slides>11</Slides>
  <Notes>2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Constantia</vt:lpstr>
      <vt:lpstr>DejaVu 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Windows User</cp:lastModifiedBy>
  <cp:revision>622</cp:revision>
  <dcterms:created xsi:type="dcterms:W3CDTF">2010-04-30T20:19:48Z</dcterms:created>
  <dcterms:modified xsi:type="dcterms:W3CDTF">2025-03-25T09:35:16Z</dcterms:modified>
  <dc:language>en-US</dc:language>
</cp:coreProperties>
</file>