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90" r:id="rId4"/>
    <p:sldId id="277" r:id="rId5"/>
    <p:sldId id="292" r:id="rId6"/>
    <p:sldId id="295" r:id="rId7"/>
    <p:sldId id="296" r:id="rId8"/>
    <p:sldId id="299" r:id="rId9"/>
    <p:sldId id="300" r:id="rId10"/>
    <p:sldId id="303" r:id="rId11"/>
    <p:sldId id="274" r:id="rId12"/>
    <p:sldId id="27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21" autoAdjust="0"/>
    <p:restoredTop sz="94660"/>
  </p:normalViewPr>
  <p:slideViewPr>
    <p:cSldViewPr>
      <p:cViewPr varScale="1">
        <p:scale>
          <a:sx n="62" d="100"/>
          <a:sy n="62" d="100"/>
        </p:scale>
        <p:origin x="142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23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5244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3701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8508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3999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35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2786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364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713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3433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665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726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3525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320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40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498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666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30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1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337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62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516F6-A21F-4EE1-B641-5C28C9F93BB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501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2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516F6-A21F-4EE1-B641-5C28C9F93BB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2/20/2025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AD4E2F-2D89-4714-B8DB-E9018B5B3DF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5911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10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4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3.jp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3" Type="http://schemas.microsoft.com/office/2007/relationships/media" Target="../media/media3.mp3"/><Relationship Id="rId7" Type="http://schemas.openxmlformats.org/officeDocument/2006/relationships/image" Target="../media/image10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1.png"/><Relationship Id="rId5" Type="http://schemas.openxmlformats.org/officeDocument/2006/relationships/slideLayout" Target="../slideLayouts/slideLayout13.xml"/><Relationship Id="rId10" Type="http://schemas.openxmlformats.org/officeDocument/2006/relationships/image" Target="../media/image9.png"/><Relationship Id="rId4" Type="http://schemas.openxmlformats.org/officeDocument/2006/relationships/audio" Target="../media/media3.mp3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17.jp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png"/><Relationship Id="rId5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6"/>
            <a:ext cx="9144000" cy="9812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097" y="5085184"/>
            <a:ext cx="8064896" cy="1656184"/>
          </a:xfrm>
          <a:prstGeom prst="rect">
            <a:avLst/>
          </a:prstGeom>
          <a:noFill/>
        </p:spPr>
        <p:txBody>
          <a:bodyPr wrap="square" rtlCol="0">
            <a:prstTxWarp prst="textCurveDown">
              <a:avLst>
                <a:gd name="adj" fmla="val 44053"/>
              </a:avLst>
            </a:prstTxWarp>
            <a:spAutoFit/>
          </a:bodyPr>
          <a:lstStyle/>
          <a:p>
            <a:r>
              <a:rPr lang="en-US" sz="3600" b="1">
                <a:solidFill>
                  <a:srgbClr val="002060"/>
                </a:solidFill>
              </a:rPr>
              <a:t>Chào mừng quý thầy cô và các bạn học sinh đến với tiết âm nhạc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72400" y="6165304"/>
            <a:ext cx="285327" cy="22874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563888" y="6588475"/>
            <a:ext cx="57592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231" y="-7606"/>
            <a:ext cx="694769" cy="694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55727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4437112"/>
            <a:ext cx="8280920" cy="3960440"/>
          </a:xfrm>
          <a:prstGeom prst="rect">
            <a:avLst/>
          </a:prstGeom>
          <a:noFill/>
        </p:spPr>
        <p:txBody>
          <a:bodyPr wrap="square" rtlCol="0">
            <a:prstTxWarp prst="textArchUpPour">
              <a:avLst/>
            </a:prstTxWarp>
            <a:spAutoFit/>
          </a:bodyPr>
          <a:lstStyle/>
          <a:p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dục-củng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cố-dặn</a:t>
            </a:r>
            <a:r>
              <a:rPr lang="en-US" sz="4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</a:t>
            </a:r>
            <a:endParaRPr lang="en-US" sz="4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1806">
            <a:off x="7265097" y="828780"/>
            <a:ext cx="475680" cy="381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8407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108" y="-169500"/>
            <a:ext cx="1148327" cy="11483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6546359"/>
            <a:ext cx="7092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>
                <a:solidFill>
                  <a:srgbClr val="FF0000"/>
                </a:solidFill>
              </a:rPr>
              <a:t>Bản quyền TT ÂN Phi Trường 0987508433 cấm chia sẻ dưới mọi hình thức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9752" y="2780928"/>
            <a:ext cx="308971" cy="247705"/>
          </a:xfrm>
          <a:prstGeom prst="rect">
            <a:avLst/>
          </a:prstGeom>
        </p:spPr>
      </p:pic>
      <p:pic>
        <p:nvPicPr>
          <p:cNvPr id="7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427984" y="50131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7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29309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735585" y="1775292"/>
            <a:ext cx="1672830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AU" sz="3200" b="1">
                <a:solidFill>
                  <a:srgbClr val="FF0000"/>
                </a:solidFill>
                <a:latin typeface="Times New Roman"/>
                <a:ea typeface="Times New Roman"/>
              </a:rPr>
              <a:t>TIẾT 22</a:t>
            </a:r>
          </a:p>
        </p:txBody>
      </p:sp>
      <p:sp>
        <p:nvSpPr>
          <p:cNvPr id="7" name="Rectangle 6"/>
          <p:cNvSpPr/>
          <p:nvPr/>
        </p:nvSpPr>
        <p:spPr>
          <a:xfrm>
            <a:off x="1203636" y="3451550"/>
            <a:ext cx="6462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latin typeface="Times New Roman"/>
                <a:ea typeface="Arial"/>
              </a:rPr>
              <a:t>* 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Arial"/>
              </a:rPr>
              <a:t>VẬN DỤNG - SÁNG TẠO</a:t>
            </a:r>
            <a:endParaRPr lang="en-US" sz="3600">
              <a:solidFill>
                <a:srgbClr val="002060"/>
              </a:solidFill>
              <a:effectLst/>
              <a:latin typeface="Times New Roman"/>
              <a:ea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203636" y="2652960"/>
            <a:ext cx="6731971" cy="82375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US" b="1">
                <a:solidFill>
                  <a:srgbClr val="FF0000"/>
                </a:solidFill>
                <a:latin typeface="Times New Roman"/>
                <a:ea typeface="Arial"/>
              </a:rPr>
              <a:t>* </a:t>
            </a:r>
            <a:r>
              <a:rPr lang="en-US" sz="3600" b="1">
                <a:solidFill>
                  <a:srgbClr val="002060"/>
                </a:solidFill>
                <a:latin typeface="Times New Roman"/>
                <a:ea typeface="Arial"/>
              </a:rPr>
              <a:t>ÔN TẬP: HÁT VÀ ĐỌC NHẠC</a:t>
            </a:r>
            <a:endParaRPr lang="en-US" sz="3600">
              <a:solidFill>
                <a:srgbClr val="002060"/>
              </a:solidFill>
              <a:latin typeface="Times New Roman"/>
              <a:ea typeface="Calibri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149080"/>
            <a:ext cx="2988796" cy="2627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961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21088"/>
            <a:ext cx="9144000" cy="2636912"/>
          </a:xfrm>
        </p:spPr>
      </p:pic>
      <p:sp>
        <p:nvSpPr>
          <p:cNvPr id="5" name="TextBox 4"/>
          <p:cNvSpPr txBox="1"/>
          <p:nvPr/>
        </p:nvSpPr>
        <p:spPr>
          <a:xfrm>
            <a:off x="323528" y="151676"/>
            <a:ext cx="8820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Hd người đung đưa theo nhịp điệu trái, phải. Tay vỗ tay theo nhịp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92696"/>
            <a:ext cx="7632700" cy="3672408"/>
          </a:xfrm>
          <a:prstGeom prst="rect">
            <a:avLst/>
          </a:prstGeom>
        </p:spPr>
      </p:pic>
      <p:pic>
        <p:nvPicPr>
          <p:cNvPr id="6" name="beat 1 lan bgd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3865" y="5600569"/>
            <a:ext cx="609600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6210169"/>
            <a:ext cx="306288" cy="245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08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67744" y="1772816"/>
            <a:ext cx="57241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>
                <a:solidFill>
                  <a:srgbClr val="FF0000"/>
                </a:solidFill>
                <a:latin typeface="Times New Roman"/>
                <a:ea typeface="Calibri"/>
              </a:rPr>
              <a:t>Ôn đọc lại cao độ 6 nốt Đồ-rê-mi-pha-sol-la</a:t>
            </a:r>
          </a:p>
        </p:txBody>
      </p:sp>
      <p:pic>
        <p:nvPicPr>
          <p:cNvPr id="5" name="lcd drmfsl chua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139952" y="4581128"/>
            <a:ext cx="609600" cy="609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67744" y="260648"/>
            <a:ext cx="49320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fr-FR" sz="3600" b="1">
                <a:solidFill>
                  <a:prstClr val="black"/>
                </a:solidFill>
                <a:latin typeface="Times New Roman"/>
                <a:ea typeface="Arial"/>
              </a:rPr>
              <a:t>* Ôn đọc nhạc </a:t>
            </a:r>
            <a:r>
              <a:rPr lang="fr-FR" sz="3600" b="1" i="1">
                <a:solidFill>
                  <a:prstClr val="black"/>
                </a:solidFill>
                <a:latin typeface="Times New Roman"/>
                <a:ea typeface="Arial"/>
              </a:rPr>
              <a:t>Bài số 3</a:t>
            </a:r>
            <a:endParaRPr lang="en-US" sz="3600">
              <a:solidFill>
                <a:prstClr val="black"/>
              </a:solidFill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244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3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55576" y="-4696"/>
            <a:ext cx="88377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0000"/>
                </a:solidFill>
              </a:rPr>
              <a:t>Ôn đọc nhạc gõ đệm theo phách với các hình thức: Lớp tổ cá nhân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20688"/>
            <a:ext cx="8010128" cy="42484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50" y="2429062"/>
            <a:ext cx="656850" cy="62065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4481" y="4138314"/>
            <a:ext cx="656850" cy="6206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4201672"/>
            <a:ext cx="656850" cy="62065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593" y="4248500"/>
            <a:ext cx="656850" cy="6206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1450" y="4248501"/>
            <a:ext cx="656850" cy="6206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50" y="4172626"/>
            <a:ext cx="656850" cy="62065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0210" y="4172627"/>
            <a:ext cx="656850" cy="6206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150" y="2319951"/>
            <a:ext cx="656850" cy="62065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475" y="2377092"/>
            <a:ext cx="656850" cy="62065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4138313"/>
            <a:ext cx="656850" cy="62065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138314"/>
            <a:ext cx="656850" cy="62065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422" y="2377092"/>
            <a:ext cx="656850" cy="62065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1054" y="2429063"/>
            <a:ext cx="656850" cy="62065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429064"/>
            <a:ext cx="656850" cy="62065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036" y="2394393"/>
            <a:ext cx="656850" cy="62065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407" y="2370490"/>
            <a:ext cx="656850" cy="620659"/>
          </a:xfrm>
          <a:prstGeom prst="rect">
            <a:avLst/>
          </a:prstGeom>
        </p:spPr>
      </p:pic>
      <p:pic>
        <p:nvPicPr>
          <p:cNvPr id="23" name="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340231" y="53987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46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31641" y="5029660"/>
            <a:ext cx="518457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latin typeface="Times New Roman"/>
                <a:ea typeface="Times New Roman"/>
              </a:rPr>
              <a:t>HD Vận dụng – Sáng tạo: Nghe gõ mẫu và HD Đọc bài nhạc số 3 kết hợp gõ đệm nhạc cụ trai-en-go  theo hình vẽ trên.</a:t>
            </a:r>
            <a:endParaRPr lang="en-US" sz="2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1" y="0"/>
            <a:ext cx="7825858" cy="4509120"/>
          </a:xfrm>
          <a:prstGeom prst="rect">
            <a:avLst/>
          </a:prstGeom>
        </p:spPr>
      </p:pic>
      <p:pic>
        <p:nvPicPr>
          <p:cNvPr id="25" name="2 DOC NHAC GO DEM THEO H VE CHUONG GIO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372322" y="5716488"/>
            <a:ext cx="609600" cy="609600"/>
          </a:xfrm>
          <a:prstGeom prst="rect">
            <a:avLst/>
          </a:prstGeom>
        </p:spPr>
      </p:pic>
      <p:pic>
        <p:nvPicPr>
          <p:cNvPr id="26" name="doc nhac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99592" y="14127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74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78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5908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0834" y="6021288"/>
            <a:ext cx="306288" cy="245554"/>
          </a:xfrm>
          <a:prstGeom prst="rect">
            <a:avLst/>
          </a:prstGeom>
        </p:spPr>
      </p:pic>
      <p:pic>
        <p:nvPicPr>
          <p:cNvPr id="23" name="doc nhac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86644" y="5860702"/>
            <a:ext cx="609600" cy="609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044" y="0"/>
            <a:ext cx="7962956" cy="172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844824"/>
            <a:ext cx="7740352" cy="188397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44237" y="5075872"/>
            <a:ext cx="47528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5600" algn="l"/>
              </a:tabLst>
            </a:pPr>
            <a:r>
              <a:rPr lang="en-US" sz="3200">
                <a:latin typeface="Times New Roman"/>
                <a:ea typeface="Times New Roman"/>
              </a:rPr>
              <a:t>-HD HS gõ nối tiếp 2 nhạc cụ theo nhịp. Câu 1 Trai-en-go, nhóm 2 Trống con</a:t>
            </a:r>
            <a:endParaRPr lang="en-US" sz="3200">
              <a:effectLst/>
              <a:latin typeface="Times New Roman"/>
              <a:ea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106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08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156176" y="1029254"/>
            <a:ext cx="2987824" cy="582874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599384" y="53864"/>
            <a:ext cx="554461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>
                <a:latin typeface="Times New Roman"/>
                <a:ea typeface="Arial"/>
              </a:rPr>
              <a:t>2. Vận dụng – Sáng tạo: </a:t>
            </a:r>
            <a:r>
              <a:rPr lang="en-US" b="1">
                <a:latin typeface="Times New Roman"/>
                <a:ea typeface="Times New Roman"/>
              </a:rPr>
              <a:t>Trò chơi </a:t>
            </a:r>
            <a:r>
              <a:rPr lang="en-US" b="1" i="1">
                <a:latin typeface="Times New Roman"/>
                <a:ea typeface="Times New Roman"/>
              </a:rPr>
              <a:t>Mình cùng trồng cây</a:t>
            </a:r>
            <a:r>
              <a:rPr lang="en-US" b="1">
                <a:latin typeface="Times New Roman"/>
                <a:ea typeface="Times New Roman"/>
              </a:rPr>
              <a:t> </a:t>
            </a:r>
            <a:endParaRPr lang="en-US">
              <a:effectLst/>
              <a:latin typeface="Times New Roman"/>
              <a:ea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903" y="53865"/>
            <a:ext cx="2847896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b="1">
                <a:solidFill>
                  <a:srgbClr val="FC330E"/>
                </a:solidFill>
                <a:latin typeface="Times New Roman"/>
                <a:ea typeface="Arial"/>
              </a:rPr>
              <a:t>VẬN DỤNG – SÁNG TẠO</a:t>
            </a:r>
            <a:endParaRPr lang="en-US">
              <a:solidFill>
                <a:prstClr val="black"/>
              </a:solidFill>
              <a:latin typeface="Times New Roman"/>
              <a:ea typeface="Calibri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674" y="561003"/>
            <a:ext cx="72996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>
                <a:latin typeface="Times New Roman"/>
                <a:ea typeface="Times New Roman"/>
              </a:rPr>
              <a:t>Bước 1: HD HS đoc phần lời của trò chơi theo tiết tấu từ trái qua phải</a:t>
            </a:r>
            <a:endParaRPr lang="en-US">
              <a:effectLst/>
              <a:latin typeface="Times New Roman"/>
              <a:ea typeface="Calibri"/>
            </a:endParaRPr>
          </a:p>
        </p:txBody>
      </p:sp>
      <p:pic>
        <p:nvPicPr>
          <p:cNvPr id="2050" name="Picture 2" descr="2021-06-13_10054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8834"/>
            <a:ext cx="6156176" cy="575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69787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61765" y="-1"/>
            <a:ext cx="4593522" cy="683711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1220" y="0"/>
            <a:ext cx="565212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>
                <a:latin typeface="Times New Roman"/>
                <a:ea typeface="Times New Roman"/>
              </a:rPr>
              <a:t>– GV cho các nhóm thực hành luyện tập theo hình thức đối đầu.</a:t>
            </a:r>
            <a:endParaRPr lang="en-US" sz="3200">
              <a:latin typeface="Times New Roman"/>
              <a:ea typeface="Calibri"/>
            </a:endParaRPr>
          </a:p>
          <a:p>
            <a:r>
              <a:rPr lang="en-US" sz="3200">
                <a:latin typeface="Times New Roman"/>
                <a:ea typeface="Times New Roman"/>
              </a:rPr>
              <a:t> – GV hướng dẫn HS vận động cơ thể khi đọc rap: giơ tay, giậm chân, thân hình lắc lư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2057045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</TotalTime>
  <Words>235</Words>
  <Application>Microsoft Office PowerPoint</Application>
  <PresentationFormat>On-screen Show (4:3)</PresentationFormat>
  <Paragraphs>18</Paragraphs>
  <Slides>11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61</cp:revision>
  <dcterms:created xsi:type="dcterms:W3CDTF">2021-06-22T02:23:00Z</dcterms:created>
  <dcterms:modified xsi:type="dcterms:W3CDTF">2025-02-20T08:17:50Z</dcterms:modified>
</cp:coreProperties>
</file>