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86" r:id="rId4"/>
    <p:sldId id="289" r:id="rId5"/>
    <p:sldId id="291" r:id="rId6"/>
    <p:sldId id="292" r:id="rId7"/>
    <p:sldId id="294" r:id="rId8"/>
    <p:sldId id="297" r:id="rId9"/>
    <p:sldId id="300" r:id="rId10"/>
    <p:sldId id="298" r:id="rId11"/>
    <p:sldId id="299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8A6E-53D4-4D95-8A9F-E0D1494F63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AE60-967E-48BA-A81A-627FEF27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192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12192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616" y="1124744"/>
            <a:ext cx="8928992" cy="83727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âm</a:t>
            </a:r>
            <a:r>
              <a:rPr lang="en-US" sz="36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nhạc</a:t>
            </a:r>
            <a:endParaRPr lang="en-US" sz="36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6401" y="6165305"/>
            <a:ext cx="285327" cy="22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68760"/>
            <a:ext cx="11017223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8151" y="36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83210" algn="l"/>
              </a:tabLst>
            </a:pPr>
            <a:r>
              <a:rPr lang="en-US" sz="2800" b="1">
                <a:latin typeface="Times New Roman"/>
                <a:ea typeface="Times New Roman"/>
              </a:rPr>
              <a:t>Đọc tên các nốt nhạc và thực hiện theo kí hiệu bàn tay.</a:t>
            </a:r>
            <a:endParaRPr lang="en-US" sz="2800"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6151" y="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28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3. Vận dụng – Sáng tạo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5168" y="880419"/>
            <a:ext cx="6574236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Times New Roman"/>
                <a:ea typeface="Times New Roman"/>
              </a:rPr>
              <a:t>HS thực hiện thê tay theo hình.</a:t>
            </a:r>
            <a:endParaRPr lang="en-US" sz="4000"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656907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1" y="1130938"/>
            <a:ext cx="9838337" cy="57332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2609" y="548681"/>
            <a:ext cx="774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3210" algn="l"/>
              </a:tabLst>
            </a:pPr>
            <a:r>
              <a:rPr lang="en-US">
                <a:latin typeface="Times New Roman"/>
                <a:ea typeface="Times New Roman"/>
              </a:rPr>
              <a:t>-</a:t>
            </a:r>
            <a:r>
              <a:rPr lang="en-US" sz="2400">
                <a:latin typeface="Times New Roman"/>
                <a:ea typeface="Times New Roman"/>
              </a:rPr>
              <a:t>Cách chơi:</a:t>
            </a:r>
            <a:r>
              <a:rPr lang="en-US" sz="2400" b="1">
                <a:latin typeface="Times New Roman"/>
                <a:ea typeface="Times New Roman"/>
              </a:rPr>
              <a:t> </a:t>
            </a:r>
            <a:r>
              <a:rPr lang="en-US" sz="2400">
                <a:latin typeface="Times New Roman"/>
                <a:ea typeface="Times New Roman"/>
              </a:rPr>
              <a:t>GV chia HS hai nhóm: nhóm 1 tiến – nhóm 2 lùi. Xếp thành hai hàng dọc mỗi hàng 6 bạn.</a:t>
            </a:r>
            <a:endParaRPr lang="en-US" sz="2400"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573" y="-257294"/>
            <a:ext cx="506042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83210" algn="l"/>
              </a:tabLst>
            </a:pPr>
            <a:r>
              <a:rPr lang="en-US" sz="3600" b="1">
                <a:latin typeface="Times New Roman"/>
                <a:ea typeface="Times New Roman"/>
              </a:rPr>
              <a:t>Trò chơi: </a:t>
            </a:r>
            <a:r>
              <a:rPr lang="en-US" sz="3600" b="1" i="1">
                <a:latin typeface="Times New Roman"/>
                <a:ea typeface="Times New Roman"/>
              </a:rPr>
              <a:t>Tôi tiến bạn lùi</a:t>
            </a:r>
            <a:endParaRPr lang="en-US" sz="3600">
              <a:latin typeface="Times New Roman"/>
              <a:ea typeface="Calibri"/>
            </a:endParaRPr>
          </a:p>
        </p:txBody>
      </p:sp>
      <p:sp>
        <p:nvSpPr>
          <p:cNvPr id="10" name="Notched Right Arrow 9"/>
          <p:cNvSpPr/>
          <p:nvPr/>
        </p:nvSpPr>
        <p:spPr>
          <a:xfrm rot="20276199">
            <a:off x="1463547" y="1971467"/>
            <a:ext cx="7129513" cy="164585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59410" algn="l"/>
              </a:tabLst>
            </a:pP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Times New Roman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:HS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nốt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thấp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cao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kí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bàn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1" name="Notched Right Arrow 10"/>
          <p:cNvSpPr/>
          <p:nvPr/>
        </p:nvSpPr>
        <p:spPr>
          <a:xfrm rot="19978403" flipH="1">
            <a:off x="4768889" y="4292299"/>
            <a:ext cx="6096835" cy="164585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359410" algn="l"/>
              </a:tabLst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</a:rPr>
              <a:t>Nhóm 2 </a:t>
            </a: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</a:rPr>
              <a:t>HS đọc tên sáu nốt nhạc từ cao xuống thấp kết hợp thực hiện kí hiệu bàn tay và lùi xuống</a:t>
            </a:r>
            <a:r>
              <a:rPr lang="en-US">
                <a:latin typeface="Times New Roman"/>
                <a:ea typeface="Times New Roman"/>
              </a:rPr>
              <a:t> </a:t>
            </a:r>
            <a:endParaRPr lang="en-US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8789097" y="828781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3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53" y="2780929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1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68760"/>
            <a:ext cx="12072664" cy="5589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71" y="2492896"/>
            <a:ext cx="2178000" cy="1076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568" y="-26103"/>
            <a:ext cx="8208913" cy="28002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5608" y="764705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21</a:t>
            </a:r>
            <a:endParaRPr lang="en-A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67" y="-3728"/>
            <a:ext cx="1008113" cy="930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3270" y="2492896"/>
            <a:ext cx="4572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3310" algn="just">
              <a:lnSpc>
                <a:spcPct val="150000"/>
              </a:lnSpc>
              <a:tabLst>
                <a:tab pos="1070610" algn="l"/>
              </a:tabLst>
            </a:pPr>
            <a:r>
              <a:rPr lang="en-US" b="1">
                <a:solidFill>
                  <a:srgbClr val="FC190F"/>
                </a:solidFill>
                <a:latin typeface="Times New Roman"/>
                <a:ea typeface="Arial"/>
              </a:rPr>
              <a:t>*VẬN DỤNG - SÁNG TẠO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803" y="1504822"/>
            <a:ext cx="348044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63500" indent="-342900" algn="just">
              <a:lnSpc>
                <a:spcPct val="150000"/>
              </a:lnSpc>
              <a:buFont typeface="Arial"/>
              <a:buChar char=""/>
              <a:tabLst>
                <a:tab pos="228600" algn="l"/>
                <a:tab pos="1071245" algn="l"/>
              </a:tabLst>
            </a:pPr>
            <a:r>
              <a:rPr lang="en-US" b="1">
                <a:solidFill>
                  <a:srgbClr val="FC190F"/>
                </a:solidFill>
                <a:latin typeface="Times New Roman"/>
                <a:ea typeface="Arial"/>
              </a:rPr>
              <a:t>* ÔN ĐỌC NHẠC: </a:t>
            </a:r>
            <a:r>
              <a:rPr lang="en-US" b="1" i="1">
                <a:solidFill>
                  <a:srgbClr val="FC190F"/>
                </a:solidFill>
                <a:latin typeface="Times New Roman"/>
                <a:ea typeface="Arial"/>
              </a:rPr>
              <a:t>BÀI SỐ 3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2022" y="2005795"/>
            <a:ext cx="8856984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3500" indent="-342900" algn="just">
              <a:lnSpc>
                <a:spcPct val="150000"/>
              </a:lnSpc>
              <a:buFont typeface="Arial"/>
              <a:buChar char=""/>
              <a:tabLst>
                <a:tab pos="228600" algn="l"/>
                <a:tab pos="1071245" algn="l"/>
              </a:tabLst>
            </a:pPr>
            <a:r>
              <a:rPr lang="en-US" sz="1600" b="1">
                <a:solidFill>
                  <a:srgbClr val="FC190F"/>
                </a:solidFill>
                <a:latin typeface="Times New Roman"/>
                <a:ea typeface="Arial"/>
              </a:rPr>
              <a:t>* THƯỜNG THỨC ÂM NHẠC: </a:t>
            </a:r>
            <a:r>
              <a:rPr lang="en-US" sz="1600" b="1" i="1">
                <a:solidFill>
                  <a:srgbClr val="FC190F"/>
                </a:solidFill>
                <a:latin typeface="Times New Roman"/>
                <a:ea typeface="Arial"/>
              </a:rPr>
              <a:t>CÂU CHUYỆN VỀ BÀI HÁT</a:t>
            </a:r>
            <a:r>
              <a:rPr lang="en-US" sz="1600" b="1">
                <a:solidFill>
                  <a:srgbClr val="FC190F"/>
                </a:solidFill>
                <a:latin typeface="Times New Roman"/>
                <a:ea typeface="Arial"/>
              </a:rPr>
              <a:t> </a:t>
            </a:r>
            <a:r>
              <a:rPr lang="en-US" sz="1600" b="1" i="1">
                <a:solidFill>
                  <a:srgbClr val="FC190F"/>
                </a:solidFill>
                <a:latin typeface="Times New Roman"/>
                <a:ea typeface="Arial"/>
              </a:rPr>
              <a:t>CHÚ VOI CON Ở BẢN ĐÔN</a:t>
            </a:r>
            <a:endParaRPr lang="en-US" sz="1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5" y="5373216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186" y="188641"/>
            <a:ext cx="7216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980728"/>
            <a:ext cx="9768408" cy="5867011"/>
          </a:xfrm>
          <a:prstGeom prst="rect">
            <a:avLst/>
          </a:prstGeom>
        </p:spPr>
      </p:pic>
      <p:pic>
        <p:nvPicPr>
          <p:cNvPr id="7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3672" y="980728"/>
            <a:ext cx="57606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576" y="-4696"/>
            <a:ext cx="883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Ôn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gõ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đệm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theo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phách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với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50" y="2429063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81" y="4138315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201673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93" y="4248501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50" y="4248502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50" y="4172627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10" y="4172628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50" y="2319952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75" y="2377093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138314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138315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22" y="2377093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54" y="2429064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429065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36" y="2394394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07" y="2370491"/>
            <a:ext cx="656850" cy="620659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64231" y="53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unname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33966"/>
            <a:ext cx="5958052" cy="57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328" y="1133966"/>
            <a:ext cx="5544320" cy="5724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2912" y="1"/>
            <a:ext cx="885698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voi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con ở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Đôn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voi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con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Bản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Đôn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dắt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2" name="NGHE MAU CHU VOI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63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72" y="1"/>
            <a:ext cx="828092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</a:rPr>
              <a:t>Giới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thiệu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Tây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Tây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khu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vực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cao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bao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gồm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tỉnh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xếp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thứ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tự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lý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phía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Bắc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xuống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Nam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gồm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Kon Tum, Gia Lai,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Đắk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Lắk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Đắk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Nông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 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052736"/>
            <a:ext cx="4824536" cy="5589240"/>
          </a:xfrm>
          <a:prstGeom prst="rect">
            <a:avLst/>
          </a:prstGeom>
        </p:spPr>
      </p:pic>
      <p:pic>
        <p:nvPicPr>
          <p:cNvPr id="7" name="Picture 2" descr="C:\Users\Administrator\Desktop\qử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276872"/>
            <a:ext cx="3872996" cy="3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16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34" y="966025"/>
            <a:ext cx="4212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1: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bạn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nhỏ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đang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đi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đâu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?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</a:rPr>
              <a:t>;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bạn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nhỏ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đã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gặp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ai?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tabLst>
                <a:tab pos="355600" algn="l"/>
              </a:tabLst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Tuyên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đã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kể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cho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bạn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nhỏ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nghe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chuyện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về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hát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voi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con ở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Bản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Đôn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?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tabLst>
                <a:tab pos="355600" algn="l"/>
              </a:tabLst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3: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Tuyên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bạn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nhỏ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cùng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hát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2060"/>
                </a:solidFill>
                <a:latin typeface="Times New Roman"/>
                <a:ea typeface="Times New Roman"/>
              </a:rPr>
              <a:t>?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en-US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853" y="188640"/>
            <a:ext cx="837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hỏi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Present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97" y="777385"/>
            <a:ext cx="7604562" cy="58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634" y="2924944"/>
            <a:ext cx="4252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4: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GV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HS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hiểu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thêm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thông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tin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hát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voi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 ở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.: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Tuyên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12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tháng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1930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sĩ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nổi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Việt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Nam,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sĩ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Tuyên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đã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hát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voi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con ở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Đôn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tế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Tây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Đắk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Lắk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xuân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1983. Khi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ông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Buôn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Đôn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voi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lớn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ở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chỉ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còn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lại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voi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con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dễ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thương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vui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nhộn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Kể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đã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khúc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dựa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 Ê ĐÊ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4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C:\Users\Administrator\Desktop\qử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032171"/>
            <a:ext cx="3872996" cy="36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7648" y="476673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</a:rPr>
              <a:t>Nghe </a:t>
            </a:r>
            <a:r>
              <a:rPr lang="en-US" sz="3600" dirty="0" err="1">
                <a:latin typeface="Times New Roman"/>
                <a:ea typeface="Times New Roman"/>
              </a:rPr>
              <a:t>lại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i="1" dirty="0" err="1">
                <a:latin typeface="Times New Roman"/>
                <a:ea typeface="Times New Roman"/>
              </a:rPr>
              <a:t>Chú</a:t>
            </a:r>
            <a:r>
              <a:rPr lang="en-US" sz="3600" i="1" dirty="0">
                <a:latin typeface="Times New Roman"/>
                <a:ea typeface="Times New Roman"/>
              </a:rPr>
              <a:t> </a:t>
            </a:r>
            <a:r>
              <a:rPr lang="en-US" sz="3600" i="1" dirty="0" err="1">
                <a:latin typeface="Times New Roman"/>
                <a:ea typeface="Times New Roman"/>
              </a:rPr>
              <a:t>voi</a:t>
            </a:r>
            <a:r>
              <a:rPr lang="en-US" sz="3600" i="1" dirty="0">
                <a:latin typeface="Times New Roman"/>
                <a:ea typeface="Times New Roman"/>
              </a:rPr>
              <a:t> con ở </a:t>
            </a:r>
            <a:r>
              <a:rPr lang="en-US" sz="3600" i="1" dirty="0" err="1">
                <a:latin typeface="Times New Roman"/>
                <a:ea typeface="Times New Roman"/>
              </a:rPr>
              <a:t>Bản</a:t>
            </a:r>
            <a:r>
              <a:rPr lang="en-US" sz="3600" i="1" dirty="0">
                <a:latin typeface="Times New Roman"/>
                <a:ea typeface="Times New Roman"/>
              </a:rPr>
              <a:t> </a:t>
            </a:r>
            <a:r>
              <a:rPr lang="en-US" sz="3600" i="1" dirty="0" err="1">
                <a:latin typeface="Times New Roman"/>
                <a:ea typeface="Times New Roman"/>
              </a:rPr>
              <a:t>Đôn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hỏi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giai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điệu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như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thế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nào</a:t>
            </a:r>
            <a:r>
              <a:rPr lang="en-US" sz="3600" dirty="0">
                <a:latin typeface="Times New Roman"/>
                <a:ea typeface="Times New Roman"/>
              </a:rPr>
              <a:t>? </a:t>
            </a:r>
            <a:endParaRPr lang="en-US" sz="3600" dirty="0"/>
          </a:p>
        </p:txBody>
      </p:sp>
      <p:pic>
        <p:nvPicPr>
          <p:cNvPr id="6" name="NGHE MAU CHU VOI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2264" y="537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-10375"/>
            <a:ext cx="10585175" cy="6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pháº¡m tuyÃª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r="21942"/>
          <a:stretch/>
        </p:blipFill>
        <p:spPr bwMode="auto">
          <a:xfrm>
            <a:off x="335361" y="2564904"/>
            <a:ext cx="4119201" cy="4322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645210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495</Words>
  <Application>Microsoft Office PowerPoint</Application>
  <PresentationFormat>Widescreen</PresentationFormat>
  <Paragraphs>26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75</cp:revision>
  <dcterms:created xsi:type="dcterms:W3CDTF">2021-06-22T02:23:00Z</dcterms:created>
  <dcterms:modified xsi:type="dcterms:W3CDTF">2025-02-13T09:46:06Z</dcterms:modified>
</cp:coreProperties>
</file>