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7"/>
  </p:notesMasterIdLst>
  <p:sldIdLst>
    <p:sldId id="500" r:id="rId2"/>
    <p:sldId id="299" r:id="rId3"/>
    <p:sldId id="480" r:id="rId4"/>
    <p:sldId id="520" r:id="rId5"/>
    <p:sldId id="502" r:id="rId6"/>
    <p:sldId id="519" r:id="rId7"/>
    <p:sldId id="503" r:id="rId8"/>
    <p:sldId id="506" r:id="rId9"/>
    <p:sldId id="505" r:id="rId10"/>
    <p:sldId id="507" r:id="rId11"/>
    <p:sldId id="508" r:id="rId12"/>
    <p:sldId id="509" r:id="rId13"/>
    <p:sldId id="512" r:id="rId14"/>
    <p:sldId id="516" r:id="rId15"/>
    <p:sldId id="517" r:id="rId16"/>
  </p:sldIdLst>
  <p:sldSz cx="10972800" cy="6858000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569913" indent="-1127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1141413" indent="-2270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712913" indent="-3413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2284413" indent="-4556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FFCC"/>
    <a:srgbClr val="1713CB"/>
    <a:srgbClr val="CCFFFF"/>
    <a:srgbClr val="FF0000"/>
    <a:srgbClr val="66FF66"/>
    <a:srgbClr val="FBF4D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632" autoAdjust="0"/>
    <p:restoredTop sz="94660"/>
  </p:normalViewPr>
  <p:slideViewPr>
    <p:cSldViewPr>
      <p:cViewPr varScale="1">
        <p:scale>
          <a:sx n="69" d="100"/>
          <a:sy n="69" d="100"/>
        </p:scale>
        <p:origin x="732" y="72"/>
      </p:cViewPr>
      <p:guideLst>
        <p:guide orient="horz" pos="2160"/>
        <p:guide pos="345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1B70BE93-B788-48B4-82B5-0E64CE53C5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2108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569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141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712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284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857271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28726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00180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71634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1F49703-B44A-499E-82CD-4D3BC9C80F99}" type="slidenum">
              <a:rPr lang="en-US" altLang="en-US">
                <a:latin typeface="Arial" panose="020B0604020202020204" pitchFamily="34" charset="0"/>
              </a:rPr>
              <a:pPr/>
              <a:t>7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1FEA226-B949-4010-8DA3-1EAB58401BA7}" type="slidenum">
              <a:rPr lang="en-US" altLang="en-US">
                <a:latin typeface="Arial" panose="020B0604020202020204" pitchFamily="34" charset="0"/>
              </a:rPr>
              <a:pPr/>
              <a:t>14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122363"/>
            <a:ext cx="8229600" cy="2387599"/>
          </a:xfrm>
        </p:spPr>
        <p:txBody>
          <a:bodyPr anchor="b"/>
          <a:lstStyle>
            <a:lvl1pPr algn="ctr"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02037"/>
            <a:ext cx="8229600" cy="1655763"/>
          </a:xfrm>
        </p:spPr>
        <p:txBody>
          <a:bodyPr/>
          <a:lstStyle>
            <a:lvl1pPr marL="0" indent="0" algn="ctr">
              <a:buNone/>
              <a:defRPr sz="3000"/>
            </a:lvl1pPr>
            <a:lvl2pPr marL="571454" indent="0" algn="ctr">
              <a:buNone/>
              <a:defRPr sz="2500"/>
            </a:lvl2pPr>
            <a:lvl3pPr marL="1142909" indent="0" algn="ctr">
              <a:buNone/>
              <a:defRPr sz="2200"/>
            </a:lvl3pPr>
            <a:lvl4pPr marL="1714363" indent="0" algn="ctr">
              <a:buNone/>
              <a:defRPr sz="2000"/>
            </a:lvl4pPr>
            <a:lvl5pPr marL="2285817" indent="0" algn="ctr">
              <a:buNone/>
              <a:defRPr sz="2000"/>
            </a:lvl5pPr>
            <a:lvl6pPr marL="2857271" indent="0" algn="ctr">
              <a:buNone/>
              <a:defRPr sz="2000"/>
            </a:lvl6pPr>
            <a:lvl7pPr marL="3428726" indent="0" algn="ctr">
              <a:buNone/>
              <a:defRPr sz="2000"/>
            </a:lvl7pPr>
            <a:lvl8pPr marL="4000180" indent="0" algn="ctr">
              <a:buNone/>
              <a:defRPr sz="2000"/>
            </a:lvl8pPr>
            <a:lvl9pPr marL="4571634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AC28C7-C487-49AD-8223-7AFF321F5E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388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25E662-93ED-4846-B66A-811C8484D59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3877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1" y="274639"/>
            <a:ext cx="2468880" cy="58515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4639"/>
            <a:ext cx="7223760" cy="58515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B5D0F9-B8CF-4023-9534-0E0AD5EC67E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68709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48640" y="274639"/>
            <a:ext cx="9875520" cy="58515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529A1D-78B8-4F72-AB0F-0E28BA65FA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32338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7"/>
            <a:ext cx="987552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577840" y="1600203"/>
            <a:ext cx="484632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577840" y="3938588"/>
            <a:ext cx="484632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04C152-3D21-4D55-976C-A379620F04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0576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0BF1B-E24A-4D55-8B71-92242AF2ED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3116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667" y="1709739"/>
            <a:ext cx="9464040" cy="2852737"/>
          </a:xfrm>
        </p:spPr>
        <p:txBody>
          <a:bodyPr anchor="b"/>
          <a:lstStyle>
            <a:lvl1pPr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8667" y="4589466"/>
            <a:ext cx="9464040" cy="1500188"/>
          </a:xfrm>
        </p:spPr>
        <p:txBody>
          <a:bodyPr/>
          <a:lstStyle>
            <a:lvl1pPr marL="0" indent="0">
              <a:buNone/>
              <a:defRPr sz="3000"/>
            </a:lvl1pPr>
            <a:lvl2pPr marL="571454" indent="0">
              <a:buNone/>
              <a:defRPr sz="2500"/>
            </a:lvl2pPr>
            <a:lvl3pPr marL="1142909" indent="0">
              <a:buNone/>
              <a:defRPr sz="2200"/>
            </a:lvl3pPr>
            <a:lvl4pPr marL="1714363" indent="0">
              <a:buNone/>
              <a:defRPr sz="2000"/>
            </a:lvl4pPr>
            <a:lvl5pPr marL="2285817" indent="0">
              <a:buNone/>
              <a:defRPr sz="2000"/>
            </a:lvl5pPr>
            <a:lvl6pPr marL="2857271" indent="0">
              <a:buNone/>
              <a:defRPr sz="2000"/>
            </a:lvl6pPr>
            <a:lvl7pPr marL="3428726" indent="0">
              <a:buNone/>
              <a:defRPr sz="2000"/>
            </a:lvl7pPr>
            <a:lvl8pPr marL="4000180" indent="0">
              <a:buNone/>
              <a:defRPr sz="2000"/>
            </a:lvl8pPr>
            <a:lvl9pPr marL="4571634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8FD295-EDFF-4CBD-8F83-333E601CAA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1609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249F6E-2A4F-4833-B0A8-D3D20F56757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991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365126"/>
            <a:ext cx="9464040" cy="13255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6289" y="1681163"/>
            <a:ext cx="4642484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6289" y="2505075"/>
            <a:ext cx="4642484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4980" y="1681163"/>
            <a:ext cx="4665346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4980" y="2505075"/>
            <a:ext cx="466534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BE40A6-B83D-4C11-989D-904D59CDDD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9167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85A581-8E44-46F3-80DF-3B466B92610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8225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48DD2C-2664-4F53-A8AE-3881D22FAB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5977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69917D-885A-4F69-BAE2-BFC80AE466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0770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 marL="0" indent="0">
              <a:buNone/>
              <a:defRPr sz="4000"/>
            </a:lvl1pPr>
            <a:lvl2pPr marL="571454" indent="0">
              <a:buNone/>
              <a:defRPr sz="3500"/>
            </a:lvl2pPr>
            <a:lvl3pPr marL="1142909" indent="0">
              <a:buNone/>
              <a:defRPr sz="3000"/>
            </a:lvl3pPr>
            <a:lvl4pPr marL="1714363" indent="0">
              <a:buNone/>
              <a:defRPr sz="2500"/>
            </a:lvl4pPr>
            <a:lvl5pPr marL="2285817" indent="0">
              <a:buNone/>
              <a:defRPr sz="2500"/>
            </a:lvl5pPr>
            <a:lvl6pPr marL="2857271" indent="0">
              <a:buNone/>
              <a:defRPr sz="2500"/>
            </a:lvl6pPr>
            <a:lvl7pPr marL="3428726" indent="0">
              <a:buNone/>
              <a:defRPr sz="2500"/>
            </a:lvl7pPr>
            <a:lvl8pPr marL="4000180" indent="0">
              <a:buNone/>
              <a:defRPr sz="2500"/>
            </a:lvl8pPr>
            <a:lvl9pPr marL="4571634" indent="0">
              <a:buNone/>
              <a:defRPr sz="2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F44FB5-136D-4F7E-AD42-25BE72BDFC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7826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9275" y="274638"/>
            <a:ext cx="9874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9275" y="1600200"/>
            <a:ext cx="98742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492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49675" y="6245225"/>
            <a:ext cx="347345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644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700">
                <a:latin typeface="Arial" panose="020B0604020202020204" pitchFamily="34" charset="0"/>
              </a:defRPr>
            </a:lvl1pPr>
          </a:lstStyle>
          <a:p>
            <a:fld id="{EF775183-4626-435D-82D5-CB85D8290B0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55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5pPr>
      <a:lvl6pPr marL="571454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6pPr>
      <a:lvl7pPr marL="1142909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7pPr>
      <a:lvl8pPr marL="1714363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8pPr>
      <a:lvl9pPr marL="2285817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427038" indent="-427038" algn="l" rtl="0" eaLnBrk="0" fontAlgn="base" hangingPunct="0">
        <a:spcBef>
          <a:spcPct val="20000"/>
        </a:spcBef>
        <a:spcAft>
          <a:spcPct val="0"/>
        </a:spcAft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27100" indent="-355600" algn="l" rtl="0" eaLnBrk="0" fontAlgn="base" hangingPunct="0">
        <a:spcBef>
          <a:spcPct val="20000"/>
        </a:spcBef>
        <a:spcAft>
          <a:spcPct val="0"/>
        </a:spcAft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27163" indent="-284163" algn="l" rtl="0" eaLnBrk="0" fontAlgn="base" hangingPunct="0">
        <a:spcBef>
          <a:spcPct val="20000"/>
        </a:spcBef>
        <a:spcAft>
          <a:spcPct val="0"/>
        </a:spcAft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986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70163" indent="-284163" algn="l" rtl="0" eaLnBrk="0" fontAlgn="base" hangingPunct="0">
        <a:spcBef>
          <a:spcPct val="20000"/>
        </a:spcBef>
        <a:spcAft>
          <a:spcPct val="0"/>
        </a:spcAft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42999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714453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285907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857361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7145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9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363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5817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57271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428726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00018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7163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9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.gif"/><Relationship Id="rId5" Type="http://schemas.openxmlformats.org/officeDocument/2006/relationships/image" Target="../media/image16.pn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gif"/><Relationship Id="rId4" Type="http://schemas.openxmlformats.org/officeDocument/2006/relationships/image" Target="../media/image28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gif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gif"/><Relationship Id="rId4" Type="http://schemas.openxmlformats.org/officeDocument/2006/relationships/image" Target="../media/image28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gif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0.png"/><Relationship Id="rId12" Type="http://schemas.openxmlformats.org/officeDocument/2006/relationships/image" Target="../media/image14.jpeg"/><Relationship Id="rId2" Type="http://schemas.openxmlformats.org/officeDocument/2006/relationships/audio" Target="file:///C:\Users\NGUYEN\Desktop\danh%20sach%20HS\tiet%2015%20lop%203\Sang%20Xuan%20Doc%20Tau%20dan%20tranh%20-%20Linh%20Thao%20(mp3cut.net).mp3" TargetMode="External"/><Relationship Id="rId1" Type="http://schemas.openxmlformats.org/officeDocument/2006/relationships/audio" Target="file:///C:\Users\thanhthoi\Desktop\THI%20GVDG\V.A%20&#8211;%20&#272;&#224;n%20G&#224;%20Con%20(mp3cut.net).mp3" TargetMode="External"/><Relationship Id="rId6" Type="http://schemas.openxmlformats.org/officeDocument/2006/relationships/image" Target="../media/image9.jpeg"/><Relationship Id="rId11" Type="http://schemas.openxmlformats.org/officeDocument/2006/relationships/image" Target="../media/image2.gif"/><Relationship Id="rId5" Type="http://schemas.openxmlformats.org/officeDocument/2006/relationships/image" Target="../media/image8.jpe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8.jpeg"/><Relationship Id="rId5" Type="http://schemas.openxmlformats.org/officeDocument/2006/relationships/image" Target="../media/image2.gif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2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gif"/><Relationship Id="rId5" Type="http://schemas.openxmlformats.org/officeDocument/2006/relationships/image" Target="../media/image21.jpe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4.jpeg"/><Relationship Id="rId5" Type="http://schemas.openxmlformats.org/officeDocument/2006/relationships/image" Target="../media/image2.gif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GIÁO ÁN 1 2020-2021\HÌNH SOẠN GIÁO ÁN\Chủ đề\Untitled.png"/>
          <p:cNvPicPr>
            <a:picLocks noChangeAspect="1" noChangeArrowheads="1"/>
          </p:cNvPicPr>
          <p:nvPr/>
        </p:nvPicPr>
        <p:blipFill>
          <a:blip r:embed="rId2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6292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4" descr="Phòng Giáo Dục Và Đào Tạo quận Thanh Xuân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91" t="17908" r="42033" b="58296"/>
          <a:stretch>
            <a:fillRect/>
          </a:stretch>
        </p:blipFill>
        <p:spPr bwMode="auto">
          <a:xfrm>
            <a:off x="6272213" y="323850"/>
            <a:ext cx="3714750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4" descr="pcp_download_12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275" y="4071938"/>
            <a:ext cx="592138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" name="Rectangle 5"/>
          <p:cNvSpPr>
            <a:spLocks noChangeArrowheads="1"/>
          </p:cNvSpPr>
          <p:nvPr/>
        </p:nvSpPr>
        <p:spPr bwMode="auto">
          <a:xfrm>
            <a:off x="6272213" y="3286125"/>
            <a:ext cx="3929062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1713CB"/>
                </a:solidFill>
                <a:cs typeface="Times New Roman" panose="02020603050405020304" pitchFamily="18" charset="0"/>
              </a:rPr>
              <a:t>TIẾT 3 – CHỦ ĐỀ 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10" descr="D:\GIÁO ÁN 1 2020-2021\HÌNH SOẠN GIÁO ÁN\Nghe nhạc\Picture1.png"/>
          <p:cNvPicPr>
            <a:picLocks noChangeAspect="1" noChangeArrowheads="1"/>
          </p:cNvPicPr>
          <p:nvPr/>
        </p:nvPicPr>
        <p:blipFill>
          <a:blip r:embed="rId3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4"/>
          <a:stretch>
            <a:fillRect/>
          </a:stretch>
        </p:blipFill>
        <p:spPr bwMode="auto">
          <a:xfrm>
            <a:off x="485775" y="1062038"/>
            <a:ext cx="10001250" cy="443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8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9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10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11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2986088" y="1785938"/>
            <a:ext cx="7572375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1713CB"/>
                </a:solidFill>
              </a:rPr>
              <a:t>NHỮNG BÔNG HOA NHỮNG BÀI CA</a:t>
            </a:r>
          </a:p>
        </p:txBody>
      </p:sp>
      <p:sp>
        <p:nvSpPr>
          <p:cNvPr id="14340" name="Text Box 9"/>
          <p:cNvSpPr txBox="1">
            <a:spLocks noChangeArrowheads="1"/>
          </p:cNvSpPr>
          <p:nvPr/>
        </p:nvSpPr>
        <p:spPr bwMode="auto">
          <a:xfrm>
            <a:off x="5414963" y="1071563"/>
            <a:ext cx="3214687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000" b="1">
                <a:solidFill>
                  <a:srgbClr val="FF0000"/>
                </a:solidFill>
                <a:cs typeface="Times New Roman" panose="02020603050405020304" pitchFamily="18" charset="0"/>
              </a:rPr>
              <a:t>NGHE NHẠC</a:t>
            </a:r>
            <a:endParaRPr lang="en-US" altLang="en-US" sz="4000" b="1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0" grpId="0"/>
      <p:bldP spid="1434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1" descr="D:\GIÁO ÁN 1 2020-2021\HÌNH SOẠN GIÁO ÁN\Nghe nhạc\Nghe nhạc Những bông hoa ....jpg"/>
          <p:cNvPicPr>
            <a:picLocks noChangeAspect="1" noChangeArrowheads="1"/>
          </p:cNvPicPr>
          <p:nvPr/>
        </p:nvPicPr>
        <p:blipFill>
          <a:blip r:embed="rId2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53" t="15363" r="9921" b="62990"/>
          <a:stretch>
            <a:fillRect/>
          </a:stretch>
        </p:blipFill>
        <p:spPr bwMode="auto">
          <a:xfrm>
            <a:off x="4914900" y="1143000"/>
            <a:ext cx="600075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10" descr="Nhạc sĩ Hoàng Long 'Nhạc thiếu nhi phải viết bằng cái tâm' | baotintuc.vn"/>
          <p:cNvPicPr>
            <a:picLocks noChangeAspect="1" noChangeArrowheads="1"/>
          </p:cNvPicPr>
          <p:nvPr/>
        </p:nvPicPr>
        <p:blipFill>
          <a:blip r:embed="rId3">
            <a:lum bright="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00" r="8499"/>
          <a:stretch>
            <a:fillRect/>
          </a:stretch>
        </p:blipFill>
        <p:spPr bwMode="auto">
          <a:xfrm>
            <a:off x="0" y="0"/>
            <a:ext cx="5057775" cy="614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-19050" y="6143625"/>
            <a:ext cx="5057775" cy="60801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 b="1">
                <a:solidFill>
                  <a:srgbClr val="FF0000"/>
                </a:solidFill>
                <a:cs typeface="Times New Roman" panose="02020603050405020304" pitchFamily="18" charset="0"/>
              </a:rPr>
              <a:t>Nhạc sĩ: Hoàng Long</a:t>
            </a:r>
          </a:p>
        </p:txBody>
      </p:sp>
      <p:pic>
        <p:nvPicPr>
          <p:cNvPr id="12293" name="Picture 8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9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10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11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11" descr="D:\GIÁO ÁN 1 2020-2021\HÌNH SOẠN GIÁO ÁN\Nghe nhạc\Nghe nhạc Những bông hoa ....jpg"/>
          <p:cNvPicPr>
            <a:picLocks noChangeAspect="1" noChangeArrowheads="1"/>
          </p:cNvPicPr>
          <p:nvPr/>
        </p:nvPicPr>
        <p:blipFill>
          <a:blip r:embed="rId2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31" t="11032" r="15892" b="85721"/>
          <a:stretch>
            <a:fillRect/>
          </a:stretch>
        </p:blipFill>
        <p:spPr bwMode="auto">
          <a:xfrm>
            <a:off x="5286375" y="214313"/>
            <a:ext cx="5414963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1" descr="D:\GIÁO ÁN 1 2020-2021\HÌNH SOẠN GIÁO ÁN\Nghe nhạc\Nghe nhạc Những bông hoa ....jpg"/>
          <p:cNvPicPr>
            <a:picLocks noChangeAspect="1" noChangeArrowheads="1"/>
          </p:cNvPicPr>
          <p:nvPr/>
        </p:nvPicPr>
        <p:blipFill>
          <a:blip r:embed="rId4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31" t="11032" r="15892" b="85721"/>
          <a:stretch>
            <a:fillRect/>
          </a:stretch>
        </p:blipFill>
        <p:spPr bwMode="auto">
          <a:xfrm>
            <a:off x="5286375" y="214313"/>
            <a:ext cx="5414963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10" descr="D:\GIÁO ÁN 1 2020-2021\HÌNH SOẠN GIÁO ÁN\Nghe nhạc\Picture1.png"/>
          <p:cNvPicPr>
            <a:picLocks noChangeAspect="1" noChangeArrowheads="1"/>
          </p:cNvPicPr>
          <p:nvPr/>
        </p:nvPicPr>
        <p:blipFill>
          <a:blip r:embed="rId5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4"/>
          <a:stretch>
            <a:fillRect/>
          </a:stretch>
        </p:blipFill>
        <p:spPr bwMode="auto">
          <a:xfrm>
            <a:off x="0" y="1285875"/>
            <a:ext cx="7129463" cy="557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8" descr="000o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10" descr="000o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0" name="Rectangle 7"/>
          <p:cNvSpPr>
            <a:spLocks noChangeArrowheads="1"/>
          </p:cNvSpPr>
          <p:nvPr/>
        </p:nvSpPr>
        <p:spPr bwMode="auto">
          <a:xfrm>
            <a:off x="1271588" y="357188"/>
            <a:ext cx="2357437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 b="1">
                <a:solidFill>
                  <a:srgbClr val="FF0000"/>
                </a:solidFill>
                <a:cs typeface="Times New Roman" panose="02020603050405020304" pitchFamily="18" charset="0"/>
              </a:rPr>
              <a:t>Nghe nhạc</a:t>
            </a:r>
          </a:p>
        </p:txBody>
      </p:sp>
      <p:pic>
        <p:nvPicPr>
          <p:cNvPr id="13319" name="Picture 11" descr="D:\GIÁO ÁN 1 2020-2021\HÌNH SOẠN GIÁO ÁN\Nghe nhạc\Nghe nhạc Những bông hoa ....jpg"/>
          <p:cNvPicPr>
            <a:picLocks noChangeAspect="1" noChangeArrowheads="1"/>
          </p:cNvPicPr>
          <p:nvPr/>
        </p:nvPicPr>
        <p:blipFill>
          <a:blip r:embed="rId4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53" t="15363" r="9921" b="62990"/>
          <a:stretch>
            <a:fillRect/>
          </a:stretch>
        </p:blipFill>
        <p:spPr bwMode="auto">
          <a:xfrm>
            <a:off x="4914900" y="1143000"/>
            <a:ext cx="600075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11" descr="000o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9" descr="000o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NGHE NHẠC NHỮNG BÔNG HOA NHỮNG BÀI C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046240" y="384622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23898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20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0" descr="Kết quả hình ảnh cho nền powerpoint đẹp"/>
          <p:cNvPicPr>
            <a:picLocks noChangeAspect="1" noChangeArrowheads="1"/>
          </p:cNvPicPr>
          <p:nvPr/>
        </p:nvPicPr>
        <p:blipFill>
          <a:blip r:embed="rId2">
            <a:lum bright="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6" b="4849"/>
          <a:stretch>
            <a:fillRect/>
          </a:stretch>
        </p:blipFill>
        <p:spPr bwMode="auto">
          <a:xfrm>
            <a:off x="-19050" y="0"/>
            <a:ext cx="10991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6" descr="ag00373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634405">
            <a:off x="6854825" y="4481513"/>
            <a:ext cx="2478088" cy="170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213" y="4654550"/>
            <a:ext cx="2713037" cy="145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200150" y="2571750"/>
            <a:ext cx="8537575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4400" b="1">
                <a:solidFill>
                  <a:srgbClr val="0000FF"/>
                </a:solidFill>
                <a:cs typeface="Times New Roman" panose="02020603050405020304" pitchFamily="18" charset="0"/>
              </a:rPr>
              <a:t>NGHE NHẠC</a:t>
            </a:r>
          </a:p>
          <a:p>
            <a:pPr eaLnBrk="1" hangingPunct="1"/>
            <a:r>
              <a:rPr lang="en-US" altLang="en-US" sz="4400" b="1">
                <a:solidFill>
                  <a:srgbClr val="0000FF"/>
                </a:solidFill>
                <a:cs typeface="Times New Roman" panose="02020603050405020304" pitchFamily="18" charset="0"/>
              </a:rPr>
              <a:t>KẾT HỢP GÕ ĐỆM THEO NHỊP</a:t>
            </a:r>
          </a:p>
        </p:txBody>
      </p:sp>
      <p:pic>
        <p:nvPicPr>
          <p:cNvPr id="14342" name="Picture 8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9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10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11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6" name="Rectangle 7"/>
          <p:cNvSpPr>
            <a:spLocks noChangeArrowheads="1"/>
          </p:cNvSpPr>
          <p:nvPr/>
        </p:nvSpPr>
        <p:spPr bwMode="auto">
          <a:xfrm>
            <a:off x="1200150" y="1214438"/>
            <a:ext cx="8501063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 b="1">
                <a:solidFill>
                  <a:srgbClr val="FF0000"/>
                </a:solidFill>
                <a:cs typeface="Times New Roman" panose="02020603050405020304" pitchFamily="18" charset="0"/>
              </a:rPr>
              <a:t>NHỮNG BÔNG HOA NHỮNG BÀI CA</a:t>
            </a:r>
          </a:p>
          <a:p>
            <a:pPr algn="r"/>
            <a:r>
              <a:rPr lang="en-US" altLang="en-US" sz="2400" b="1" i="1">
                <a:cs typeface="Times New Roman" panose="02020603050405020304" pitchFamily="18" charset="0"/>
              </a:rPr>
              <a:t>Hoàng Long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1" descr="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10" descr="D:\GIÁO ÁN 1 2020-2021\HÌNH SOẠN GIÁO ÁN\Nghe nhạc\Picture1.png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4"/>
          <a:stretch>
            <a:fillRect/>
          </a:stretch>
        </p:blipFill>
        <p:spPr bwMode="auto">
          <a:xfrm>
            <a:off x="485775" y="1062038"/>
            <a:ext cx="10144125" cy="443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8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9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10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11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2" name="Rectangle 7"/>
          <p:cNvSpPr>
            <a:spLocks noChangeArrowheads="1"/>
          </p:cNvSpPr>
          <p:nvPr/>
        </p:nvSpPr>
        <p:spPr bwMode="auto">
          <a:xfrm>
            <a:off x="1128713" y="214313"/>
            <a:ext cx="3143250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 b="1">
                <a:solidFill>
                  <a:srgbClr val="FFFF00"/>
                </a:solidFill>
                <a:cs typeface="Times New Roman" panose="02020603050405020304" pitchFamily="18" charset="0"/>
              </a:rPr>
              <a:t>GIÁO DỤC</a:t>
            </a: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0" descr="Kết quả hình ảnh cho nền powerpoint đẹp"/>
          <p:cNvPicPr>
            <a:picLocks noChangeAspect="1" noChangeArrowheads="1"/>
          </p:cNvPicPr>
          <p:nvPr/>
        </p:nvPicPr>
        <p:blipFill>
          <a:blip r:embed="rId2">
            <a:lum bright="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6" b="4849"/>
          <a:stretch>
            <a:fillRect/>
          </a:stretch>
        </p:blipFill>
        <p:spPr bwMode="auto">
          <a:xfrm>
            <a:off x="-19050" y="0"/>
            <a:ext cx="10991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6" descr="ag00373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634405">
            <a:off x="6854825" y="4481513"/>
            <a:ext cx="2478088" cy="170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213" y="4654550"/>
            <a:ext cx="2713037" cy="145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414463" y="2643188"/>
            <a:ext cx="7750175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4400" b="1">
                <a:solidFill>
                  <a:srgbClr val="0000FF"/>
                </a:solidFill>
                <a:cs typeface="Times New Roman" panose="02020603050405020304" pitchFamily="18" charset="0"/>
              </a:rPr>
              <a:t>NGHE NHẠC KẾT HỢP</a:t>
            </a:r>
          </a:p>
          <a:p>
            <a:pPr eaLnBrk="1" hangingPunct="1"/>
            <a:r>
              <a:rPr lang="en-US" altLang="en-US" sz="4400" b="1">
                <a:solidFill>
                  <a:srgbClr val="0000FF"/>
                </a:solidFill>
                <a:cs typeface="Times New Roman" panose="02020603050405020304" pitchFamily="18" charset="0"/>
              </a:rPr>
              <a:t>VẬN ĐỘNG THEO Ý THÍCH </a:t>
            </a:r>
          </a:p>
        </p:txBody>
      </p:sp>
      <p:pic>
        <p:nvPicPr>
          <p:cNvPr id="17414" name="Picture 8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9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10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11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8" name="Rectangle 7"/>
          <p:cNvSpPr>
            <a:spLocks noChangeArrowheads="1"/>
          </p:cNvSpPr>
          <p:nvPr/>
        </p:nvSpPr>
        <p:spPr bwMode="auto">
          <a:xfrm>
            <a:off x="1200150" y="1214438"/>
            <a:ext cx="8501063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 b="1">
                <a:solidFill>
                  <a:srgbClr val="FF0000"/>
                </a:solidFill>
                <a:cs typeface="Times New Roman" panose="02020603050405020304" pitchFamily="18" charset="0"/>
              </a:rPr>
              <a:t>NHỮNG BÔNG HOA NHỮNG BÀI CA</a:t>
            </a:r>
          </a:p>
          <a:p>
            <a:pPr algn="r"/>
            <a:r>
              <a:rPr lang="en-US" altLang="en-US" sz="2400" b="1" i="1">
                <a:cs typeface="Times New Roman" panose="02020603050405020304" pitchFamily="18" charset="0"/>
              </a:rPr>
              <a:t>Hoàng Long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9" descr="Kết quả hình ảnh cho nền powerpoint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5"/>
          <p:cNvSpPr>
            <a:spLocks noChangeArrowheads="1"/>
          </p:cNvSpPr>
          <p:nvPr/>
        </p:nvSpPr>
        <p:spPr bwMode="auto">
          <a:xfrm>
            <a:off x="3771900" y="857250"/>
            <a:ext cx="3482975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5000" b="1">
                <a:solidFill>
                  <a:srgbClr val="C00000"/>
                </a:solidFill>
                <a:cs typeface="Times New Roman" panose="02020603050405020304" pitchFamily="18" charset="0"/>
              </a:rPr>
              <a:t>ÂM NHẠC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128713" y="2000250"/>
            <a:ext cx="9001125" cy="182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buFontTx/>
              <a:buChar char="-"/>
            </a:pPr>
            <a:endParaRPr lang="en-US" altLang="en-US" sz="1500" b="1">
              <a:solidFill>
                <a:srgbClr val="1713CB"/>
              </a:solidFill>
              <a:cs typeface="Times New Roman" panose="02020603050405020304" pitchFamily="18" charset="0"/>
            </a:endParaRPr>
          </a:p>
          <a:p>
            <a:r>
              <a:rPr lang="en-US" altLang="en-US" sz="9600" b="1">
                <a:solidFill>
                  <a:srgbClr val="1713CB"/>
                </a:solidFill>
                <a:cs typeface="Times New Roman" panose="02020603050405020304" pitchFamily="18" charset="0"/>
              </a:rPr>
              <a:t>KHỞI ĐỘNG</a:t>
            </a:r>
            <a:r>
              <a:rPr lang="en-US" altLang="en-US" sz="5400" b="1" i="1">
                <a:solidFill>
                  <a:srgbClr val="1713CB"/>
                </a:solidFill>
                <a:cs typeface="Times New Roman" panose="02020603050405020304" pitchFamily="18" charset="0"/>
              </a:rPr>
              <a:t>                                </a:t>
            </a:r>
            <a:endParaRPr lang="en-US" altLang="en-US" sz="6600" b="1" i="1">
              <a:solidFill>
                <a:srgbClr val="1713CB"/>
              </a:solidFill>
              <a:cs typeface="Times New Roman" panose="02020603050405020304" pitchFamily="18" charset="0"/>
            </a:endParaRPr>
          </a:p>
        </p:txBody>
      </p:sp>
      <p:pic>
        <p:nvPicPr>
          <p:cNvPr id="3077" name="Picture 4" descr="pcp_download_12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3275" y="714375"/>
            <a:ext cx="522288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4" descr="AG00130_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810778">
            <a:off x="6188869" y="4620419"/>
            <a:ext cx="1054100" cy="76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8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9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10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1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V.A – Đàn Gà Con (mp3cut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5" y="2571750"/>
            <a:ext cx="3651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Sang Xuan Doc Tau dan tranh - Linh Thao (mp3cut.net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5032138" y="1046518"/>
            <a:ext cx="1064736" cy="8141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38"/>
            <a:ext cx="10972800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Rectangle 63"/>
          <p:cNvSpPr>
            <a:spLocks noChangeArrowheads="1"/>
          </p:cNvSpPr>
          <p:nvPr/>
        </p:nvSpPr>
        <p:spPr bwMode="gray">
          <a:xfrm rot="5400000">
            <a:off x="1678781" y="5450682"/>
            <a:ext cx="928687" cy="171450"/>
          </a:xfrm>
          <a:prstGeom prst="rect">
            <a:avLst/>
          </a:prstGeom>
          <a:gradFill rotWithShape="1">
            <a:gsLst>
              <a:gs pos="0">
                <a:srgbClr val="CFCFCF"/>
              </a:gs>
              <a:gs pos="100000">
                <a:srgbClr val="5F5F5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102" name="Rectangle 63"/>
          <p:cNvSpPr>
            <a:spLocks noChangeArrowheads="1"/>
          </p:cNvSpPr>
          <p:nvPr/>
        </p:nvSpPr>
        <p:spPr bwMode="gray">
          <a:xfrm rot="5400000">
            <a:off x="7250906" y="1227932"/>
            <a:ext cx="928687" cy="171450"/>
          </a:xfrm>
          <a:prstGeom prst="rect">
            <a:avLst/>
          </a:prstGeom>
          <a:gradFill rotWithShape="1">
            <a:gsLst>
              <a:gs pos="0">
                <a:srgbClr val="CFCFCF"/>
              </a:gs>
              <a:gs pos="100000">
                <a:srgbClr val="5F5F5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753229" y="5937704"/>
            <a:ext cx="6086518" cy="636600"/>
            <a:chOff x="384" y="1344"/>
            <a:chExt cx="1294" cy="381"/>
          </a:xfr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</p:grpSpPr>
        <p:sp>
          <p:nvSpPr>
            <p:cNvPr id="8198" name="AutoShape 6"/>
            <p:cNvSpPr>
              <a:spLocks noChangeArrowheads="1"/>
            </p:cNvSpPr>
            <p:nvPr/>
          </p:nvSpPr>
          <p:spPr bwMode="gray">
            <a:xfrm>
              <a:off x="384" y="1344"/>
              <a:ext cx="1294" cy="381"/>
            </a:xfrm>
            <a:prstGeom prst="roundRect">
              <a:avLst>
                <a:gd name="adj" fmla="val 10889"/>
              </a:avLst>
            </a:prstGeom>
            <a:grpFill/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8200" name="Freeform 8"/>
            <p:cNvSpPr>
              <a:spLocks/>
            </p:cNvSpPr>
            <p:nvPr/>
          </p:nvSpPr>
          <p:spPr bwMode="gray">
            <a:xfrm>
              <a:off x="488" y="1399"/>
              <a:ext cx="295" cy="156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6255" name="Text Box 10"/>
            <p:cNvSpPr txBox="1">
              <a:spLocks noChangeArrowheads="1"/>
            </p:cNvSpPr>
            <p:nvPr/>
          </p:nvSpPr>
          <p:spPr bwMode="gray">
            <a:xfrm>
              <a:off x="400" y="1382"/>
              <a:ext cx="1258" cy="313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1pPr>
              <a:lvl2pPr marL="742950" indent="-285750" eaLnBrk="0" hangingPunct="0"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2pPr>
              <a:lvl3pPr marL="1143000" indent="-228600" eaLnBrk="0" hangingPunct="0"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3pPr>
              <a:lvl4pPr marL="1600200" indent="-228600" eaLnBrk="0" hangingPunct="0"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4pPr>
              <a:lvl5pPr marL="2057400" indent="-228600" eaLnBrk="0" hangingPunct="0"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9pPr>
            </a:lstStyle>
            <a:p>
              <a:pPr>
                <a:defRPr/>
              </a:pPr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BAN NHẠC ĐÔ – RÊ - MI</a:t>
              </a:r>
            </a:p>
          </p:txBody>
        </p:sp>
      </p:grpSp>
      <p:sp>
        <p:nvSpPr>
          <p:cNvPr id="8209" name="AutoShape 17"/>
          <p:cNvSpPr>
            <a:spLocks noChangeArrowheads="1"/>
          </p:cNvSpPr>
          <p:nvPr/>
        </p:nvSpPr>
        <p:spPr bwMode="gray">
          <a:xfrm>
            <a:off x="597552" y="214290"/>
            <a:ext cx="9824119" cy="928694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38100" cap="rnd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h="12700"/>
            <a:bevelB/>
          </a:sp3d>
        </p:spPr>
        <p:txBody>
          <a:bodyPr lIns="36000" tIns="36000" rIns="36000" bIns="360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0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pSp>
        <p:nvGrpSpPr>
          <p:cNvPr id="4107" name="Group 27"/>
          <p:cNvGrpSpPr>
            <a:grpSpLocks/>
          </p:cNvGrpSpPr>
          <p:nvPr/>
        </p:nvGrpSpPr>
        <p:grpSpPr bwMode="auto">
          <a:xfrm>
            <a:off x="1543050" y="5848350"/>
            <a:ext cx="1190625" cy="930275"/>
            <a:chOff x="1872" y="1824"/>
            <a:chExt cx="2014" cy="1821"/>
          </a:xfrm>
        </p:grpSpPr>
        <p:sp>
          <p:nvSpPr>
            <p:cNvPr id="8220" name="AutoShape 28"/>
            <p:cNvSpPr>
              <a:spLocks noChangeArrowheads="1"/>
            </p:cNvSpPr>
            <p:nvPr/>
          </p:nvSpPr>
          <p:spPr bwMode="gray">
            <a:xfrm rot="16200000" flipH="1">
              <a:off x="1822" y="2704"/>
              <a:ext cx="308" cy="207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8221" name="AutoShape 29"/>
            <p:cNvSpPr>
              <a:spLocks noChangeArrowheads="1"/>
            </p:cNvSpPr>
            <p:nvPr/>
          </p:nvSpPr>
          <p:spPr bwMode="gray">
            <a:xfrm rot="5400000" flipH="1">
              <a:off x="3629" y="2670"/>
              <a:ext cx="308" cy="207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8222" name="AutoShape 30"/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4238" name="Oval 31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239" name="Oval 32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225" name="Oval 33"/>
            <p:cNvSpPr>
              <a:spLocks noChangeArrowheads="1"/>
            </p:cNvSpPr>
            <p:nvPr/>
          </p:nvSpPr>
          <p:spPr bwMode="gray">
            <a:xfrm>
              <a:off x="2256" y="2001"/>
              <a:ext cx="438" cy="1016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</p:grpSp>
      <p:sp>
        <p:nvSpPr>
          <p:cNvPr id="3084" name="Text Box 26"/>
          <p:cNvSpPr txBox="1">
            <a:spLocks noChangeArrowheads="1"/>
          </p:cNvSpPr>
          <p:nvPr/>
        </p:nvSpPr>
        <p:spPr bwMode="gray">
          <a:xfrm>
            <a:off x="1057275" y="342900"/>
            <a:ext cx="91090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XEM TRANH ĐOÁN TÊN BÀI ĐỌC NHẠC</a:t>
            </a:r>
            <a:endParaRPr lang="en-US" altLang="en-US" sz="3200" b="1" dirty="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sp>
        <p:nvSpPr>
          <p:cNvPr id="123" name="Rectangle 122"/>
          <p:cNvSpPr/>
          <p:nvPr/>
        </p:nvSpPr>
        <p:spPr>
          <a:xfrm>
            <a:off x="1543050" y="1239838"/>
            <a:ext cx="8143875" cy="447516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ea typeface="ＭＳ Ｐゴシック" pitchFamily="-105" charset="-128"/>
            </a:endParaRPr>
          </a:p>
        </p:txBody>
      </p:sp>
      <p:grpSp>
        <p:nvGrpSpPr>
          <p:cNvPr id="4110" name="Group 79"/>
          <p:cNvGrpSpPr>
            <a:grpSpLocks/>
          </p:cNvGrpSpPr>
          <p:nvPr/>
        </p:nvGrpSpPr>
        <p:grpSpPr bwMode="auto">
          <a:xfrm>
            <a:off x="1800225" y="1293813"/>
            <a:ext cx="7629525" cy="4206875"/>
            <a:chOff x="2000726" y="634536"/>
            <a:chExt cx="4304139" cy="4878451"/>
          </a:xfrm>
        </p:grpSpPr>
        <p:sp>
          <p:nvSpPr>
            <p:cNvPr id="29744" name="Rectangle 18"/>
            <p:cNvSpPr>
              <a:spLocks noChangeArrowheads="1"/>
            </p:cNvSpPr>
            <p:nvPr/>
          </p:nvSpPr>
          <p:spPr bwMode="auto">
            <a:xfrm>
              <a:off x="2000726" y="890424"/>
              <a:ext cx="4304139" cy="462256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>
              <a:outerShdw dist="22987" dir="5400000" algn="tl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grpSp>
          <p:nvGrpSpPr>
            <p:cNvPr id="4122" name="Group 6"/>
            <p:cNvGrpSpPr>
              <a:grpSpLocks/>
            </p:cNvGrpSpPr>
            <p:nvPr/>
          </p:nvGrpSpPr>
          <p:grpSpPr bwMode="auto">
            <a:xfrm rot="5400000">
              <a:off x="4011106" y="-1209869"/>
              <a:ext cx="409004" cy="4097814"/>
              <a:chOff x="647700" y="1895914"/>
              <a:chExt cx="687637" cy="4092212"/>
            </a:xfrm>
          </p:grpSpPr>
          <p:grpSp>
            <p:nvGrpSpPr>
              <p:cNvPr id="4123" name="Gruppe 165"/>
              <p:cNvGrpSpPr>
                <a:grpSpLocks/>
              </p:cNvGrpSpPr>
              <p:nvPr/>
            </p:nvGrpSpPr>
            <p:grpSpPr bwMode="auto">
              <a:xfrm rot="-5400000">
                <a:off x="-62911" y="2592803"/>
                <a:ext cx="2098530" cy="697975"/>
                <a:chOff x="2377545" y="1309160"/>
                <a:chExt cx="1969032" cy="428624"/>
              </a:xfrm>
            </p:grpSpPr>
            <p:grpSp>
              <p:nvGrpSpPr>
                <p:cNvPr id="4180" name="Gruppe 131"/>
                <p:cNvGrpSpPr>
                  <a:grpSpLocks/>
                </p:cNvGrpSpPr>
                <p:nvPr/>
              </p:nvGrpSpPr>
              <p:grpSpPr bwMode="auto">
                <a:xfrm>
                  <a:off x="4105406" y="1312335"/>
                  <a:ext cx="241171" cy="425449"/>
                  <a:chOff x="4003802" y="1329269"/>
                  <a:chExt cx="241171" cy="425449"/>
                </a:xfrm>
              </p:grpSpPr>
              <p:sp>
                <p:nvSpPr>
                  <p:cNvPr id="215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16" name="Freeform 191"/>
                  <p:cNvSpPr>
                    <a:spLocks/>
                  </p:cNvSpPr>
                  <p:nvPr/>
                </p:nvSpPr>
                <p:spPr bwMode="auto">
                  <a:xfrm>
                    <a:off x="3954006" y="1321037"/>
                    <a:ext cx="266015" cy="408641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1" name="Gruppe 132"/>
                <p:cNvGrpSpPr>
                  <a:grpSpLocks/>
                </p:cNvGrpSpPr>
                <p:nvPr/>
              </p:nvGrpSpPr>
              <p:grpSpPr bwMode="auto">
                <a:xfrm>
                  <a:off x="3934048" y="1312335"/>
                  <a:ext cx="242758" cy="425449"/>
                  <a:chOff x="4004898" y="1329269"/>
                  <a:chExt cx="242758" cy="425449"/>
                </a:xfrm>
              </p:grpSpPr>
              <p:sp>
                <p:nvSpPr>
                  <p:cNvPr id="213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14" name="Freeform 191"/>
                  <p:cNvSpPr>
                    <a:spLocks/>
                  </p:cNvSpPr>
                  <p:nvPr/>
                </p:nvSpPr>
                <p:spPr bwMode="auto">
                  <a:xfrm>
                    <a:off x="3980446" y="1321037"/>
                    <a:ext cx="253427" cy="408641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2" name="Gruppe 135"/>
                <p:cNvGrpSpPr>
                  <a:grpSpLocks/>
                </p:cNvGrpSpPr>
                <p:nvPr/>
              </p:nvGrpSpPr>
              <p:grpSpPr bwMode="auto">
                <a:xfrm>
                  <a:off x="3759517" y="1312335"/>
                  <a:ext cx="241171" cy="425449"/>
                  <a:chOff x="4002823" y="1329269"/>
                  <a:chExt cx="241171" cy="425449"/>
                </a:xfrm>
              </p:grpSpPr>
              <p:sp>
                <p:nvSpPr>
                  <p:cNvPr id="211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12" name="Freeform 191"/>
                  <p:cNvSpPr>
                    <a:spLocks/>
                  </p:cNvSpPr>
                  <p:nvPr/>
                </p:nvSpPr>
                <p:spPr bwMode="auto">
                  <a:xfrm>
                    <a:off x="3961573" y="1321037"/>
                    <a:ext cx="271889" cy="408641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3" name="Gruppe 138"/>
                <p:cNvGrpSpPr>
                  <a:grpSpLocks/>
                </p:cNvGrpSpPr>
                <p:nvPr/>
              </p:nvGrpSpPr>
              <p:grpSpPr bwMode="auto">
                <a:xfrm>
                  <a:off x="3586573" y="1312335"/>
                  <a:ext cx="241171" cy="425449"/>
                  <a:chOff x="4002335" y="1329269"/>
                  <a:chExt cx="241171" cy="425449"/>
                </a:xfrm>
              </p:grpSpPr>
              <p:sp>
                <p:nvSpPr>
                  <p:cNvPr id="209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10" name="Freeform 191"/>
                  <p:cNvSpPr>
                    <a:spLocks/>
                  </p:cNvSpPr>
                  <p:nvPr/>
                </p:nvSpPr>
                <p:spPr bwMode="auto">
                  <a:xfrm>
                    <a:off x="3960323" y="1321037"/>
                    <a:ext cx="246714" cy="408641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4" name="Gruppe 141"/>
                <p:cNvGrpSpPr>
                  <a:grpSpLocks/>
                </p:cNvGrpSpPr>
                <p:nvPr/>
              </p:nvGrpSpPr>
              <p:grpSpPr bwMode="auto">
                <a:xfrm>
                  <a:off x="3415214" y="1312335"/>
                  <a:ext cx="241171" cy="425449"/>
                  <a:chOff x="4003432" y="1329269"/>
                  <a:chExt cx="241171" cy="425449"/>
                </a:xfrm>
              </p:grpSpPr>
              <p:sp>
                <p:nvSpPr>
                  <p:cNvPr id="207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08" name="Freeform 191"/>
                  <p:cNvSpPr>
                    <a:spLocks/>
                  </p:cNvSpPr>
                  <p:nvPr/>
                </p:nvSpPr>
                <p:spPr bwMode="auto">
                  <a:xfrm>
                    <a:off x="3962429" y="1321037"/>
                    <a:ext cx="263497" cy="408641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5" name="Gruppe 144"/>
                <p:cNvGrpSpPr>
                  <a:grpSpLocks/>
                </p:cNvGrpSpPr>
                <p:nvPr/>
              </p:nvGrpSpPr>
              <p:grpSpPr bwMode="auto">
                <a:xfrm>
                  <a:off x="3239096" y="1309160"/>
                  <a:ext cx="241171" cy="428624"/>
                  <a:chOff x="3999770" y="1326094"/>
                  <a:chExt cx="241171" cy="428624"/>
                </a:xfrm>
              </p:grpSpPr>
              <p:sp>
                <p:nvSpPr>
                  <p:cNvPr id="205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06" name="Freeform 191"/>
                  <p:cNvSpPr>
                    <a:spLocks/>
                  </p:cNvSpPr>
                  <p:nvPr/>
                </p:nvSpPr>
                <p:spPr bwMode="auto">
                  <a:xfrm>
                    <a:off x="3977962" y="1321037"/>
                    <a:ext cx="218182" cy="406740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6" name="Gruppe 147"/>
                <p:cNvGrpSpPr>
                  <a:grpSpLocks/>
                </p:cNvGrpSpPr>
                <p:nvPr/>
              </p:nvGrpSpPr>
              <p:grpSpPr bwMode="auto">
                <a:xfrm>
                  <a:off x="3066152" y="1309160"/>
                  <a:ext cx="241171" cy="428624"/>
                  <a:chOff x="3999282" y="1326094"/>
                  <a:chExt cx="241171" cy="428624"/>
                </a:xfrm>
              </p:grpSpPr>
              <p:sp>
                <p:nvSpPr>
                  <p:cNvPr id="203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04" name="Freeform 191"/>
                  <p:cNvSpPr>
                    <a:spLocks/>
                  </p:cNvSpPr>
                  <p:nvPr/>
                </p:nvSpPr>
                <p:spPr bwMode="auto">
                  <a:xfrm>
                    <a:off x="3947341" y="1321037"/>
                    <a:ext cx="285315" cy="406740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7" name="Gruppe 150"/>
                <p:cNvGrpSpPr>
                  <a:grpSpLocks/>
                </p:cNvGrpSpPr>
                <p:nvPr/>
              </p:nvGrpSpPr>
              <p:grpSpPr bwMode="auto">
                <a:xfrm>
                  <a:off x="2894794" y="1309160"/>
                  <a:ext cx="241171" cy="428624"/>
                  <a:chOff x="4000380" y="1326094"/>
                  <a:chExt cx="241171" cy="428624"/>
                </a:xfrm>
              </p:grpSpPr>
              <p:sp>
                <p:nvSpPr>
                  <p:cNvPr id="201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02" name="Freeform 191"/>
                  <p:cNvSpPr>
                    <a:spLocks/>
                  </p:cNvSpPr>
                  <p:nvPr/>
                </p:nvSpPr>
                <p:spPr bwMode="auto">
                  <a:xfrm>
                    <a:off x="3951124" y="1321037"/>
                    <a:ext cx="300420" cy="406740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8" name="Gruppe 153"/>
                <p:cNvGrpSpPr>
                  <a:grpSpLocks/>
                </p:cNvGrpSpPr>
                <p:nvPr/>
              </p:nvGrpSpPr>
              <p:grpSpPr bwMode="auto">
                <a:xfrm>
                  <a:off x="2721849" y="1309160"/>
                  <a:ext cx="241171" cy="428624"/>
                  <a:chOff x="3999891" y="1326094"/>
                  <a:chExt cx="241171" cy="428624"/>
                </a:xfrm>
              </p:grpSpPr>
              <p:sp>
                <p:nvSpPr>
                  <p:cNvPr id="199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00" name="Freeform 191"/>
                  <p:cNvSpPr>
                    <a:spLocks/>
                  </p:cNvSpPr>
                  <p:nvPr/>
                </p:nvSpPr>
                <p:spPr bwMode="auto">
                  <a:xfrm>
                    <a:off x="3972531" y="1321037"/>
                    <a:ext cx="229092" cy="406740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9" name="Gruppe 156"/>
                <p:cNvGrpSpPr>
                  <a:grpSpLocks/>
                </p:cNvGrpSpPr>
                <p:nvPr/>
              </p:nvGrpSpPr>
              <p:grpSpPr bwMode="auto">
                <a:xfrm>
                  <a:off x="2550490" y="1309160"/>
                  <a:ext cx="241171" cy="428624"/>
                  <a:chOff x="4000988" y="1326094"/>
                  <a:chExt cx="241171" cy="428624"/>
                </a:xfrm>
              </p:grpSpPr>
              <p:sp>
                <p:nvSpPr>
                  <p:cNvPr id="196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98" name="Freeform 191"/>
                  <p:cNvSpPr>
                    <a:spLocks/>
                  </p:cNvSpPr>
                  <p:nvPr/>
                </p:nvSpPr>
                <p:spPr bwMode="auto">
                  <a:xfrm>
                    <a:off x="3988064" y="1321037"/>
                    <a:ext cx="219861" cy="406740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90" name="Gruppe 159"/>
                <p:cNvGrpSpPr>
                  <a:grpSpLocks/>
                </p:cNvGrpSpPr>
                <p:nvPr/>
              </p:nvGrpSpPr>
              <p:grpSpPr bwMode="auto">
                <a:xfrm>
                  <a:off x="2377545" y="1309160"/>
                  <a:ext cx="241171" cy="428624"/>
                  <a:chOff x="4000499" y="1326094"/>
                  <a:chExt cx="241171" cy="428624"/>
                </a:xfrm>
              </p:grpSpPr>
              <p:sp>
                <p:nvSpPr>
                  <p:cNvPr id="189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91" name="Freeform 191"/>
                  <p:cNvSpPr>
                    <a:spLocks/>
                  </p:cNvSpPr>
                  <p:nvPr/>
                </p:nvSpPr>
                <p:spPr bwMode="auto">
                  <a:xfrm>
                    <a:off x="3988492" y="1321037"/>
                    <a:ext cx="203077" cy="406740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</p:grpSp>
          <p:grpSp>
            <p:nvGrpSpPr>
              <p:cNvPr id="4124" name="Gruppe 165"/>
              <p:cNvGrpSpPr>
                <a:grpSpLocks/>
              </p:cNvGrpSpPr>
              <p:nvPr/>
            </p:nvGrpSpPr>
            <p:grpSpPr bwMode="auto">
              <a:xfrm rot="-5400000">
                <a:off x="-62900" y="4589867"/>
                <a:ext cx="2098530" cy="697979"/>
                <a:chOff x="2377546" y="1309160"/>
                <a:chExt cx="1969032" cy="428624"/>
              </a:xfrm>
            </p:grpSpPr>
            <p:grpSp>
              <p:nvGrpSpPr>
                <p:cNvPr id="4125" name="Gruppe 131"/>
                <p:cNvGrpSpPr>
                  <a:grpSpLocks/>
                </p:cNvGrpSpPr>
                <p:nvPr/>
              </p:nvGrpSpPr>
              <p:grpSpPr bwMode="auto">
                <a:xfrm>
                  <a:off x="4105407" y="1312335"/>
                  <a:ext cx="241171" cy="425449"/>
                  <a:chOff x="4003803" y="1329269"/>
                  <a:chExt cx="241171" cy="425449"/>
                </a:xfrm>
              </p:grpSpPr>
              <p:sp>
                <p:nvSpPr>
                  <p:cNvPr id="176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77" name="Freeform 191"/>
                  <p:cNvSpPr>
                    <a:spLocks/>
                  </p:cNvSpPr>
                  <p:nvPr/>
                </p:nvSpPr>
                <p:spPr bwMode="auto">
                  <a:xfrm>
                    <a:off x="3985036" y="1324832"/>
                    <a:ext cx="220700" cy="406738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26" name="Gruppe 132"/>
                <p:cNvGrpSpPr>
                  <a:grpSpLocks/>
                </p:cNvGrpSpPr>
                <p:nvPr/>
              </p:nvGrpSpPr>
              <p:grpSpPr bwMode="auto">
                <a:xfrm>
                  <a:off x="3934048" y="1312334"/>
                  <a:ext cx="242757" cy="425450"/>
                  <a:chOff x="4004898" y="1329268"/>
                  <a:chExt cx="242757" cy="425450"/>
                </a:xfrm>
              </p:grpSpPr>
              <p:sp>
                <p:nvSpPr>
                  <p:cNvPr id="174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75" name="Freeform 191"/>
                  <p:cNvSpPr>
                    <a:spLocks/>
                  </p:cNvSpPr>
                  <p:nvPr/>
                </p:nvSpPr>
                <p:spPr bwMode="auto">
                  <a:xfrm>
                    <a:off x="3968680" y="1324832"/>
                    <a:ext cx="202238" cy="406738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27" name="Gruppe 135"/>
                <p:cNvGrpSpPr>
                  <a:grpSpLocks/>
                </p:cNvGrpSpPr>
                <p:nvPr/>
              </p:nvGrpSpPr>
              <p:grpSpPr bwMode="auto">
                <a:xfrm>
                  <a:off x="3759517" y="1312335"/>
                  <a:ext cx="241171" cy="425449"/>
                  <a:chOff x="4002823" y="1329269"/>
                  <a:chExt cx="241171" cy="425449"/>
                </a:xfrm>
              </p:grpSpPr>
              <p:sp>
                <p:nvSpPr>
                  <p:cNvPr id="172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73" name="Freeform 191"/>
                  <p:cNvSpPr>
                    <a:spLocks/>
                  </p:cNvSpPr>
                  <p:nvPr/>
                </p:nvSpPr>
                <p:spPr bwMode="auto">
                  <a:xfrm>
                    <a:off x="3944771" y="1324832"/>
                    <a:ext cx="268532" cy="406738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28" name="Gruppe 138"/>
                <p:cNvGrpSpPr>
                  <a:grpSpLocks/>
                </p:cNvGrpSpPr>
                <p:nvPr/>
              </p:nvGrpSpPr>
              <p:grpSpPr bwMode="auto">
                <a:xfrm>
                  <a:off x="3586572" y="1312335"/>
                  <a:ext cx="241171" cy="425449"/>
                  <a:chOff x="4002334" y="1329269"/>
                  <a:chExt cx="241171" cy="425449"/>
                </a:xfrm>
              </p:grpSpPr>
              <p:sp>
                <p:nvSpPr>
                  <p:cNvPr id="170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71" name="Freeform 191"/>
                  <p:cNvSpPr>
                    <a:spLocks/>
                  </p:cNvSpPr>
                  <p:nvPr/>
                </p:nvSpPr>
                <p:spPr bwMode="auto">
                  <a:xfrm>
                    <a:off x="3961143" y="1324832"/>
                    <a:ext cx="226574" cy="406738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29" name="Gruppe 141"/>
                <p:cNvGrpSpPr>
                  <a:grpSpLocks/>
                </p:cNvGrpSpPr>
                <p:nvPr/>
              </p:nvGrpSpPr>
              <p:grpSpPr bwMode="auto">
                <a:xfrm>
                  <a:off x="3415214" y="1312335"/>
                  <a:ext cx="241171" cy="425449"/>
                  <a:chOff x="4003432" y="1329269"/>
                  <a:chExt cx="241171" cy="425449"/>
                </a:xfrm>
              </p:grpSpPr>
              <p:sp>
                <p:nvSpPr>
                  <p:cNvPr id="168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69" name="Freeform 191"/>
                  <p:cNvSpPr>
                    <a:spLocks/>
                  </p:cNvSpPr>
                  <p:nvPr/>
                </p:nvSpPr>
                <p:spPr bwMode="auto">
                  <a:xfrm>
                    <a:off x="3964927" y="1324832"/>
                    <a:ext cx="227413" cy="406738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30" name="Gruppe 144"/>
                <p:cNvGrpSpPr>
                  <a:grpSpLocks/>
                </p:cNvGrpSpPr>
                <p:nvPr/>
              </p:nvGrpSpPr>
              <p:grpSpPr bwMode="auto">
                <a:xfrm>
                  <a:off x="3239097" y="1309160"/>
                  <a:ext cx="241171" cy="428624"/>
                  <a:chOff x="3999771" y="1326094"/>
                  <a:chExt cx="241171" cy="428624"/>
                </a:xfrm>
              </p:grpSpPr>
              <p:sp>
                <p:nvSpPr>
                  <p:cNvPr id="166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67" name="Freeform 191"/>
                  <p:cNvSpPr>
                    <a:spLocks/>
                  </p:cNvSpPr>
                  <p:nvPr/>
                </p:nvSpPr>
                <p:spPr bwMode="auto">
                  <a:xfrm>
                    <a:off x="3941859" y="1326732"/>
                    <a:ext cx="219021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31" name="Gruppe 147"/>
                <p:cNvGrpSpPr>
                  <a:grpSpLocks/>
                </p:cNvGrpSpPr>
                <p:nvPr/>
              </p:nvGrpSpPr>
              <p:grpSpPr bwMode="auto">
                <a:xfrm>
                  <a:off x="3066152" y="1309160"/>
                  <a:ext cx="241171" cy="428624"/>
                  <a:chOff x="3999282" y="1326094"/>
                  <a:chExt cx="241171" cy="428624"/>
                </a:xfrm>
              </p:grpSpPr>
              <p:sp>
                <p:nvSpPr>
                  <p:cNvPr id="164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65" name="Freeform 191"/>
                  <p:cNvSpPr>
                    <a:spLocks/>
                  </p:cNvSpPr>
                  <p:nvPr/>
                </p:nvSpPr>
                <p:spPr bwMode="auto">
                  <a:xfrm>
                    <a:off x="3968300" y="1326732"/>
                    <a:ext cx="213147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32" name="Gruppe 150"/>
                <p:cNvGrpSpPr>
                  <a:grpSpLocks/>
                </p:cNvGrpSpPr>
                <p:nvPr/>
              </p:nvGrpSpPr>
              <p:grpSpPr bwMode="auto">
                <a:xfrm>
                  <a:off x="2894794" y="1309160"/>
                  <a:ext cx="241171" cy="428624"/>
                  <a:chOff x="4000380" y="1326094"/>
                  <a:chExt cx="241171" cy="428624"/>
                </a:xfrm>
              </p:grpSpPr>
              <p:sp>
                <p:nvSpPr>
                  <p:cNvPr id="162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63" name="Freeform 191"/>
                  <p:cNvSpPr>
                    <a:spLocks/>
                  </p:cNvSpPr>
                  <p:nvPr/>
                </p:nvSpPr>
                <p:spPr bwMode="auto">
                  <a:xfrm>
                    <a:off x="3967889" y="1326732"/>
                    <a:ext cx="217343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33" name="Gruppe 153"/>
                <p:cNvGrpSpPr>
                  <a:grpSpLocks/>
                </p:cNvGrpSpPr>
                <p:nvPr/>
              </p:nvGrpSpPr>
              <p:grpSpPr bwMode="auto">
                <a:xfrm>
                  <a:off x="2721850" y="1309160"/>
                  <a:ext cx="241171" cy="428624"/>
                  <a:chOff x="3999892" y="1326094"/>
                  <a:chExt cx="241171" cy="428624"/>
                </a:xfrm>
              </p:grpSpPr>
              <p:sp>
                <p:nvSpPr>
                  <p:cNvPr id="160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61" name="Freeform 191"/>
                  <p:cNvSpPr>
                    <a:spLocks/>
                  </p:cNvSpPr>
                  <p:nvPr/>
                </p:nvSpPr>
                <p:spPr bwMode="auto">
                  <a:xfrm>
                    <a:off x="3940625" y="1326732"/>
                    <a:ext cx="260979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34" name="Gruppe 156"/>
                <p:cNvGrpSpPr>
                  <a:grpSpLocks/>
                </p:cNvGrpSpPr>
                <p:nvPr/>
              </p:nvGrpSpPr>
              <p:grpSpPr bwMode="auto">
                <a:xfrm>
                  <a:off x="2550491" y="1309160"/>
                  <a:ext cx="241171" cy="428624"/>
                  <a:chOff x="4000989" y="1326094"/>
                  <a:chExt cx="241171" cy="428624"/>
                </a:xfrm>
              </p:grpSpPr>
              <p:sp>
                <p:nvSpPr>
                  <p:cNvPr id="158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59" name="Freeform 191"/>
                  <p:cNvSpPr>
                    <a:spLocks/>
                  </p:cNvSpPr>
                  <p:nvPr/>
                </p:nvSpPr>
                <p:spPr bwMode="auto">
                  <a:xfrm>
                    <a:off x="3937695" y="1326732"/>
                    <a:ext cx="264337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35" name="Gruppe 159"/>
                <p:cNvGrpSpPr>
                  <a:grpSpLocks/>
                </p:cNvGrpSpPr>
                <p:nvPr/>
              </p:nvGrpSpPr>
              <p:grpSpPr bwMode="auto">
                <a:xfrm>
                  <a:off x="2377546" y="1309160"/>
                  <a:ext cx="241171" cy="428624"/>
                  <a:chOff x="4000500" y="1326094"/>
                  <a:chExt cx="241171" cy="428624"/>
                </a:xfrm>
              </p:grpSpPr>
              <p:sp>
                <p:nvSpPr>
                  <p:cNvPr id="155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57" name="Freeform 191"/>
                  <p:cNvSpPr>
                    <a:spLocks/>
                  </p:cNvSpPr>
                  <p:nvPr/>
                </p:nvSpPr>
                <p:spPr bwMode="auto">
                  <a:xfrm>
                    <a:off x="3949872" y="1326732"/>
                    <a:ext cx="245036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</p:grpSp>
        </p:grpSp>
      </p:grpSp>
      <p:pic>
        <p:nvPicPr>
          <p:cNvPr id="4111" name="Picture 13" descr="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8" y="5643563"/>
            <a:ext cx="1368425" cy="112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2" name="Picture 12" descr="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750" y="5332413"/>
            <a:ext cx="1477963" cy="143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3" name="Picture 12" descr="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8" y="100013"/>
            <a:ext cx="1193800" cy="115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4" name="Picture 13" descr="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4100" y="117475"/>
            <a:ext cx="942975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5" name="Picture 8" descr="000o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6" name="Picture 9" descr="000o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7" name="Picture 10" descr="000o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8" name="Picture 11" descr="000o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9" name="AutoShape 151" descr="Kết quả hình ảnh cho rong rắn lên mấy"/>
          <p:cNvSpPr>
            <a:spLocks noChangeAspect="1" noChangeArrowheads="1"/>
          </p:cNvSpPr>
          <p:nvPr/>
        </p:nvSpPr>
        <p:spPr bwMode="auto">
          <a:xfrm>
            <a:off x="5449888" y="-144463"/>
            <a:ext cx="366712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pic>
        <p:nvPicPr>
          <p:cNvPr id="4120" name="Picture 7" descr="D:\GIÁO ÁN 1 2020-2021\HÌNH SOẠN GIÁO ÁN\Nhạc cụ\Trống con - Copy (4).jpg"/>
          <p:cNvPicPr>
            <a:picLocks noChangeAspect="1" noChangeArrowheads="1"/>
          </p:cNvPicPr>
          <p:nvPr/>
        </p:nvPicPr>
        <p:blipFill>
          <a:blip r:embed="rId12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088" y="1857375"/>
            <a:ext cx="7572375" cy="364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9"/>
                </p:tgtEl>
              </p:cMediaNode>
            </p:audio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308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10" descr="D:\GIÁO ÁN 1 2020-2021\HÌNH SOẠN GIÁO ÁN\Nghe nhạc\Picture1.png"/>
          <p:cNvPicPr>
            <a:picLocks noChangeAspect="1" noChangeArrowheads="1"/>
          </p:cNvPicPr>
          <p:nvPr/>
        </p:nvPicPr>
        <p:blipFill>
          <a:blip r:embed="rId3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4"/>
          <a:stretch>
            <a:fillRect/>
          </a:stretch>
        </p:blipFill>
        <p:spPr bwMode="auto">
          <a:xfrm>
            <a:off x="485775" y="1214438"/>
            <a:ext cx="10144125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Text Box 9"/>
          <p:cNvSpPr txBox="1">
            <a:spLocks noChangeArrowheads="1"/>
          </p:cNvSpPr>
          <p:nvPr/>
        </p:nvSpPr>
        <p:spPr bwMode="auto">
          <a:xfrm>
            <a:off x="3843338" y="1000125"/>
            <a:ext cx="2571750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1713CB"/>
                </a:solidFill>
                <a:cs typeface="Times New Roman" panose="02020603050405020304" pitchFamily="18" charset="0"/>
              </a:rPr>
              <a:t>Ôn tập đọc nhạc:</a:t>
            </a:r>
          </a:p>
        </p:txBody>
      </p:sp>
      <p:pic>
        <p:nvPicPr>
          <p:cNvPr id="19461" name="Picture 8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9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10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11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9" name="Text Box 9"/>
          <p:cNvSpPr txBox="1">
            <a:spLocks noChangeArrowheads="1"/>
          </p:cNvSpPr>
          <p:nvPr/>
        </p:nvSpPr>
        <p:spPr bwMode="auto">
          <a:xfrm>
            <a:off x="3914775" y="1928813"/>
            <a:ext cx="2643188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1713CB"/>
                </a:solidFill>
                <a:cs typeface="Times New Roman" panose="02020603050405020304" pitchFamily="18" charset="0"/>
              </a:rPr>
              <a:t>Nghe nhạc:</a:t>
            </a:r>
          </a:p>
        </p:txBody>
      </p:sp>
      <p:sp>
        <p:nvSpPr>
          <p:cNvPr id="19466" name="Rectangle 3"/>
          <p:cNvSpPr>
            <a:spLocks noChangeArrowheads="1"/>
          </p:cNvSpPr>
          <p:nvPr/>
        </p:nvSpPr>
        <p:spPr bwMode="auto">
          <a:xfrm>
            <a:off x="4700588" y="222250"/>
            <a:ext cx="1457325" cy="608013"/>
          </a:xfrm>
          <a:prstGeom prst="rect">
            <a:avLst/>
          </a:prstGeom>
          <a:solidFill>
            <a:srgbClr val="66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FF0000"/>
                </a:solidFill>
                <a:cs typeface="Times New Roman" panose="02020603050405020304" pitchFamily="18" charset="0"/>
              </a:rPr>
              <a:t>Tiết 3</a:t>
            </a:r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4914900" y="1404938"/>
            <a:ext cx="45720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/>
              <a:t>BAN NHẠC ĐÔ – RÊ - MI</a:t>
            </a: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4129088" y="2571750"/>
            <a:ext cx="642937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/>
              <a:t>NHỮNG BÔNG HOA NHỮNG BÀI CA</a:t>
            </a:r>
          </a:p>
        </p:txBody>
      </p:sp>
    </p:spTree>
    <p:extLst>
      <p:ext uri="{BB962C8B-B14F-4D97-AF65-F5344CB8AC3E}">
        <p14:creationId xmlns:p14="http://schemas.microsoft.com/office/powerpoint/2010/main" val="745973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78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78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2" grpId="0"/>
      <p:bldP spid="37899" grpId="0"/>
      <p:bldP spid="20490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1" descr="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8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9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10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11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1" name="Text Box 10"/>
          <p:cNvSpPr txBox="1">
            <a:spLocks noChangeArrowheads="1"/>
          </p:cNvSpPr>
          <p:nvPr/>
        </p:nvSpPr>
        <p:spPr bwMode="auto">
          <a:xfrm>
            <a:off x="414338" y="157163"/>
            <a:ext cx="428625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FF00"/>
                </a:solidFill>
              </a:rPr>
              <a:t>BAN NHẠC ĐÔ-RÊ-MI</a:t>
            </a: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7772400" y="214313"/>
            <a:ext cx="257175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sz="3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Nghe</a:t>
            </a:r>
            <a:r>
              <a:rPr lang="en-US" altLang="en-US" sz="30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giai</a:t>
            </a:r>
            <a:r>
              <a:rPr lang="en-US" altLang="en-US" sz="30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điệu</a:t>
            </a:r>
            <a:endParaRPr lang="en-US" altLang="en-US" sz="30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pic>
        <p:nvPicPr>
          <p:cNvPr id="6153" name="Picture 13" descr="D:\GIÁO ÁN 1 2020-2021\HÌNH SOẠN GIÁO ÁN\Đọc nhạc\BAN NHẠC ĐRM\Ban nhạc Đô Rê Mi.jpg"/>
          <p:cNvPicPr>
            <a:picLocks noChangeAspect="1" noChangeArrowheads="1"/>
          </p:cNvPicPr>
          <p:nvPr/>
        </p:nvPicPr>
        <p:blipFill>
          <a:blip r:embed="rId6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" y="1143000"/>
            <a:ext cx="9929812" cy="421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BEAT BAN NHẠC ĐÔ RÊ M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566520" y="214313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91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0" grpId="0" autoUpdateAnimBg="0"/>
      <p:bldP spid="10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0" descr="Kết quả hình ảnh cho nền powerpoint đẹp"/>
          <p:cNvPicPr>
            <a:picLocks noChangeAspect="1" noChangeArrowheads="1"/>
          </p:cNvPicPr>
          <p:nvPr/>
        </p:nvPicPr>
        <p:blipFill>
          <a:blip r:embed="rId2">
            <a:lum bright="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6" b="4849"/>
          <a:stretch>
            <a:fillRect/>
          </a:stretch>
        </p:blipFill>
        <p:spPr bwMode="auto">
          <a:xfrm>
            <a:off x="-19050" y="0"/>
            <a:ext cx="10991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414463" y="2286000"/>
            <a:ext cx="8366125" cy="180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5500" b="1">
                <a:solidFill>
                  <a:srgbClr val="0000FF"/>
                </a:solidFill>
                <a:cs typeface="Times New Roman" panose="02020603050405020304" pitchFamily="18" charset="0"/>
              </a:rPr>
              <a:t>ĐỌC NHẠC </a:t>
            </a:r>
          </a:p>
          <a:p>
            <a:pPr eaLnBrk="1" hangingPunct="1"/>
            <a:r>
              <a:rPr lang="en-US" altLang="en-US" sz="5500" b="1">
                <a:solidFill>
                  <a:srgbClr val="0000FF"/>
                </a:solidFill>
                <a:cs typeface="Times New Roman" panose="02020603050405020304" pitchFamily="18" charset="0"/>
              </a:rPr>
              <a:t>THEO KÍ HIỆU BÀN TAY</a:t>
            </a:r>
          </a:p>
        </p:txBody>
      </p:sp>
      <p:pic>
        <p:nvPicPr>
          <p:cNvPr id="7172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9" descr="D:\GIÁO ÁN 1 2020-2021\HÌNH SOẠN GIÁO ÁN\Đọc nhạc\BAN NHẠC ĐRM\Picture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70" b="21353"/>
          <a:stretch>
            <a:fillRect/>
          </a:stretch>
        </p:blipFill>
        <p:spPr bwMode="auto">
          <a:xfrm>
            <a:off x="166688" y="857250"/>
            <a:ext cx="10677525" cy="490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8" descr="000o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9" descr="000o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10" descr="000o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11" descr="000o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10" descr="D:\GIÁO ÁN 1 2020-2021\HÌNH SOẠN GIÁO ÁN\Đọc nhạc\BAN NHẠC ĐRM\Picture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813" y="2960688"/>
            <a:ext cx="722312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10" descr="D:\GIÁO ÁN 1 2020-2021\HÌNH SOẠN GIÁO ÁN\Đọc nhạc\BAN NHẠC ĐRM\Picture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0" y="5643563"/>
            <a:ext cx="722313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10" descr="D:\GIÁO ÁN 1 2020-2021\HÌNH SOẠN GIÁO ÁN\Đọc nhạc\BAN NHẠC ĐRM\Picture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4625" y="5589588"/>
            <a:ext cx="722313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Picture 10" descr="D:\GIÁO ÁN 1 2020-2021\HÌNH SOẠN GIÁO ÁN\Đọc nhạc\BAN NHẠC ĐRM\Picture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5643563"/>
            <a:ext cx="722312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Picture 10" descr="D:\GIÁO ÁN 1 2020-2021\HÌNH SOẠN GIÁO ÁN\Đọc nhạc\BAN NHẠC ĐRM\Picture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13" y="2928938"/>
            <a:ext cx="722312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4" name="Picture 3" descr="D:\GIÁO ÁN 1 2020-2021\HÌNH SOẠN GIÁO ÁN\Đọc nhạc\Picture2 - Copy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38" t="31725" r="64095" b="51193"/>
          <a:stretch>
            <a:fillRect/>
          </a:stretch>
        </p:blipFill>
        <p:spPr bwMode="auto">
          <a:xfrm>
            <a:off x="3175000" y="3040063"/>
            <a:ext cx="714375" cy="8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5" name="Picture 3" descr="D:\GIÁO ÁN 1 2020-2021\HÌNH SOẠN GIÁO ÁN\Đọc nhạc\Picture2 - Copy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38" t="31725" r="64095" b="51193"/>
          <a:stretch>
            <a:fillRect/>
          </a:stretch>
        </p:blipFill>
        <p:spPr bwMode="auto">
          <a:xfrm>
            <a:off x="7929563" y="3000375"/>
            <a:ext cx="714375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6" name="Picture 3" descr="D:\GIÁO ÁN 1 2020-2021\HÌNH SOẠN GIÁO ÁN\Đọc nhạc\Picture2 - Copy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38" t="31725" r="64095" b="51193"/>
          <a:stretch>
            <a:fillRect/>
          </a:stretch>
        </p:blipFill>
        <p:spPr bwMode="auto">
          <a:xfrm>
            <a:off x="5643563" y="5715000"/>
            <a:ext cx="714375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7" name="Picture 3" descr="D:\GIÁO ÁN 1 2020-2021\HÌNH SOẠN GIÁO ÁN\Đọc nhạc\Picture2 - Copy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38" t="31725" r="64095" b="51193"/>
          <a:stretch>
            <a:fillRect/>
          </a:stretch>
        </p:blipFill>
        <p:spPr bwMode="auto">
          <a:xfrm>
            <a:off x="2786063" y="5705475"/>
            <a:ext cx="714375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8" name="Picture 3" descr="D:\GIÁO ÁN 1 2020-2021\HÌNH SOẠN GIÁO ÁN\Đọc nhạc\Picture2 - Copy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18" t="31725" r="47670" b="51193"/>
          <a:stretch>
            <a:fillRect/>
          </a:stretch>
        </p:blipFill>
        <p:spPr bwMode="auto">
          <a:xfrm>
            <a:off x="5214938" y="2995613"/>
            <a:ext cx="928687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9" name="Picture 3" descr="D:\GIÁO ÁN 1 2020-2021\HÌNH SOẠN GIÁO ÁN\Đọc nhạc\Picture2 - Copy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18" t="31725" r="47670" b="51193"/>
          <a:stretch>
            <a:fillRect/>
          </a:stretch>
        </p:blipFill>
        <p:spPr bwMode="auto">
          <a:xfrm>
            <a:off x="9644063" y="3000375"/>
            <a:ext cx="928687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0" name="Picture 3" descr="D:\GIÁO ÁN 1 2020-2021\HÌNH SOẠN GIÁO ÁN\Đọc nhạc\Picture2 - Copy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18" t="31725" r="47670" b="51193"/>
          <a:stretch>
            <a:fillRect/>
          </a:stretch>
        </p:blipFill>
        <p:spPr bwMode="auto">
          <a:xfrm>
            <a:off x="4286250" y="5705475"/>
            <a:ext cx="928688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11" name="Text Box 10"/>
          <p:cNvSpPr txBox="1">
            <a:spLocks noChangeArrowheads="1"/>
          </p:cNvSpPr>
          <p:nvPr/>
        </p:nvSpPr>
        <p:spPr bwMode="auto">
          <a:xfrm>
            <a:off x="2486025" y="274638"/>
            <a:ext cx="5929313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FF0000"/>
                </a:solidFill>
              </a:rPr>
              <a:t>BAN NHẠC ĐÔ – RÊ - MI</a:t>
            </a:r>
          </a:p>
        </p:txBody>
      </p:sp>
      <p:pic>
        <p:nvPicPr>
          <p:cNvPr id="20" name="BEAT BAN NHẠC ĐÔ RÊ M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339263" y="334963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120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0" descr="Kết quả hình ảnh cho nền powerpoint đẹp"/>
          <p:cNvPicPr>
            <a:picLocks noChangeAspect="1" noChangeArrowheads="1"/>
          </p:cNvPicPr>
          <p:nvPr/>
        </p:nvPicPr>
        <p:blipFill>
          <a:blip r:embed="rId2">
            <a:lum bright="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6" b="4849"/>
          <a:stretch>
            <a:fillRect/>
          </a:stretch>
        </p:blipFill>
        <p:spPr bwMode="auto">
          <a:xfrm>
            <a:off x="-19050" y="0"/>
            <a:ext cx="10991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414463" y="2286000"/>
            <a:ext cx="8191500" cy="180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5500" b="1">
                <a:solidFill>
                  <a:srgbClr val="0000FF"/>
                </a:solidFill>
                <a:cs typeface="Times New Roman" panose="02020603050405020304" pitchFamily="18" charset="0"/>
              </a:rPr>
              <a:t>ĐỌC NHẠC KẾT HỢP </a:t>
            </a:r>
          </a:p>
          <a:p>
            <a:pPr eaLnBrk="1" hangingPunct="1"/>
            <a:r>
              <a:rPr lang="en-US" altLang="en-US" sz="5500" b="1">
                <a:solidFill>
                  <a:srgbClr val="0000FF"/>
                </a:solidFill>
                <a:cs typeface="Times New Roman" panose="02020603050405020304" pitchFamily="18" charset="0"/>
              </a:rPr>
              <a:t>VẬN ĐỘNG THEO NHỊP</a:t>
            </a:r>
          </a:p>
        </p:txBody>
      </p:sp>
      <p:pic>
        <p:nvPicPr>
          <p:cNvPr id="9220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1" descr="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8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9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10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11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7" name="Text Box 10"/>
          <p:cNvSpPr txBox="1">
            <a:spLocks noChangeArrowheads="1"/>
          </p:cNvSpPr>
          <p:nvPr/>
        </p:nvSpPr>
        <p:spPr bwMode="auto">
          <a:xfrm>
            <a:off x="414338" y="157163"/>
            <a:ext cx="428625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FF00"/>
                </a:solidFill>
              </a:rPr>
              <a:t>BAN NHẠC ĐÔ-RÊ-MI</a:t>
            </a:r>
          </a:p>
        </p:txBody>
      </p:sp>
      <p:pic>
        <p:nvPicPr>
          <p:cNvPr id="10248" name="Picture 2" descr="D:\GIÁO ÁN 1 2020-2021\HÌNH SOẠN GIÁO ÁN\Đọc nhạc\BAN NHẠC ĐRM\Picture1 - Copy (3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1071563"/>
            <a:ext cx="10072687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BEAT BAN NHẠC ĐÔ RÊ M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654752" y="214313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12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6947</TotalTime>
  <Words>130</Words>
  <Application>Microsoft Office PowerPoint</Application>
  <PresentationFormat>Custom</PresentationFormat>
  <Paragraphs>34</Paragraphs>
  <Slides>15</Slides>
  <Notes>2</Notes>
  <HiddenSlides>0</HiddenSlides>
  <MMClips>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ＭＳ Ｐゴシック</vt:lpstr>
      <vt:lpstr>Arial</vt:lpstr>
      <vt:lpstr>Calibri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Minh Hien</dc:creator>
  <cp:lastModifiedBy>Windows User</cp:lastModifiedBy>
  <cp:revision>601</cp:revision>
  <dcterms:created xsi:type="dcterms:W3CDTF">2010-04-30T18:19:48Z</dcterms:created>
  <dcterms:modified xsi:type="dcterms:W3CDTF">2023-11-21T04:45:04Z</dcterms:modified>
</cp:coreProperties>
</file>