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34" r:id="rId3"/>
  </p:sldMasterIdLst>
  <p:notesMasterIdLst>
    <p:notesMasterId r:id="rId11"/>
  </p:notesMasterIdLst>
  <p:sldIdLst>
    <p:sldId id="297" r:id="rId4"/>
    <p:sldId id="289" r:id="rId5"/>
    <p:sldId id="290" r:id="rId6"/>
    <p:sldId id="299" r:id="rId7"/>
    <p:sldId id="300" r:id="rId8"/>
    <p:sldId id="303" r:id="rId9"/>
    <p:sldId id="27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2" d="100"/>
          <a:sy n="72" d="100"/>
        </p:scale>
        <p:origin x="6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7FA50-F023-40DA-A80E-963AA87A0696}"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37EEF-744D-4208-86C3-FC6D2DDB462E}" type="slidenum">
              <a:rPr lang="en-US" smtClean="0"/>
              <a:t>‹#›</a:t>
            </a:fld>
            <a:endParaRPr lang="en-US"/>
          </a:p>
        </p:txBody>
      </p:sp>
    </p:spTree>
    <p:extLst>
      <p:ext uri="{BB962C8B-B14F-4D97-AF65-F5344CB8AC3E}">
        <p14:creationId xmlns:p14="http://schemas.microsoft.com/office/powerpoint/2010/main" val="3267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964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3621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9371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8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01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2091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80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7069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3983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695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9398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07268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Đàn T'rưng - http://vananhcorporation.vn/"/>
          <p:cNvPicPr/>
          <p:nvPr/>
        </p:nvPicPr>
        <p:blipFill>
          <a:blip r:embed="rId2">
            <a:extLst>
              <a:ext uri="{28A0092B-C50C-407E-A947-70E740481C1C}">
                <a14:useLocalDpi xmlns:a14="http://schemas.microsoft.com/office/drawing/2010/main" val="0"/>
              </a:ext>
            </a:extLst>
          </a:blip>
          <a:srcRect/>
          <a:stretch>
            <a:fillRect/>
          </a:stretch>
        </p:blipFill>
        <p:spPr bwMode="auto">
          <a:xfrm>
            <a:off x="264281" y="2240279"/>
            <a:ext cx="4792828" cy="3788971"/>
          </a:xfrm>
          <a:prstGeom prst="rect">
            <a:avLst/>
          </a:prstGeom>
          <a:noFill/>
          <a:ln>
            <a:noFill/>
          </a:ln>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1668781"/>
            <a:ext cx="2064150" cy="184851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1668781"/>
            <a:ext cx="2064150" cy="184851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1636730"/>
            <a:ext cx="2064150" cy="1848516"/>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3078481"/>
            <a:ext cx="2064150" cy="1848516"/>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3078481"/>
            <a:ext cx="2064150" cy="1848516"/>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3078481"/>
            <a:ext cx="2064150" cy="1848516"/>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4488181"/>
            <a:ext cx="2064150" cy="1848516"/>
          </a:xfrm>
          <a:prstGeom prst="rect">
            <a:avLst/>
          </a:prstGeom>
        </p:spPr>
      </p:pic>
      <p:sp>
        <p:nvSpPr>
          <p:cNvPr id="20" name="Rectangle 19"/>
          <p:cNvSpPr/>
          <p:nvPr/>
        </p:nvSpPr>
        <p:spPr>
          <a:xfrm>
            <a:off x="169045" y="788015"/>
            <a:ext cx="3550587"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Trò chơi: Bức tranh bí ẩn</a:t>
            </a:r>
            <a:endParaRPr lang="en-US" sz="2400" dirty="0"/>
          </a:p>
        </p:txBody>
      </p:sp>
      <p:sp>
        <p:nvSpPr>
          <p:cNvPr id="38" name="Rectangle 37"/>
          <p:cNvSpPr/>
          <p:nvPr/>
        </p:nvSpPr>
        <p:spPr>
          <a:xfrm>
            <a:off x="4299105" y="168903"/>
            <a:ext cx="3436390" cy="461665"/>
          </a:xfrm>
          <a:prstGeom prst="rect">
            <a:avLst/>
          </a:prstGeom>
        </p:spPr>
        <p:txBody>
          <a:bodyPr wrap="none">
            <a:spAutoFit/>
          </a:bodyPr>
          <a:lstStyle/>
          <a:p>
            <a:r>
              <a:rPr lang="en-US" sz="2400" b="1" dirty="0" smtClean="0">
                <a:latin typeface="Times New Roman" panose="02020603050405020304" pitchFamily="18" charset="0"/>
                <a:ea typeface="Calibri" panose="020F0502020204030204" pitchFamily="34" charset="0"/>
              </a:rPr>
              <a:t>HOẠT ĐỘNG MỞ ĐẦU</a:t>
            </a:r>
            <a:endParaRPr lang="en-US" sz="2400" dirty="0"/>
          </a:p>
        </p:txBody>
      </p:sp>
      <p:sp>
        <p:nvSpPr>
          <p:cNvPr id="25" name="TextBox 24"/>
          <p:cNvSpPr txBox="1"/>
          <p:nvPr/>
        </p:nvSpPr>
        <p:spPr>
          <a:xfrm>
            <a:off x="7521917" y="930737"/>
            <a:ext cx="467008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Mở mảnh ghép và đoán tên nhạc cụ</a:t>
            </a:r>
            <a:endParaRPr lang="en-US" sz="2400" dirty="0">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3668" y="1610762"/>
            <a:ext cx="6439270" cy="5247020"/>
          </a:xfrm>
          <a:prstGeom prst="rect">
            <a:avLst/>
          </a:prstGeom>
        </p:spPr>
      </p:pic>
      <p:sp>
        <p:nvSpPr>
          <p:cNvPr id="42" name="TextBox 41"/>
          <p:cNvSpPr txBox="1"/>
          <p:nvPr/>
        </p:nvSpPr>
        <p:spPr>
          <a:xfrm>
            <a:off x="7521916" y="2099323"/>
            <a:ext cx="1688991" cy="461665"/>
          </a:xfrm>
          <a:prstGeom prst="rect">
            <a:avLst/>
          </a:prstGeom>
          <a:noFill/>
        </p:spPr>
        <p:txBody>
          <a:bodyPr wrap="square" rtlCol="0">
            <a:spAutoFit/>
          </a:bodyPr>
          <a:lstStyle/>
          <a:p>
            <a:r>
              <a:rPr lang="en-US" sz="2400" b="1" i="1" dirty="0" smtClean="0">
                <a:solidFill>
                  <a:srgbClr val="FF0000"/>
                </a:solidFill>
                <a:latin typeface="Times New Roman" panose="02020603050405020304" pitchFamily="18" charset="0"/>
                <a:cs typeface="Times New Roman" panose="02020603050405020304" pitchFamily="18" charset="0"/>
              </a:rPr>
              <a:t>Đàn t’rưng</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3699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9517" y="76989"/>
            <a:ext cx="5196258" cy="68515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7009518" cy="6857999"/>
          </a:xfrm>
          <a:prstGeom prst="rect">
            <a:avLst/>
          </a:prstGeom>
        </p:spPr>
      </p:pic>
      <p:sp>
        <p:nvSpPr>
          <p:cNvPr id="13" name="Rectangle 12"/>
          <p:cNvSpPr/>
          <p:nvPr/>
        </p:nvSpPr>
        <p:spPr>
          <a:xfrm>
            <a:off x="7519004" y="731366"/>
            <a:ext cx="1274708" cy="491481"/>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15 </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027" y="206151"/>
            <a:ext cx="424661" cy="359639"/>
          </a:xfrm>
          <a:prstGeom prst="rect">
            <a:avLst/>
          </a:prstGeom>
        </p:spPr>
      </p:pic>
      <p:sp>
        <p:nvSpPr>
          <p:cNvPr id="15" name="Rectangle 14"/>
          <p:cNvSpPr/>
          <p:nvPr/>
        </p:nvSpPr>
        <p:spPr>
          <a:xfrm>
            <a:off x="8245745" y="1573011"/>
            <a:ext cx="2743059"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320" y="1364933"/>
            <a:ext cx="2098707" cy="933219"/>
          </a:xfrm>
          <a:prstGeom prst="rect">
            <a:avLst/>
          </a:prstGeom>
        </p:spPr>
      </p:pic>
      <p:sp>
        <p:nvSpPr>
          <p:cNvPr id="17" name="Rectangle 16"/>
          <p:cNvSpPr/>
          <p:nvPr/>
        </p:nvSpPr>
        <p:spPr>
          <a:xfrm>
            <a:off x="8159939" y="2691219"/>
            <a:ext cx="3321743"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30" y="0"/>
            <a:ext cx="3610984" cy="115452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788" y="2475592"/>
            <a:ext cx="3459487" cy="1027178"/>
          </a:xfrm>
          <a:prstGeom prst="rect">
            <a:avLst/>
          </a:prstGeom>
        </p:spPr>
      </p:pic>
      <p:pic>
        <p:nvPicPr>
          <p:cNvPr id="11" name="Picture 10"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806" y="6218827"/>
            <a:ext cx="510579" cy="490965"/>
          </a:xfrm>
          <a:prstGeom prst="rect">
            <a:avLst/>
          </a:prstGeom>
          <a:noFill/>
          <a:ln>
            <a:noFill/>
          </a:ln>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 name="Rectangle 13"/>
          <p:cNvSpPr/>
          <p:nvPr/>
        </p:nvSpPr>
        <p:spPr>
          <a:xfrm>
            <a:off x="5536592" y="645204"/>
            <a:ext cx="1787669"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HS </a:t>
            </a:r>
            <a:r>
              <a:rPr lang="en-US" sz="2000" dirty="0" smtClean="0">
                <a:solidFill>
                  <a:srgbClr val="242021"/>
                </a:solidFill>
                <a:latin typeface="Times New Roman" panose="02020603050405020304" pitchFamily="18" charset="0"/>
                <a:ea typeface="Calibri" panose="020F0502020204030204" pitchFamily="34" charset="0"/>
              </a:rPr>
              <a:t>đọc </a:t>
            </a:r>
            <a:r>
              <a:rPr lang="en-US" sz="2000" dirty="0">
                <a:solidFill>
                  <a:srgbClr val="242021"/>
                </a:solidFill>
                <a:latin typeface="Times New Roman" panose="02020603050405020304" pitchFamily="18" charset="0"/>
                <a:ea typeface="Calibri" panose="020F0502020204030204" pitchFamily="34" charset="0"/>
              </a:rPr>
              <a:t>lời </a:t>
            </a:r>
            <a:r>
              <a:rPr lang="en-US" sz="2000" dirty="0" smtClean="0">
                <a:solidFill>
                  <a:srgbClr val="242021"/>
                </a:solidFill>
                <a:latin typeface="Times New Roman" panose="02020603050405020304" pitchFamily="18" charset="0"/>
                <a:ea typeface="Calibri" panose="020F0502020204030204" pitchFamily="34" charset="0"/>
              </a:rPr>
              <a:t>dẫn </a:t>
            </a:r>
            <a:endParaRPr lang="en-US" sz="2800" dirty="0"/>
          </a:p>
        </p:txBody>
      </p:sp>
      <p:sp>
        <p:nvSpPr>
          <p:cNvPr id="15" name="Rectangle 14"/>
          <p:cNvSpPr/>
          <p:nvPr/>
        </p:nvSpPr>
        <p:spPr>
          <a:xfrm>
            <a:off x="5058898" y="0"/>
            <a:ext cx="2743059"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26" y="0"/>
            <a:ext cx="2098707" cy="933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092" y="1758006"/>
            <a:ext cx="7594631" cy="1721450"/>
          </a:xfrm>
          <a:prstGeom prst="rect">
            <a:avLst/>
          </a:prstGeom>
        </p:spPr>
      </p:pic>
      <p:sp>
        <p:nvSpPr>
          <p:cNvPr id="19" name="Rectangle 18"/>
          <p:cNvSpPr/>
          <p:nvPr/>
        </p:nvSpPr>
        <p:spPr>
          <a:xfrm>
            <a:off x="7640455" y="3685770"/>
            <a:ext cx="1826334" cy="400110"/>
          </a:xfrm>
          <a:prstGeom prst="rect">
            <a:avLst/>
          </a:prstGeom>
        </p:spPr>
        <p:txBody>
          <a:bodyPr wrap="none">
            <a:spAutoFit/>
          </a:bodyPr>
          <a:lstStyle/>
          <a:p>
            <a:r>
              <a:rPr lang="en-US" sz="2000" dirty="0" smtClean="0">
                <a:solidFill>
                  <a:srgbClr val="242021"/>
                </a:solidFill>
                <a:latin typeface="Times New Roman" panose="02020603050405020304" pitchFamily="18" charset="0"/>
                <a:ea typeface="Calibri" panose="020F0502020204030204" pitchFamily="34" charset="0"/>
              </a:rPr>
              <a:t>GV đọc </a:t>
            </a:r>
            <a:r>
              <a:rPr lang="en-US" sz="2000" dirty="0">
                <a:solidFill>
                  <a:srgbClr val="242021"/>
                </a:solidFill>
                <a:latin typeface="Times New Roman" panose="02020603050405020304" pitchFamily="18" charset="0"/>
                <a:ea typeface="Calibri" panose="020F0502020204030204" pitchFamily="34" charset="0"/>
              </a:rPr>
              <a:t>lời </a:t>
            </a:r>
            <a:r>
              <a:rPr lang="en-US" sz="2000" dirty="0" smtClean="0">
                <a:solidFill>
                  <a:srgbClr val="242021"/>
                </a:solidFill>
                <a:latin typeface="Times New Roman" panose="02020603050405020304" pitchFamily="18" charset="0"/>
                <a:ea typeface="Calibri" panose="020F0502020204030204" pitchFamily="34" charset="0"/>
              </a:rPr>
              <a:t>dẫn </a:t>
            </a:r>
            <a:endParaRPr lang="en-US" sz="2800" dirty="0"/>
          </a:p>
        </p:txBody>
      </p:sp>
    </p:spTree>
    <p:extLst>
      <p:ext uri="{BB962C8B-B14F-4D97-AF65-F5344CB8AC3E}">
        <p14:creationId xmlns:p14="http://schemas.microsoft.com/office/powerpoint/2010/main" val="4277229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4815" y="795575"/>
            <a:ext cx="6040596" cy="1423518"/>
          </a:xfrm>
          <a:prstGeom prst="rect">
            <a:avLst/>
          </a:prstGeom>
        </p:spPr>
      </p:pic>
    </p:spTree>
    <p:extLst>
      <p:ext uri="{BB962C8B-B14F-4D97-AF65-F5344CB8AC3E}">
        <p14:creationId xmlns:p14="http://schemas.microsoft.com/office/powerpoint/2010/main" val="3926660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2196790"/>
            <a:ext cx="5196258" cy="46612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52907"/>
            <a:ext cx="7009518" cy="4505092"/>
          </a:xfrm>
          <a:prstGeom prst="rect">
            <a:avLst/>
          </a:prstGeom>
        </p:spPr>
      </p:pic>
      <p:sp>
        <p:nvSpPr>
          <p:cNvPr id="4" name="Rectangle 3"/>
          <p:cNvSpPr/>
          <p:nvPr/>
        </p:nvSpPr>
        <p:spPr>
          <a:xfrm>
            <a:off x="200722" y="935390"/>
            <a:ext cx="11991278" cy="1685077"/>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 </a:t>
            </a: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ru còn được gọi là ru con hoặc ru em, là tiếng hát của những người thân trong gia đình dùng để ru em/ con/ cháu. Đây là một lối hát theo tập quán truyền thống và rất phổ biến ở các vùng, miền trên cả nước. Tuy mỗi vùng, mỗi dân tộc đều có điệu hát ru được gọi bằng những tên khác nhau và nét nhạc cũng mang màu sắc riêng, nhưng có những điểm chung như: êm dịu, du dương, trìu mến, lời ca giàu hình tượng,... Phần lớn ca từ trong bài hát ru con lấy từ ca dao, đồng dao, hay trích từ các loại thơ/ hò dân gian được truyền miệng qua các thế hệ.</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3673999" y="24159"/>
            <a:ext cx="3321743"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88" y="23643"/>
            <a:ext cx="3459487" cy="1027178"/>
          </a:xfrm>
          <a:prstGeom prst="rect">
            <a:avLst/>
          </a:prstGeom>
        </p:spPr>
      </p:pic>
      <p:sp>
        <p:nvSpPr>
          <p:cNvPr id="5" name="Rectangle 4"/>
          <p:cNvSpPr/>
          <p:nvPr/>
        </p:nvSpPr>
        <p:spPr>
          <a:xfrm>
            <a:off x="3044285" y="4037984"/>
            <a:ext cx="9147715" cy="410882"/>
          </a:xfrm>
          <a:prstGeom prst="rect">
            <a:avLst/>
          </a:prstGeom>
        </p:spPr>
        <p:txBody>
          <a:bodyPr wrap="square">
            <a:spAutoFit/>
          </a:bodyPr>
          <a:lstStyle/>
          <a:p>
            <a:pPr algn="just">
              <a:lnSpc>
                <a:spcPct val="115000"/>
              </a:lnSpc>
              <a:spcAft>
                <a:spcPts val="800"/>
              </a:spcAft>
            </a:pPr>
            <a:r>
              <a:rPr lang="pt-BR"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Hát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câu hát ru sau đó hỏi Các em có biết hoặc được nghe câu hát nào sau đây không?</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334870" y="3414151"/>
            <a:ext cx="6195350" cy="41088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Những ai trong chúng ta đã từng được nghe bà, mẹ,… hát ru?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76323" y="4716237"/>
            <a:ext cx="5793574" cy="38536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xung phong lên hát một câu hát ru đã biết, đã từng nghe.</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227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
        <p:nvSpPr>
          <p:cNvPr id="2" name="Rectangle 1"/>
          <p:cNvSpPr/>
          <p:nvPr/>
        </p:nvSpPr>
        <p:spPr>
          <a:xfrm>
            <a:off x="137531" y="125784"/>
            <a:ext cx="4077630" cy="738664"/>
          </a:xfrm>
          <a:prstGeom prst="rect">
            <a:avLst/>
          </a:prstGeom>
        </p:spPr>
        <p:txBody>
          <a:bodyPr wrap="square">
            <a:spAutoFit/>
          </a:bodyPr>
          <a:lstStyle/>
          <a:p>
            <a:r>
              <a:rPr lang="en-US" dirty="0">
                <a:solidFill>
                  <a:srgbClr val="242021"/>
                </a:solidFill>
                <a:latin typeface="Times New Roman" panose="02020603050405020304" pitchFamily="18" charset="0"/>
                <a:ea typeface="Calibri" panose="020F0502020204030204" pitchFamily="34" charset="0"/>
              </a:rPr>
              <a:t>N</a:t>
            </a:r>
            <a:r>
              <a:rPr lang="en-US" dirty="0" smtClean="0">
                <a:solidFill>
                  <a:srgbClr val="242021"/>
                </a:solidFill>
                <a:latin typeface="Times New Roman" panose="02020603050405020304" pitchFamily="18" charset="0"/>
                <a:ea typeface="Calibri" panose="020F0502020204030204" pitchFamily="34" charset="0"/>
              </a:rPr>
              <a:t>ghe </a:t>
            </a:r>
            <a:r>
              <a:rPr lang="en-US" dirty="0">
                <a:solidFill>
                  <a:srgbClr val="242021"/>
                </a:solidFill>
                <a:latin typeface="Times New Roman" panose="02020603050405020304" pitchFamily="18" charset="0"/>
                <a:ea typeface="Calibri" panose="020F0502020204030204" pitchFamily="34" charset="0"/>
              </a:rPr>
              <a:t>bài hát </a:t>
            </a:r>
            <a:r>
              <a:rPr lang="en-US" i="1" dirty="0">
                <a:solidFill>
                  <a:srgbClr val="242021"/>
                </a:solidFill>
                <a:latin typeface="Times New Roman" panose="02020603050405020304" pitchFamily="18" charset="0"/>
                <a:ea typeface="Calibri" panose="020F0502020204030204" pitchFamily="34" charset="0"/>
              </a:rPr>
              <a:t>Ru em</a:t>
            </a:r>
            <a:r>
              <a:rPr lang="en-US" dirty="0">
                <a:solidFill>
                  <a:srgbClr val="242021"/>
                </a:solidFill>
                <a:latin typeface="Times New Roman" panose="02020603050405020304" pitchFamily="18" charset="0"/>
                <a:ea typeface="Calibri" panose="020F0502020204030204" pitchFamily="34" charset="0"/>
              </a:rPr>
              <a:t>, dân ca Xê-đăng.</a:t>
            </a:r>
            <a:br>
              <a:rPr lang="en-US" dirty="0">
                <a:solidFill>
                  <a:srgbClr val="242021"/>
                </a:solidFill>
                <a:latin typeface="Times New Roman" panose="02020603050405020304" pitchFamily="18" charset="0"/>
                <a:ea typeface="Calibri" panose="020F0502020204030204" pitchFamily="34" charset="0"/>
              </a:rPr>
            </a:br>
            <a:endParaRPr lang="en-US" sz="2400" dirty="0"/>
          </a:p>
        </p:txBody>
      </p:sp>
    </p:spTree>
    <p:extLst>
      <p:ext uri="{BB962C8B-B14F-4D97-AF65-F5344CB8AC3E}">
        <p14:creationId xmlns:p14="http://schemas.microsoft.com/office/powerpoint/2010/main" val="334632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smtClean="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502" y="1621484"/>
            <a:ext cx="4504615" cy="976748"/>
          </a:xfrm>
          <a:prstGeom prst="rect">
            <a:avLst/>
          </a:prstGeom>
        </p:spPr>
      </p:pic>
      <p:sp>
        <p:nvSpPr>
          <p:cNvPr id="4" name="TextBox 3"/>
          <p:cNvSpPr txBox="1"/>
          <p:nvPr/>
        </p:nvSpPr>
        <p:spPr>
          <a:xfrm>
            <a:off x="2884263" y="6614901"/>
            <a:ext cx="2564782" cy="307777"/>
          </a:xfrm>
          <a:prstGeom prst="rect">
            <a:avLst/>
          </a:prstGeom>
          <a:noFill/>
        </p:spPr>
        <p:txBody>
          <a:bodyPr wrap="square" rtlCol="0">
            <a:spAutoFit/>
          </a:bodyPr>
          <a:lstStyle/>
          <a:p>
            <a:r>
              <a:rPr lang="en-US" sz="1400" i="1" dirty="0" smtClean="0">
                <a:solidFill>
                  <a:srgbClr val="FF0000"/>
                </a:solidFill>
                <a:latin typeface="Times New Roman" panose="02020603050405020304" pitchFamily="18" charset="0"/>
                <a:cs typeface="Times New Roman" panose="02020603050405020304" pitchFamily="18" charset="0"/>
              </a:rPr>
              <a:t>Chú ý hỏi song mới nêu giáo dục</a:t>
            </a:r>
            <a:endParaRPr lang="en-US" sz="1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TotalTime>
  <Words>271</Words>
  <Application>Microsoft Office PowerPoint</Application>
  <PresentationFormat>Widescreen</PresentationFormat>
  <Paragraphs>18</Paragraphs>
  <Slides>7</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7</vt:i4>
      </vt:variant>
    </vt:vector>
  </HeadingPairs>
  <TitlesOfParts>
    <vt:vector size="14" baseType="lpstr">
      <vt:lpstr>#9Slide05 Dancing Script</vt:lpstr>
      <vt:lpstr>Arial</vt:lpstr>
      <vt:lpstr>Calibri</vt:lpstr>
      <vt:lpstr>Times New Roman</vt:lpstr>
      <vt:lpstr>5_Office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63</cp:revision>
  <dcterms:created xsi:type="dcterms:W3CDTF">2022-04-04T11:47:32Z</dcterms:created>
  <dcterms:modified xsi:type="dcterms:W3CDTF">2024-12-24T16:19:01Z</dcterms:modified>
</cp:coreProperties>
</file>