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521" r:id="rId2"/>
    <p:sldId id="522" r:id="rId3"/>
    <p:sldId id="523" r:id="rId4"/>
    <p:sldId id="483" r:id="rId5"/>
    <p:sldId id="524" r:id="rId6"/>
    <p:sldId id="525" r:id="rId7"/>
    <p:sldId id="516" r:id="rId8"/>
    <p:sldId id="526" r:id="rId9"/>
    <p:sldId id="518" r:id="rId10"/>
    <p:sldId id="527"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6" autoAdjust="0"/>
    <p:restoredTop sz="94660"/>
  </p:normalViewPr>
  <p:slideViewPr>
    <p:cSldViewPr>
      <p:cViewPr varScale="1">
        <p:scale>
          <a:sx n="55" d="100"/>
          <a:sy n="55" d="100"/>
        </p:scale>
        <p:origin x="558" y="78"/>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7.jpeg"/><Relationship Id="rId11" Type="http://schemas.openxmlformats.org/officeDocument/2006/relationships/image" Target="../media/image2.gif"/><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IÁO ÁN 1 2020-2021\HÌNH SOẠN GIÁO ÁN\Chủ đề\Untitled.pn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0" y="0"/>
            <a:ext cx="562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83475" y="3365500"/>
            <a:ext cx="6858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5"/>
          <p:cNvSpPr>
            <a:spLocks noChangeArrowheads="1"/>
          </p:cNvSpPr>
          <p:nvPr/>
        </p:nvSpPr>
        <p:spPr bwMode="auto">
          <a:xfrm>
            <a:off x="6040438" y="3429000"/>
            <a:ext cx="41259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1713CB"/>
                </a:solidFill>
                <a:cs typeface="Times New Roman" panose="02020603050405020304" pitchFamily="18" charset="0"/>
              </a:rPr>
              <a:t>TIẾT 6 CHỦ ĐỀ 4</a:t>
            </a:r>
          </a:p>
        </p:txBody>
      </p:sp>
      <p:sp>
        <p:nvSpPr>
          <p:cNvPr id="2057" name="Rectangle 5"/>
          <p:cNvSpPr>
            <a:spLocks noChangeArrowheads="1"/>
          </p:cNvSpPr>
          <p:nvPr/>
        </p:nvSpPr>
        <p:spPr bwMode="auto">
          <a:xfrm>
            <a:off x="5843588" y="5429250"/>
            <a:ext cx="47863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dirty="0">
                <a:solidFill>
                  <a:srgbClr val="C00000"/>
                </a:solidFill>
                <a:latin typeface="Constantia" panose="02030602050306030303" pitchFamily="18" charset="0"/>
                <a:cs typeface="Times New Roman" panose="02020603050405020304" pitchFamily="18" charset="0"/>
              </a:rPr>
              <a:t>Lê </a:t>
            </a:r>
            <a:r>
              <a:rPr lang="en-US" altLang="en-US" sz="3600" b="1" dirty="0" err="1">
                <a:solidFill>
                  <a:srgbClr val="C00000"/>
                </a:solidFill>
                <a:latin typeface="Constantia" panose="02030602050306030303" pitchFamily="18" charset="0"/>
                <a:cs typeface="Times New Roman" panose="02020603050405020304" pitchFamily="18" charset="0"/>
              </a:rPr>
              <a:t>Thị</a:t>
            </a:r>
            <a:r>
              <a:rPr lang="en-US" altLang="en-US" sz="3600" b="1" dirty="0">
                <a:solidFill>
                  <a:srgbClr val="C00000"/>
                </a:solidFill>
                <a:latin typeface="Constantia" panose="02030602050306030303" pitchFamily="18" charset="0"/>
                <a:cs typeface="Times New Roman" panose="02020603050405020304" pitchFamily="18" charset="0"/>
              </a:rPr>
              <a:t> Thu </a:t>
            </a:r>
            <a:r>
              <a:rPr lang="en-US" altLang="en-US" sz="3600" b="1" dirty="0" err="1">
                <a:solidFill>
                  <a:srgbClr val="C00000"/>
                </a:solidFill>
                <a:latin typeface="Constantia" panose="02030602050306030303" pitchFamily="18" charset="0"/>
                <a:cs typeface="Times New Roman" panose="02020603050405020304" pitchFamily="18" charset="0"/>
              </a:rPr>
              <a:t>Hà</a:t>
            </a:r>
            <a:endParaRPr lang="en-US" altLang="en-US" sz="3600" b="1" dirty="0">
              <a:solidFill>
                <a:srgbClr val="C00000"/>
              </a:solidFill>
              <a:latin typeface="Constantia" panose="02030602050306030303" pitchFamily="18" charset="0"/>
              <a:cs typeface="Times New Roman" panose="02020603050405020304" pitchFamily="18" charset="0"/>
            </a:endParaRPr>
          </a:p>
        </p:txBody>
      </p:sp>
      <p:pic>
        <p:nvPicPr>
          <p:cNvPr id="2058"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700588" y="222250"/>
            <a:ext cx="1457325" cy="6080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FF0000"/>
                </a:solidFill>
                <a:cs typeface="Times New Roman" panose="02020603050405020304" pitchFamily="18" charset="0"/>
              </a:rPr>
              <a:t>Tiết 6</a:t>
            </a:r>
          </a:p>
        </p:txBody>
      </p:sp>
      <p:sp>
        <p:nvSpPr>
          <p:cNvPr id="11268" name="Text Box 10"/>
          <p:cNvSpPr txBox="1">
            <a:spLocks noChangeArrowheads="1"/>
          </p:cNvSpPr>
          <p:nvPr/>
        </p:nvSpPr>
        <p:spPr bwMode="auto">
          <a:xfrm>
            <a:off x="1897063" y="1341438"/>
            <a:ext cx="697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5400" b="1">
                <a:solidFill>
                  <a:srgbClr val="FF0000"/>
                </a:solidFill>
              </a:rPr>
              <a:t>KIỂM TRA HỌC KÌ I</a:t>
            </a:r>
          </a:p>
        </p:txBody>
      </p:sp>
      <p:sp>
        <p:nvSpPr>
          <p:cNvPr id="14" name="Rectangle 13"/>
          <p:cNvSpPr/>
          <p:nvPr/>
        </p:nvSpPr>
        <p:spPr>
          <a:xfrm>
            <a:off x="-14288" y="0"/>
            <a:ext cx="10972801" cy="68580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127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41663"/>
            <a:ext cx="210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2924175"/>
            <a:ext cx="393858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790825"/>
            <a:ext cx="361473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extLst/>
          </a:blip>
          <a:stretch>
            <a:fillRect/>
          </a:stretch>
        </p:blipFill>
        <p:spPr>
          <a:xfrm>
            <a:off x="5032138" y="1046518"/>
            <a:ext cx="1064736" cy="814184"/>
          </a:xfrm>
          <a:prstGeom prst="ellipse">
            <a:avLst/>
          </a:prstGeom>
          <a:ln>
            <a:noFill/>
          </a:ln>
          <a:effectLst>
            <a:softEdge rad="112500"/>
          </a:effectLst>
        </p:spPr>
      </p:pic>
      <p:pic>
        <p:nvPicPr>
          <p:cNvPr id="307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8"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6255" name="Text Box 10"/>
            <p:cNvSpPr txBox="1">
              <a:spLocks noChangeArrowheads="1"/>
            </p:cNvSpPr>
            <p:nvPr/>
          </p:nvSpPr>
          <p:spPr bwMode="gray">
            <a:xfrm>
              <a:off x="400" y="1382"/>
              <a:ext cx="1258" cy="313"/>
            </a:xfrm>
            <a:prstGeom prst="rect">
              <a:avLst/>
            </a:prstGeom>
            <a:grpFill/>
            <a:ln>
              <a:noFill/>
            </a:ln>
            <a:extLst/>
          </p:spPr>
          <p:txBody>
            <a:bodyPr>
              <a:spAutoFit/>
            </a:bodyPr>
            <a:lstStyle>
              <a:lvl1pPr eaLnBrk="0" hangingPunct="0">
                <a:defRPr sz="4400">
                  <a:solidFill>
                    <a:srgbClr val="0000FF"/>
                  </a:solidFill>
                  <a:latin typeface="Vni-Nguyenbinhkhiem" pitchFamily="2" charset="0"/>
                  <a:cs typeface="Arial" charset="0"/>
                </a:defRPr>
              </a:lvl1pPr>
              <a:lvl2pPr marL="742950" indent="-285750" eaLnBrk="0" hangingPunct="0">
                <a:defRPr sz="4400">
                  <a:solidFill>
                    <a:srgbClr val="0000FF"/>
                  </a:solidFill>
                  <a:latin typeface="Vni-Nguyenbinhkhiem" pitchFamily="2" charset="0"/>
                  <a:cs typeface="Arial" charset="0"/>
                </a:defRPr>
              </a:lvl2pPr>
              <a:lvl3pPr marL="1143000" indent="-228600" eaLnBrk="0" hangingPunct="0">
                <a:defRPr sz="4400">
                  <a:solidFill>
                    <a:srgbClr val="0000FF"/>
                  </a:solidFill>
                  <a:latin typeface="Vni-Nguyenbinhkhiem" pitchFamily="2" charset="0"/>
                  <a:cs typeface="Arial" charset="0"/>
                </a:defRPr>
              </a:lvl3pPr>
              <a:lvl4pPr marL="1600200" indent="-228600" eaLnBrk="0" hangingPunct="0">
                <a:defRPr sz="4400">
                  <a:solidFill>
                    <a:srgbClr val="0000FF"/>
                  </a:solidFill>
                  <a:latin typeface="Vni-Nguyenbinhkhiem" pitchFamily="2" charset="0"/>
                  <a:cs typeface="Arial" charset="0"/>
                </a:defRPr>
              </a:lvl4pPr>
              <a:lvl5pPr marL="2057400" indent="-228600" eaLnBrk="0" hangingPunct="0">
                <a:defRPr sz="4400">
                  <a:solidFill>
                    <a:srgbClr val="0000FF"/>
                  </a:solidFill>
                  <a:latin typeface="Vni-Nguyenbinhkhiem" pitchFamily="2" charset="0"/>
                  <a:cs typeface="Arial" charset="0"/>
                </a:defRPr>
              </a:lvl5pPr>
              <a:lvl6pPr marL="2514600" indent="-228600" eaLnBrk="0" fontAlgn="base" hangingPunct="0">
                <a:spcBef>
                  <a:spcPct val="0"/>
                </a:spcBef>
                <a:spcAft>
                  <a:spcPct val="0"/>
                </a:spcAft>
                <a:defRPr sz="4400">
                  <a:solidFill>
                    <a:srgbClr val="0000FF"/>
                  </a:solidFill>
                  <a:latin typeface="Vni-Nguyenbinhkhiem" pitchFamily="2" charset="0"/>
                  <a:cs typeface="Arial" charset="0"/>
                </a:defRPr>
              </a:lvl6pPr>
              <a:lvl7pPr marL="2971800" indent="-228600" eaLnBrk="0" fontAlgn="base" hangingPunct="0">
                <a:spcBef>
                  <a:spcPct val="0"/>
                </a:spcBef>
                <a:spcAft>
                  <a:spcPct val="0"/>
                </a:spcAft>
                <a:defRPr sz="4400">
                  <a:solidFill>
                    <a:srgbClr val="0000FF"/>
                  </a:solidFill>
                  <a:latin typeface="Vni-Nguyenbinhkhiem" pitchFamily="2" charset="0"/>
                  <a:cs typeface="Arial" charset="0"/>
                </a:defRPr>
              </a:lvl7pPr>
              <a:lvl8pPr marL="3429000" indent="-228600" eaLnBrk="0" fontAlgn="base" hangingPunct="0">
                <a:spcBef>
                  <a:spcPct val="0"/>
                </a:spcBef>
                <a:spcAft>
                  <a:spcPct val="0"/>
                </a:spcAft>
                <a:defRPr sz="4400">
                  <a:solidFill>
                    <a:srgbClr val="0000FF"/>
                  </a:solidFill>
                  <a:latin typeface="Vni-Nguyenbinhkhiem" pitchFamily="2" charset="0"/>
                  <a:cs typeface="Arial" charset="0"/>
                </a:defRPr>
              </a:lvl8pPr>
              <a:lvl9pPr marL="3886200" indent="-228600" eaLnBrk="0" fontAlgn="base" hangingPunct="0">
                <a:spcBef>
                  <a:spcPct val="0"/>
                </a:spcBef>
                <a:spcAft>
                  <a:spcPct val="0"/>
                </a:spcAft>
                <a:defRPr sz="4400">
                  <a:solidFill>
                    <a:srgbClr val="0000FF"/>
                  </a:solidFill>
                  <a:latin typeface="Vni-Nguyenbinhkhiem" pitchFamily="2" charset="0"/>
                  <a:cs typeface="Arial" charset="0"/>
                </a:defRPr>
              </a:lvl9pPr>
            </a:lstStyle>
            <a:p>
              <a:pPr>
                <a:defRPr/>
              </a:pPr>
              <a:endParaRPr lang="en-US" sz="2800" b="1" dirty="0">
                <a:solidFill>
                  <a:srgbClr val="FF0000"/>
                </a:solidFill>
                <a:latin typeface="Times New Roman" pitchFamily="18" charset="0"/>
                <a:cs typeface="Times New Roman" pitchFamily="18" charset="0"/>
              </a:endParaRPr>
            </a:p>
          </p:txBody>
        </p:sp>
      </p:grpSp>
      <p:sp>
        <p:nvSpPr>
          <p:cNvPr id="8209" name="AutoShape 17"/>
          <p:cNvSpPr>
            <a:spLocks noChangeArrowheads="1"/>
          </p:cNvSpPr>
          <p:nvPr/>
        </p:nvSpPr>
        <p:spPr bwMode="gray">
          <a:xfrm>
            <a:off x="628616" y="285728"/>
            <a:ext cx="9824119" cy="924746"/>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3083"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32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2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3217"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3219"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842963" y="333375"/>
            <a:ext cx="9501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400" b="1">
                <a:solidFill>
                  <a:srgbClr val="0000FF"/>
                </a:solidFill>
                <a:cs typeface="Times New Roman" panose="02020603050405020304" pitchFamily="18" charset="0"/>
              </a:rPr>
              <a:t>KHỞI ĐỘNG GIỌNG</a:t>
            </a:r>
            <a:endParaRPr lang="en-US" altLang="en-US" sz="4400" b="1" i="1">
              <a:solidFill>
                <a:srgbClr val="0000FF"/>
              </a:solidFill>
              <a:cs typeface="Times New Roman" panose="02020603050405020304" pitchFamily="18" charset="0"/>
            </a:endParaRP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3086" name="Group 79"/>
          <p:cNvGrpSpPr>
            <a:grpSpLocks/>
          </p:cNvGrpSpPr>
          <p:nvPr/>
        </p:nvGrpSpPr>
        <p:grpSpPr bwMode="auto">
          <a:xfrm>
            <a:off x="1800225" y="1293813"/>
            <a:ext cx="7629525" cy="4206875"/>
            <a:chOff x="2000726" y="634536"/>
            <a:chExt cx="4304139" cy="4878451"/>
          </a:xfrm>
        </p:grpSpPr>
        <p:sp>
          <p:nvSpPr>
            <p:cNvPr id="3097" name="Rectangle 18"/>
            <p:cNvSpPr>
              <a:spLocks noChangeArrowheads="1"/>
            </p:cNvSpPr>
            <p:nvPr/>
          </p:nvSpPr>
          <p:spPr bwMode="auto">
            <a:xfrm>
              <a:off x="2000726" y="890424"/>
              <a:ext cx="4304139" cy="4622563"/>
            </a:xfrm>
            <a:prstGeom prst="rect">
              <a:avLst/>
            </a:prstGeom>
            <a:solidFill>
              <a:schemeClr val="bg1"/>
            </a:solidFill>
            <a:ln>
              <a:noFill/>
            </a:ln>
            <a:effectLst>
              <a:outerShdw dist="22987" dir="5400000" algn="tl"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solidFill>
                  <a:srgbClr val="FFFFFF"/>
                </a:solidFill>
                <a:latin typeface="Calibri" panose="020F0502020204030204" pitchFamily="34" charset="0"/>
              </a:endParaRPr>
            </a:p>
          </p:txBody>
        </p:sp>
        <p:grpSp>
          <p:nvGrpSpPr>
            <p:cNvPr id="3098" name="Group 6"/>
            <p:cNvGrpSpPr>
              <a:grpSpLocks/>
            </p:cNvGrpSpPr>
            <p:nvPr/>
          </p:nvGrpSpPr>
          <p:grpSpPr bwMode="auto">
            <a:xfrm rot="5400000">
              <a:off x="4011106" y="-1209869"/>
              <a:ext cx="409004" cy="4097814"/>
              <a:chOff x="647700" y="1895914"/>
              <a:chExt cx="687637" cy="4092212"/>
            </a:xfrm>
          </p:grpSpPr>
          <p:grpSp>
            <p:nvGrpSpPr>
              <p:cNvPr id="3099" name="Gruppe 165"/>
              <p:cNvGrpSpPr>
                <a:grpSpLocks/>
              </p:cNvGrpSpPr>
              <p:nvPr/>
            </p:nvGrpSpPr>
            <p:grpSpPr bwMode="auto">
              <a:xfrm rot="-5400000">
                <a:off x="-62911" y="2592803"/>
                <a:ext cx="2098530" cy="697975"/>
                <a:chOff x="2377545" y="1309160"/>
                <a:chExt cx="1969032" cy="428624"/>
              </a:xfrm>
            </p:grpSpPr>
            <p:grpSp>
              <p:nvGrpSpPr>
                <p:cNvPr id="3156"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32441"/>
                    <a:ext cx="260980"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7"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5411" y="1332441"/>
                    <a:ext cx="258462"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8"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6538" y="1332441"/>
                    <a:ext cx="271889"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9"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5288" y="1332441"/>
                    <a:ext cx="246714"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0"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57394" y="1332441"/>
                    <a:ext cx="263497"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1"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2927"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2"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2306"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3"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6089"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4"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2461" y="1321037"/>
                    <a:ext cx="234127"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5"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3029"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6"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3457" y="1321037"/>
                    <a:ext cx="198043"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3100" name="Gruppe 165"/>
              <p:cNvGrpSpPr>
                <a:grpSpLocks/>
              </p:cNvGrpSpPr>
              <p:nvPr/>
            </p:nvGrpSpPr>
            <p:grpSpPr bwMode="auto">
              <a:xfrm rot="-5400000">
                <a:off x="-62900" y="4589867"/>
                <a:ext cx="2098530" cy="697979"/>
                <a:chOff x="2377546" y="1309160"/>
                <a:chExt cx="1969032" cy="428624"/>
              </a:xfrm>
            </p:grpSpPr>
            <p:grpSp>
              <p:nvGrpSpPr>
                <p:cNvPr id="3101"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36236"/>
                    <a:ext cx="215665"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2"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3645" y="1336236"/>
                    <a:ext cx="202238"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3"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39736" y="1336236"/>
                    <a:ext cx="268532"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4"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6108" y="1336236"/>
                    <a:ext cx="226574"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5"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59892" y="1336236"/>
                    <a:ext cx="227413"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6"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36824"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7"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3265"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8"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2854"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9"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0555" y="1326732"/>
                    <a:ext cx="26601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0"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27625" y="1326732"/>
                    <a:ext cx="26937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1"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4837" y="1326732"/>
                    <a:ext cx="24000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3087"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001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96"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12">
            <a:extLst>
              <a:ext uri="{28A0092B-C50C-407E-A947-70E740481C1C}">
                <a14:useLocalDpi xmlns:a14="http://schemas.microsoft.com/office/drawing/2010/main" val="0"/>
              </a:ext>
            </a:extLst>
          </a:blip>
          <a:srcRect t="42545" b="31415"/>
          <a:stretch>
            <a:fillRect/>
          </a:stretch>
        </p:blipFill>
        <p:spPr bwMode="auto">
          <a:xfrm>
            <a:off x="2251075" y="2724150"/>
            <a:ext cx="6643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1: </a:t>
            </a:r>
            <a:r>
              <a:rPr lang="vi-VN" altLang="en-US" sz="2800" b="1" i="1">
                <a:solidFill>
                  <a:srgbClr val="1713CB"/>
                </a:solidFill>
              </a:rPr>
              <a:t>Biết </a:t>
            </a:r>
            <a:endParaRPr lang="vi-VN" altLang="en-US" sz="2800" b="1">
              <a:solidFill>
                <a:srgbClr val="1713CB"/>
              </a:solidFill>
            </a:endParaRPr>
          </a:p>
          <a:p>
            <a:pPr algn="just"/>
            <a:r>
              <a:rPr lang="vi-VN" altLang="en-US" sz="2800"/>
              <a:t>+ Biết/ nhớ/ nhận ra nói được tên bốn bài hát: Vào rừng hoa; Tổ quốc ta; lớp Một thân yêu; Chào người bạn mới đến. </a:t>
            </a:r>
          </a:p>
          <a:p>
            <a:pPr algn="just"/>
            <a:r>
              <a:rPr lang="en-US" altLang="en-US" sz="2800"/>
              <a:t>+ Biết tên nhạc cụ trống con, trống cái. </a:t>
            </a:r>
          </a:p>
          <a:p>
            <a:pPr algn="just"/>
            <a:r>
              <a:rPr lang="en-US" altLang="en-US" sz="2800"/>
              <a:t>+ Biết tên các nốt nhạc: Đô, Rê, Mi. </a:t>
            </a:r>
          </a:p>
          <a:p>
            <a:pPr algn="just"/>
            <a:r>
              <a:rPr lang="vi-VN" altLang="en-US" sz="2800" b="1">
                <a:solidFill>
                  <a:srgbClr val="1713CB"/>
                </a:solidFill>
              </a:rPr>
              <a:t>* Mức độ 2: </a:t>
            </a:r>
            <a:r>
              <a:rPr lang="vi-VN" altLang="en-US" sz="2800" b="1" i="1">
                <a:solidFill>
                  <a:srgbClr val="1713CB"/>
                </a:solidFill>
              </a:rPr>
              <a:t>Hiểu </a:t>
            </a:r>
            <a:endParaRPr lang="vi-VN" altLang="en-US" sz="2800" b="1">
              <a:solidFill>
                <a:srgbClr val="1713CB"/>
              </a:solidFill>
            </a:endParaRPr>
          </a:p>
          <a:p>
            <a:pPr algn="just"/>
            <a:r>
              <a:rPr lang="vi-VN" altLang="en-US" sz="2800"/>
              <a:t>+ Hát được 4 bài hát (nêu trên). </a:t>
            </a:r>
          </a:p>
          <a:p>
            <a:pPr algn="just"/>
            <a:r>
              <a:rPr lang="vi-VN" altLang="en-US" sz="2800"/>
              <a:t>+ Đọc được bài Ban nhạc Đô – Rê – Mi. </a:t>
            </a:r>
          </a:p>
          <a:p>
            <a:pPr algn="just"/>
            <a:r>
              <a:rPr lang="vi-VN" altLang="en-US" sz="280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3: </a:t>
            </a:r>
            <a:r>
              <a:rPr lang="vi-VN" altLang="en-US" sz="2800" b="1" i="1">
                <a:solidFill>
                  <a:srgbClr val="1713CB"/>
                </a:solidFill>
              </a:rPr>
              <a:t>Vận dụng – sáng tạo. </a:t>
            </a:r>
            <a:endParaRPr lang="vi-VN" altLang="en-US" sz="2800" b="1">
              <a:solidFill>
                <a:srgbClr val="1713CB"/>
              </a:solidFill>
            </a:endParaRPr>
          </a:p>
          <a:p>
            <a:pPr algn="just"/>
            <a:r>
              <a:rPr lang="vi-VN" altLang="en-US" sz="280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a:t>+ Tự tin và biểu lộ cảm xúc khi thể hiện các nội dung thực hành âm nhạc trước tập thể. </a:t>
            </a:r>
          </a:p>
          <a:p>
            <a:pPr algn="just"/>
            <a:r>
              <a:rPr lang="vi-VN" altLang="en-US" sz="280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43163" y="2528888"/>
            <a:ext cx="60102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KIỂM TRA</a:t>
            </a:r>
          </a:p>
        </p:txBody>
      </p:sp>
      <p:pic>
        <p:nvPicPr>
          <p:cNvPr id="7174"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Vào</a:t>
            </a:r>
            <a:r>
              <a:rPr lang="en-US" sz="2400" i="1" dirty="0">
                <a:latin typeface="Cambria" pitchFamily="18" charset="0"/>
              </a:rPr>
              <a:t> </a:t>
            </a:r>
            <a:r>
              <a:rPr lang="en-US" sz="2400" i="1" dirty="0" err="1">
                <a:latin typeface="Cambria" pitchFamily="18" charset="0"/>
              </a:rPr>
              <a:t>rừng</a:t>
            </a:r>
            <a:r>
              <a:rPr lang="en-US" sz="2400" i="1" dirty="0">
                <a:latin typeface="Cambria" pitchFamily="18" charset="0"/>
              </a:rPr>
              <a:t> </a:t>
            </a:r>
            <a:r>
              <a:rPr lang="en-US" sz="2400" i="1" dirty="0" err="1">
                <a:latin typeface="Cambria" pitchFamily="18" charset="0"/>
              </a:rPr>
              <a:t>hoa</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Tổ</a:t>
            </a:r>
            <a:r>
              <a:rPr lang="en-US" sz="2400" i="1" dirty="0">
                <a:latin typeface="Cambria" pitchFamily="18" charset="0"/>
              </a:rPr>
              <a:t> </a:t>
            </a:r>
            <a:r>
              <a:rPr lang="en-US" sz="2400" i="1" dirty="0" err="1">
                <a:latin typeface="Cambria" pitchFamily="18" charset="0"/>
              </a:rPr>
              <a:t>quốc</a:t>
            </a:r>
            <a:r>
              <a:rPr lang="en-US" sz="2400" i="1" dirty="0">
                <a:latin typeface="Cambria" pitchFamily="18" charset="0"/>
              </a:rPr>
              <a:t> ta.</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Một</a:t>
            </a:r>
            <a:r>
              <a:rPr lang="en-US" sz="2400" i="1" dirty="0">
                <a:latin typeface="Cambria" pitchFamily="18" charset="0"/>
              </a:rPr>
              <a:t> </a:t>
            </a:r>
            <a:r>
              <a:rPr lang="en-US" sz="2400" i="1" dirty="0" err="1">
                <a:latin typeface="Cambria" pitchFamily="18" charset="0"/>
              </a:rPr>
              <a:t>thân</a:t>
            </a:r>
            <a:r>
              <a:rPr lang="en-US" sz="2400" i="1" dirty="0">
                <a:latin typeface="Cambria" pitchFamily="18" charset="0"/>
              </a:rPr>
              <a:t> </a:t>
            </a:r>
            <a:r>
              <a:rPr lang="en-US" sz="2400" i="1" dirty="0" err="1">
                <a:latin typeface="Cambria" pitchFamily="18" charset="0"/>
              </a:rPr>
              <a:t>yêu</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Chào</a:t>
            </a:r>
            <a:r>
              <a:rPr lang="en-US" sz="2400" i="1" dirty="0">
                <a:latin typeface="Cambria" pitchFamily="18" charset="0"/>
              </a:rPr>
              <a:t> </a:t>
            </a:r>
            <a:r>
              <a:rPr lang="en-US" sz="2400" i="1" dirty="0" err="1">
                <a:latin typeface="Cambria" pitchFamily="18" charset="0"/>
              </a:rPr>
              <a:t>người</a:t>
            </a:r>
            <a:r>
              <a:rPr lang="en-US" sz="2400" i="1" dirty="0">
                <a:latin typeface="Cambria" pitchFamily="18" charset="0"/>
              </a:rPr>
              <a:t> </a:t>
            </a:r>
            <a:r>
              <a:rPr lang="en-US" sz="2400" i="1" dirty="0" err="1">
                <a:latin typeface="Cambria" pitchFamily="18" charset="0"/>
              </a:rPr>
              <a:t>bạn</a:t>
            </a:r>
            <a:r>
              <a:rPr lang="en-US" sz="2400" i="1" dirty="0">
                <a:latin typeface="Cambria" pitchFamily="18" charset="0"/>
              </a:rPr>
              <a:t> </a:t>
            </a:r>
            <a:r>
              <a:rPr lang="en-US" sz="2400" i="1" dirty="0" err="1">
                <a:latin typeface="Cambria" pitchFamily="18" charset="0"/>
              </a:rPr>
              <a:t>mới</a:t>
            </a:r>
            <a:r>
              <a:rPr lang="en-US" sz="2400" i="1" dirty="0">
                <a:latin typeface="Cambria" pitchFamily="18" charset="0"/>
              </a:rPr>
              <a:t> </a:t>
            </a:r>
            <a:r>
              <a:rPr lang="en-US" sz="2400" i="1" dirty="0" err="1">
                <a:latin typeface="Cambria" pitchFamily="18" charset="0"/>
              </a:rPr>
              <a:t>đến</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Bậc</a:t>
            </a:r>
            <a:r>
              <a:rPr lang="en-US" sz="2400" i="1" dirty="0">
                <a:latin typeface="Cambria" pitchFamily="18" charset="0"/>
              </a:rPr>
              <a:t> </a:t>
            </a:r>
            <a:r>
              <a:rPr lang="en-US" sz="2400" i="1" dirty="0" err="1">
                <a:latin typeface="Cambria" pitchFamily="18" charset="0"/>
              </a:rPr>
              <a:t>thang</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indent="284163" algn="just">
              <a:defRPr/>
            </a:pPr>
            <a:r>
              <a:rPr lang="en-US" sz="2400" i="1" dirty="0">
                <a:latin typeface="Cambria" pitchFamily="18" charset="0"/>
              </a:rPr>
              <a:t>+ Ban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a:t>
            </a:r>
            <a:r>
              <a:rPr lang="en-US" sz="2600" i="1" dirty="0" err="1">
                <a:latin typeface="Cambria" pitchFamily="18" charset="0"/>
              </a:rPr>
              <a:t>trống</a:t>
            </a:r>
            <a:r>
              <a:rPr lang="en-US" sz="2600" i="1" dirty="0">
                <a:latin typeface="Cambria" pitchFamily="18" charset="0"/>
              </a:rPr>
              <a:t> con, </a:t>
            </a:r>
            <a:r>
              <a:rPr lang="en-US" sz="2600" i="1" dirty="0" err="1">
                <a:latin typeface="Cambria" pitchFamily="18" charset="0"/>
              </a:rPr>
              <a:t>trống</a:t>
            </a:r>
            <a:r>
              <a:rPr lang="en-US" sz="2600" i="1" dirty="0">
                <a:latin typeface="Cambria" pitchFamily="18" charset="0"/>
              </a:rPr>
              <a:t> </a:t>
            </a:r>
            <a:r>
              <a:rPr lang="en-US" sz="2600" i="1" dirty="0" err="1">
                <a:latin typeface="Cambria" pitchFamily="18" charset="0"/>
              </a:rPr>
              <a:t>cái</a:t>
            </a:r>
            <a:r>
              <a:rPr lang="en-US" sz="2600" i="1" dirty="0">
                <a:latin typeface="Cambria" pitchFamily="18" charset="0"/>
              </a:rPr>
              <a:t>.</a:t>
            </a: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i="1" dirty="0"/>
              <a:t>“</a:t>
            </a:r>
            <a:r>
              <a:rPr lang="en-US" sz="2600" i="1" dirty="0" err="1"/>
              <a:t>Khu</a:t>
            </a:r>
            <a:r>
              <a:rPr lang="en-US" sz="2600" i="1" dirty="0"/>
              <a:t> </a:t>
            </a:r>
            <a:r>
              <a:rPr lang="en-US" sz="2600" i="1" dirty="0" err="1"/>
              <a:t>rừng</a:t>
            </a:r>
            <a:r>
              <a:rPr lang="en-US" sz="2600" i="1" dirty="0"/>
              <a:t> </a:t>
            </a:r>
            <a:r>
              <a:rPr lang="en-US" sz="2600" i="1" dirty="0" err="1"/>
              <a:t>kì</a:t>
            </a:r>
            <a:r>
              <a:rPr lang="en-US" sz="2600" i="1" dirty="0"/>
              <a:t> </a:t>
            </a:r>
            <a:r>
              <a:rPr lang="en-US" sz="2600" i="1" dirty="0" err="1"/>
              <a:t>diệu</a:t>
            </a:r>
            <a:r>
              <a:rPr lang="en-US" sz="2600" i="1" dirty="0"/>
              <a:t>”.</a:t>
            </a:r>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36800" y="2528888"/>
            <a:ext cx="622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TỔNG KẾT</a:t>
            </a:r>
          </a:p>
        </p:txBody>
      </p:sp>
      <p:pic>
        <p:nvPicPr>
          <p:cNvPr id="922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13325"/>
            <a:ext cx="101536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60375"/>
            <a:ext cx="10009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sz="4000" b="1">
                <a:solidFill>
                  <a:srgbClr val="FF0000"/>
                </a:solidFill>
                <a:latin typeface="Cambria" panose="02040503050406030204" pitchFamily="18" charset="0"/>
              </a:rPr>
              <a:t>NỘI DUNG </a:t>
            </a:r>
            <a:r>
              <a:rPr lang="en-US" altLang="en-US" sz="4000" b="1" i="1">
                <a:solidFill>
                  <a:srgbClr val="FF0000"/>
                </a:solidFill>
                <a:latin typeface="Cambria" panose="02040503050406030204" pitchFamily="18" charset="0"/>
              </a:rPr>
              <a:t>(4 chủ đề)</a:t>
            </a:r>
            <a:endParaRPr lang="en-US" altLang="en-US" sz="4000" b="1">
              <a:solidFill>
                <a:srgbClr val="FF0000"/>
              </a:solidFill>
              <a:latin typeface="Cambria" panose="02040503050406030204" pitchFamily="18" charset="0"/>
            </a:endParaRPr>
          </a:p>
          <a:p>
            <a:pPr algn="just"/>
            <a:r>
              <a:rPr lang="en-US" altLang="en-US" sz="2800" b="1">
                <a:solidFill>
                  <a:srgbClr val="1713CB"/>
                </a:solidFill>
                <a:latin typeface="Cambria" panose="02040503050406030204" pitchFamily="18" charset="0"/>
              </a:rPr>
              <a:t>+ </a:t>
            </a:r>
            <a:r>
              <a:rPr lang="vi-VN" altLang="en-US" sz="2800" b="1">
                <a:solidFill>
                  <a:srgbClr val="1713CB"/>
                </a:solidFill>
                <a:latin typeface="Cambria" panose="02040503050406030204" pitchFamily="18" charset="0"/>
              </a:rPr>
              <a:t>Hát: </a:t>
            </a:r>
            <a:r>
              <a:rPr lang="en-US" altLang="en-US" sz="2800" i="1">
                <a:latin typeface="Cambria" panose="02040503050406030204" pitchFamily="18" charset="0"/>
              </a:rPr>
              <a:t>Vào rừng hoa, Tổ quốc ta, Lớp Một thân yêu, Chào người bạn mới đến.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Đọc nhạc: </a:t>
            </a:r>
            <a:r>
              <a:rPr lang="en-US" altLang="en-US" sz="2800" i="1">
                <a:latin typeface="Cambria" panose="02040503050406030204" pitchFamily="18" charset="0"/>
              </a:rPr>
              <a:t>Bậc thang Đô-Rê-Mi, Ban nhạc Đô-Rê-Mi.</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Nhạc cụ: </a:t>
            </a:r>
            <a:r>
              <a:rPr lang="en-US" altLang="en-US" sz="2800" i="1">
                <a:latin typeface="Cambria" panose="02040503050406030204" pitchFamily="18" charset="0"/>
              </a:rPr>
              <a:t>Trống con.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Nghe nhạc: </a:t>
            </a:r>
            <a:r>
              <a:rPr lang="en-US" altLang="en-US" sz="2800">
                <a:latin typeface="Cambria" panose="02040503050406030204" pitchFamily="18" charset="0"/>
              </a:rPr>
              <a:t>Bài hát </a:t>
            </a:r>
            <a:r>
              <a:rPr lang="en-US" altLang="en-US" sz="2800" i="1">
                <a:latin typeface="Cambria" panose="02040503050406030204" pitchFamily="18" charset="0"/>
              </a:rPr>
              <a:t>Quốc ca, Những bông hoa những bài ca, Vũ khúc thiên nga.</a:t>
            </a:r>
            <a:endParaRPr lang="en-US" altLang="en-US" sz="2800">
              <a:latin typeface="Cambria" panose="02040503050406030204" pitchFamily="18" charset="0"/>
            </a:endParaRPr>
          </a:p>
          <a:p>
            <a:pPr algn="just"/>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Thường thức âm nhạc: </a:t>
            </a:r>
            <a:r>
              <a:rPr lang="en-US" altLang="en-US" sz="2800" i="1">
                <a:latin typeface="Cambria" panose="02040503050406030204" pitchFamily="18" charset="0"/>
              </a:rPr>
              <a:t>Âm thanh kì diệu, trống cái.</a:t>
            </a:r>
            <a:endParaRPr lang="en-US" altLang="en-US" sz="280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9456</TotalTime>
  <Words>524</Words>
  <Application>Microsoft Office PowerPoint</Application>
  <PresentationFormat>Custom</PresentationFormat>
  <Paragraphs>37</Paragraphs>
  <Slides>10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Cambria</vt:lpstr>
      <vt:lpstr>Constantia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Windows User</cp:lastModifiedBy>
  <cp:revision>643</cp:revision>
  <dcterms:created xsi:type="dcterms:W3CDTF">2010-04-30T18:19:48Z</dcterms:created>
  <dcterms:modified xsi:type="dcterms:W3CDTF">2024-12-30T02:07:00Z</dcterms:modified>
</cp:coreProperties>
</file>