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commentAuthors.xml" ContentType="application/vnd.openxmlformats-officedocument.presentationml.commentAuthors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mp3" ContentType="audio/mpe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handoutMasterIdLst>
    <p:handoutMasterId r:id="rId36"/>
  </p:handoutMasterIdLst>
  <p:sldIdLst>
    <p:sldId id="256" r:id="rId2"/>
    <p:sldId id="260" r:id="rId3"/>
    <p:sldId id="267" r:id="rId4"/>
    <p:sldId id="268" r:id="rId5"/>
    <p:sldId id="692" r:id="rId6"/>
    <p:sldId id="709" r:id="rId7"/>
    <p:sldId id="710" r:id="rId8"/>
    <p:sldId id="711" r:id="rId9"/>
    <p:sldId id="712" r:id="rId10"/>
    <p:sldId id="713" r:id="rId11"/>
    <p:sldId id="270" r:id="rId12"/>
    <p:sldId id="369" r:id="rId13"/>
    <p:sldId id="308" r:id="rId14"/>
    <p:sldId id="411" r:id="rId15"/>
    <p:sldId id="426" r:id="rId16"/>
    <p:sldId id="427" r:id="rId17"/>
    <p:sldId id="714" r:id="rId18"/>
    <p:sldId id="715" r:id="rId19"/>
    <p:sldId id="716" r:id="rId20"/>
    <p:sldId id="280" r:id="rId21"/>
    <p:sldId id="440" r:id="rId22"/>
    <p:sldId id="717" r:id="rId23"/>
    <p:sldId id="718" r:id="rId24"/>
    <p:sldId id="293" r:id="rId25"/>
    <p:sldId id="437" r:id="rId26"/>
    <p:sldId id="719" r:id="rId27"/>
    <p:sldId id="441" r:id="rId28"/>
    <p:sldId id="708" r:id="rId29"/>
    <p:sldId id="720" r:id="rId30"/>
    <p:sldId id="294" r:id="rId31"/>
    <p:sldId id="295" r:id="rId32"/>
    <p:sldId id="296" r:id="rId33"/>
    <p:sldId id="300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eu Phan Van" initials="RPV" lastIdx="29" clrIdx="0">
    <p:extLst>
      <p:ext uri="{19B8F6BF-5375-455C-9EA6-DF929625EA0E}">
        <p15:presenceInfo xmlns:p15="http://schemas.microsoft.com/office/powerpoint/2012/main" xmlns="" userId="83b57fff0cc03ed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7FF46C"/>
    <a:srgbClr val="B2FAC5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4995" autoAdjust="0"/>
    <p:restoredTop sz="94690" autoAdjust="0"/>
  </p:normalViewPr>
  <p:slideViewPr>
    <p:cSldViewPr snapToGrid="0">
      <p:cViewPr varScale="1">
        <p:scale>
          <a:sx n="63" d="100"/>
          <a:sy n="63" d="100"/>
        </p:scale>
        <p:origin x="-798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504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commentAuthors" Target="commentAuthors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xmlns="" id="{D9C91B1B-9834-D92C-6431-CBF24CBB9ED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8E7532AC-C063-48F3-1EFB-06D7146508F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F593FE-9BB7-4983-A2A8-A1C94FB46B5B}" type="datetimeFigureOut">
              <a:rPr lang="en-US" smtClean="0"/>
              <a:pPr/>
              <a:t>3/10/2024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5FDB43DA-DD47-85E5-0750-4F6CF94629E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22C7B987-F432-CCCF-BBBE-CF25892F117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B61FEF-7AA6-4FDC-8312-2AFE3F168E6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5418276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AF8C1E-BD81-47A7-989E-6C2AF44B24AB}" type="datetimeFigureOut">
              <a:rPr lang="en-US" smtClean="0"/>
              <a:pPr/>
              <a:t>3/10/2024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46BD41-3D0E-45B9-AEBC-8ED4542F709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496041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pPr/>
              <a:t>3/10/2024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437379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pPr/>
              <a:t>3/10/2024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047152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pPr/>
              <a:t>3/10/2024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6591783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pPr/>
              <a:t>3/10/2024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5589131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6110315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768906744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1239938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4531472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07548966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65593484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3170412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pPr/>
              <a:t>3/10/2024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73797159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pPr/>
              <a:t>3/10/2024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9170018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pPr/>
              <a:t>3/10/2024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9513556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pPr/>
              <a:t>3/10/2024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5828652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pPr/>
              <a:t>3/10/2024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484302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xmlns="" val="33229974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pPr/>
              <a:t>3/10/2024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2227003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pPr/>
              <a:t>3/10/2024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0005254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843328-2421-4B93-B770-3A2669E25A62}" type="datetimeFigureOut">
              <a:rPr lang="en-US" smtClean="0"/>
              <a:pPr/>
              <a:t>3/10/2024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299212-C788-4927-9C93-E46A87B0EBE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1"/>
          <a:srcRect l="167" t="1" r="2" b="1171"/>
          <a:stretch/>
        </p:blipFill>
        <p:spPr>
          <a:xfrm>
            <a:off x="26376" y="-22357"/>
            <a:ext cx="12165623" cy="39163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1"/>
          <a:srcRect l="22657" t="2" b="-3"/>
          <a:stretch/>
        </p:blipFill>
        <p:spPr>
          <a:xfrm rot="10800000">
            <a:off x="-2" y="6479654"/>
            <a:ext cx="10858502" cy="396274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131885" y="0"/>
            <a:ext cx="22847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Unit </a:t>
            </a:r>
            <a:r>
              <a:rPr lang="en-US" dirty="0" smtClean="0">
                <a:solidFill>
                  <a:srgbClr val="FF0000"/>
                </a:solidFill>
              </a:rPr>
              <a:t>7: My Family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10858500" y="-6217"/>
            <a:ext cx="12215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Lesson 1.2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24912" y="6465933"/>
            <a:ext cx="96817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Tiếng</a:t>
            </a:r>
            <a:r>
              <a:rPr lang="en-US" baseline="0" dirty="0">
                <a:solidFill>
                  <a:schemeClr val="bg1"/>
                </a:solidFill>
              </a:rPr>
              <a:t> </a:t>
            </a:r>
            <a:r>
              <a:rPr lang="en-US" baseline="0" dirty="0" err="1">
                <a:solidFill>
                  <a:schemeClr val="bg1"/>
                </a:solidFill>
              </a:rPr>
              <a:t>Anh</a:t>
            </a:r>
            <a:r>
              <a:rPr lang="en-US" baseline="0" dirty="0">
                <a:solidFill>
                  <a:schemeClr val="bg1"/>
                </a:solidFill>
              </a:rPr>
              <a:t> 4 </a:t>
            </a:r>
            <a:r>
              <a:rPr lang="en-US" baseline="0" dirty="0" err="1">
                <a:solidFill>
                  <a:schemeClr val="bg1"/>
                </a:solidFill>
              </a:rPr>
              <a:t>i</a:t>
            </a:r>
            <a:r>
              <a:rPr lang="en-US" baseline="0" dirty="0">
                <a:solidFill>
                  <a:schemeClr val="bg1"/>
                </a:solidFill>
              </a:rPr>
              <a:t>-Learn Smart Start                                 </a:t>
            </a:r>
            <a:r>
              <a:rPr lang="en-US" baseline="0" dirty="0">
                <a:solidFill>
                  <a:srgbClr val="002060"/>
                </a:solidFill>
              </a:rPr>
              <a:t> DTP Education Solutions</a:t>
            </a:r>
            <a:endParaRPr lang="en-US" dirty="0">
              <a:solidFill>
                <a:srgbClr val="002060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399046" y="6242538"/>
            <a:ext cx="681036" cy="757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18186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1" r:id="rId13"/>
    <p:sldLayoutId id="2147483669" r:id="rId14"/>
    <p:sldLayoutId id="2147483671" r:id="rId15"/>
    <p:sldLayoutId id="2147483681" r:id="rId16"/>
    <p:sldLayoutId id="2147483694" r:id="rId17"/>
    <p:sldLayoutId id="2147483695" r:id="rId18"/>
    <p:sldLayoutId id="2147483699" r:id="rId19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 xmlns="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7.png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6" Type="http://schemas.microsoft.com/office/2007/relationships/media" Target="../media/media2.mp3"/><Relationship Id="rId5" Type="http://schemas.openxmlformats.org/officeDocument/2006/relationships/image" Target="../media/image16.png"/><Relationship Id="rId4" Type="http://schemas.microsoft.com/office/2007/relationships/media" Target="../media/media1.mp3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media" Target="../media/media3.mp3"/><Relationship Id="rId2" Type="http://schemas.openxmlformats.org/officeDocument/2006/relationships/slideLayout" Target="../slideLayouts/slideLayout14.xml"/><Relationship Id="rId1" Type="http://schemas.openxmlformats.org/officeDocument/2006/relationships/video" Target="NULL" TargetMode="Externa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media" Target="../media/media4.mp3"/><Relationship Id="rId7" Type="http://schemas.openxmlformats.org/officeDocument/2006/relationships/image" Target="../media/image22.png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6" Type="http://schemas.openxmlformats.org/officeDocument/2006/relationships/image" Target="../media/image17.png"/><Relationship Id="rId5" Type="http://schemas.microsoft.com/office/2007/relationships/media" Target="../media/media5.mp3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6" Type="http://schemas.openxmlformats.org/officeDocument/2006/relationships/image" Target="../media/image17.png"/><Relationship Id="rId5" Type="http://schemas.microsoft.com/office/2007/relationships/media" Target="../media/media6.mp3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6" Type="http://schemas.openxmlformats.org/officeDocument/2006/relationships/image" Target="../media/image17.png"/><Relationship Id="rId5" Type="http://schemas.microsoft.com/office/2007/relationships/media" Target="../media/media7.mp3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6" Type="http://schemas.openxmlformats.org/officeDocument/2006/relationships/image" Target="../media/image17.png"/><Relationship Id="rId5" Type="http://schemas.microsoft.com/office/2007/relationships/media" Target="../media/media8.mp3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7.xml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media" Target="../media/media10.mp3"/><Relationship Id="rId3" Type="http://schemas.openxmlformats.org/officeDocument/2006/relationships/image" Target="../media/image33.png"/><Relationship Id="rId7" Type="http://schemas.openxmlformats.org/officeDocument/2006/relationships/image" Target="../media/image17.png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6" Type="http://schemas.microsoft.com/office/2007/relationships/media" Target="../media/media9.mp3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media" Target="../media/media12.mp3"/><Relationship Id="rId3" Type="http://schemas.openxmlformats.org/officeDocument/2006/relationships/image" Target="../media/image36.png"/><Relationship Id="rId7" Type="http://schemas.openxmlformats.org/officeDocument/2006/relationships/image" Target="../media/image17.png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6" Type="http://schemas.microsoft.com/office/2007/relationships/media" Target="../media/media11.mp3"/><Relationship Id="rId5" Type="http://schemas.openxmlformats.org/officeDocument/2006/relationships/image" Target="../media/image37.png"/><Relationship Id="rId4" Type="http://schemas.openxmlformats.org/officeDocument/2006/relationships/image" Target="../media/image3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duhome.com.vn/" TargetMode="External"/><Relationship Id="rId1" Type="http://schemas.openxmlformats.org/officeDocument/2006/relationships/slideLayout" Target="../slideLayouts/slideLayout1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53137" y="-30773"/>
            <a:ext cx="12298274" cy="691954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AD934F0B-7D32-D163-A84A-29BF3DEBAA05}"/>
              </a:ext>
            </a:extLst>
          </p:cNvPr>
          <p:cNvSpPr txBox="1"/>
          <p:nvPr/>
        </p:nvSpPr>
        <p:spPr>
          <a:xfrm>
            <a:off x="5847185" y="3015343"/>
            <a:ext cx="6148872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Unit 7: MY FAMILY</a:t>
            </a:r>
          </a:p>
          <a:p>
            <a:pPr algn="ctr"/>
            <a:r>
              <a:rPr lang="en-US" sz="3600" b="1" dirty="0">
                <a:solidFill>
                  <a:srgbClr val="00B050"/>
                </a:solidFill>
              </a:rPr>
              <a:t>Lesson 1.2</a:t>
            </a:r>
          </a:p>
          <a:p>
            <a:pPr algn="ctr"/>
            <a:r>
              <a:rPr lang="en-US" sz="3600" b="1" dirty="0">
                <a:solidFill>
                  <a:srgbClr val="0070C0"/>
                </a:solidFill>
              </a:rPr>
              <a:t>Page 93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217713" y="275771"/>
            <a:ext cx="4310743" cy="1074058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NGOC LAM PRIMARY SCHOOL</a:t>
            </a:r>
          </a:p>
          <a:p>
            <a:pPr algn="ctr"/>
            <a:r>
              <a:rPr lang="en-US" b="1" dirty="0" smtClean="0"/>
              <a:t>Teacher: </a:t>
            </a:r>
            <a:r>
              <a:rPr lang="en-US" b="1" dirty="0" err="1" smtClean="0"/>
              <a:t>HauLe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xmlns="" val="2071441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xmlns="" id="{45665859-33AA-D076-B13D-BA872EAEBA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5666" y="2772586"/>
            <a:ext cx="4235140" cy="3702045"/>
          </a:xfrm>
          <a:prstGeom prst="rect">
            <a:avLst/>
          </a:prstGeom>
        </p:spPr>
      </p:pic>
      <p:cxnSp>
        <p:nvCxnSpPr>
          <p:cNvPr id="14" name="Straight Arrow Connector 13"/>
          <p:cNvCxnSpPr/>
          <p:nvPr/>
        </p:nvCxnSpPr>
        <p:spPr>
          <a:xfrm>
            <a:off x="4027715" y="2029646"/>
            <a:ext cx="2971800" cy="0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5" name="Flowchart: Alternate Process 14"/>
          <p:cNvSpPr/>
          <p:nvPr/>
        </p:nvSpPr>
        <p:spPr>
          <a:xfrm>
            <a:off x="8199375" y="1544684"/>
            <a:ext cx="2425081" cy="1227902"/>
          </a:xfrm>
          <a:prstGeom prst="flowChartAlternateProcess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</a:rPr>
              <a:t>factory </a:t>
            </a:r>
          </a:p>
          <a:p>
            <a:pPr algn="ctr"/>
            <a:r>
              <a:rPr lang="en-US" sz="4000" b="1" dirty="0">
                <a:solidFill>
                  <a:schemeClr val="tx1"/>
                </a:solidFill>
              </a:rPr>
              <a:t>worker</a:t>
            </a:r>
          </a:p>
        </p:txBody>
      </p:sp>
      <p:pic>
        <p:nvPicPr>
          <p:cNvPr id="18" name="Hình ảnh 17">
            <a:extLst>
              <a:ext uri="{FF2B5EF4-FFF2-40B4-BE49-F238E27FC236}">
                <a16:creationId xmlns:a16="http://schemas.microsoft.com/office/drawing/2014/main" xmlns="" id="{6739464E-E01C-1FE1-6153-634C37A826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273" y="679047"/>
            <a:ext cx="2463794" cy="531066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xmlns="" id="{29D84EDA-2840-F4EA-2850-FB4EF53A25E7}"/>
              </a:ext>
            </a:extLst>
          </p:cNvPr>
          <p:cNvSpPr txBox="1"/>
          <p:nvPr/>
        </p:nvSpPr>
        <p:spPr>
          <a:xfrm>
            <a:off x="1097280" y="1544684"/>
            <a:ext cx="2133599" cy="1323439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/>
              <a:t>c</a:t>
            </a:r>
            <a:r>
              <a:rPr lang="en-US" sz="4000" dirty="0" err="1" smtClean="0"/>
              <a:t>yratof</a:t>
            </a:r>
            <a:endParaRPr lang="en-US" sz="4000" dirty="0"/>
          </a:p>
          <a:p>
            <a:pPr algn="ctr"/>
            <a:r>
              <a:rPr lang="en-US" sz="4000" dirty="0" err="1"/>
              <a:t>korwre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xmlns="" val="2132299477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11AB80D-C1CE-49EC-BD8F-D627C10168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901"/>
          <a:stretch/>
        </p:blipFill>
        <p:spPr>
          <a:xfrm>
            <a:off x="1560806" y="1265574"/>
            <a:ext cx="8706315" cy="4989580"/>
          </a:xfrm>
          <a:prstGeom prst="rect">
            <a:avLst/>
          </a:prstGeom>
        </p:spPr>
      </p:pic>
      <p:sp>
        <p:nvSpPr>
          <p:cNvPr id="3" name="Speech Bubble: Rectangle with Corners Rounded 8">
            <a:extLst>
              <a:ext uri="{FF2B5EF4-FFF2-40B4-BE49-F238E27FC236}">
                <a16:creationId xmlns:a16="http://schemas.microsoft.com/office/drawing/2014/main" xmlns="" id="{2A17D1E2-6645-4BC6-9E35-7655B0F2C4AD}"/>
              </a:ext>
            </a:extLst>
          </p:cNvPr>
          <p:cNvSpPr/>
          <p:nvPr/>
        </p:nvSpPr>
        <p:spPr>
          <a:xfrm>
            <a:off x="5304056" y="725399"/>
            <a:ext cx="3755968" cy="739507"/>
          </a:xfrm>
          <a:prstGeom prst="wedgeRoundRectCallout">
            <a:avLst>
              <a:gd name="adj1" fmla="val -53511"/>
              <a:gd name="adj2" fmla="val 104106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B050"/>
                </a:solidFill>
              </a:rPr>
              <a:t>It’s time to learn …</a:t>
            </a:r>
          </a:p>
        </p:txBody>
      </p:sp>
    </p:spTree>
    <p:extLst>
      <p:ext uri="{BB962C8B-B14F-4D97-AF65-F5344CB8AC3E}">
        <p14:creationId xmlns:p14="http://schemas.microsoft.com/office/powerpoint/2010/main" xmlns="" val="4039296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65109" y="579846"/>
            <a:ext cx="8813541" cy="58756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295656" y="4114805"/>
            <a:ext cx="29222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Listening</a:t>
            </a:r>
          </a:p>
        </p:txBody>
      </p:sp>
    </p:spTree>
    <p:extLst>
      <p:ext uri="{BB962C8B-B14F-4D97-AF65-F5344CB8AC3E}">
        <p14:creationId xmlns:p14="http://schemas.microsoft.com/office/powerpoint/2010/main" xmlns="" val="28665430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hirt 1">
            <a:extLst>
              <a:ext uri="{FF2B5EF4-FFF2-40B4-BE49-F238E27FC236}">
                <a16:creationId xmlns:a16="http://schemas.microsoft.com/office/drawing/2014/main" xmlns="" id="{B06BDAC4-B68C-DC58-1A2B-8CB0A55DBC85}"/>
              </a:ext>
            </a:extLst>
          </p:cNvPr>
          <p:cNvSpPr txBox="1"/>
          <p:nvPr/>
        </p:nvSpPr>
        <p:spPr>
          <a:xfrm>
            <a:off x="2852029" y="2359941"/>
            <a:ext cx="2751700" cy="830997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rgbClr val="0070C0"/>
                </a:solidFill>
              </a:rPr>
              <a:t>your</a:t>
            </a:r>
          </a:p>
        </p:txBody>
      </p:sp>
      <p:sp>
        <p:nvSpPr>
          <p:cNvPr id="13" name="shorts 1">
            <a:extLst>
              <a:ext uri="{FF2B5EF4-FFF2-40B4-BE49-F238E27FC236}">
                <a16:creationId xmlns:a16="http://schemas.microsoft.com/office/drawing/2014/main" xmlns="" id="{5CB412B0-3C83-17C3-11C4-0004FAAF7D9C}"/>
              </a:ext>
            </a:extLst>
          </p:cNvPr>
          <p:cNvSpPr txBox="1"/>
          <p:nvPr/>
        </p:nvSpPr>
        <p:spPr>
          <a:xfrm>
            <a:off x="8466492" y="2358240"/>
            <a:ext cx="1629229" cy="830997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rgbClr val="0070C0"/>
                </a:solidFill>
              </a:rPr>
              <a:t>yes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49604E8E-B3EF-85D9-078B-2EE1B09BCC4C}"/>
              </a:ext>
            </a:extLst>
          </p:cNvPr>
          <p:cNvCxnSpPr>
            <a:cxnSpLocks/>
          </p:cNvCxnSpPr>
          <p:nvPr/>
        </p:nvCxnSpPr>
        <p:spPr>
          <a:xfrm>
            <a:off x="3654598" y="3162815"/>
            <a:ext cx="254928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xmlns="" id="{A528E83D-48A1-240F-3403-F5639CEFF44F}"/>
              </a:ext>
            </a:extLst>
          </p:cNvPr>
          <p:cNvCxnSpPr>
            <a:cxnSpLocks/>
          </p:cNvCxnSpPr>
          <p:nvPr/>
        </p:nvCxnSpPr>
        <p:spPr>
          <a:xfrm>
            <a:off x="8917214" y="3147978"/>
            <a:ext cx="207389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605464FB-83E4-64D5-283D-38C90FC04253}"/>
              </a:ext>
            </a:extLst>
          </p:cNvPr>
          <p:cNvSpPr txBox="1"/>
          <p:nvPr/>
        </p:nvSpPr>
        <p:spPr>
          <a:xfrm>
            <a:off x="6488451" y="521241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each English word to hear the sound.</a:t>
            </a:r>
          </a:p>
        </p:txBody>
      </p:sp>
      <p:sp>
        <p:nvSpPr>
          <p:cNvPr id="10" name="TextBox 36">
            <a:extLst>
              <a:ext uri="{FF2B5EF4-FFF2-40B4-BE49-F238E27FC236}">
                <a16:creationId xmlns:a16="http://schemas.microsoft.com/office/drawing/2014/main" xmlns="" id="{7573D5BE-83D9-891B-6E40-669627A43788}"/>
              </a:ext>
            </a:extLst>
          </p:cNvPr>
          <p:cNvSpPr txBox="1"/>
          <p:nvPr/>
        </p:nvSpPr>
        <p:spPr>
          <a:xfrm>
            <a:off x="8175851" y="3395515"/>
            <a:ext cx="2210509" cy="1200329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3600" dirty="0"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vi-VN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jes</a:t>
            </a:r>
            <a:r>
              <a:rPr lang="vi-VN" sz="3600" dirty="0"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TextBox 36">
            <a:extLst>
              <a:ext uri="{FF2B5EF4-FFF2-40B4-BE49-F238E27FC236}">
                <a16:creationId xmlns:a16="http://schemas.microsoft.com/office/drawing/2014/main" xmlns="" id="{77CA8427-76DF-B6BF-B649-FEA301DD75C3}"/>
              </a:ext>
            </a:extLst>
          </p:cNvPr>
          <p:cNvSpPr txBox="1"/>
          <p:nvPr/>
        </p:nvSpPr>
        <p:spPr>
          <a:xfrm>
            <a:off x="2497739" y="3428586"/>
            <a:ext cx="3347679" cy="1200329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jʊr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</a:p>
          <a:p>
            <a:pPr algn="ctr"/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Hình ảnh 7">
            <a:extLst>
              <a:ext uri="{FF2B5EF4-FFF2-40B4-BE49-F238E27FC236}">
                <a16:creationId xmlns:a16="http://schemas.microsoft.com/office/drawing/2014/main" xmlns="" id="{99971508-273A-3AB1-D61B-66AA082DB9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554" y="696326"/>
            <a:ext cx="4198672" cy="639866"/>
          </a:xfrm>
          <a:prstGeom prst="rect">
            <a:avLst/>
          </a:prstGeom>
        </p:spPr>
      </p:pic>
      <p:pic>
        <p:nvPicPr>
          <p:cNvPr id="11" name="CD3 TRACK 03 - Part">
            <a:hlinkClick r:id="" action="ppaction://media"/>
            <a:extLst>
              <a:ext uri="{FF2B5EF4-FFF2-40B4-BE49-F238E27FC236}">
                <a16:creationId xmlns:a16="http://schemas.microsoft.com/office/drawing/2014/main" xmlns="" id="{13CF3478-2EEE-518A-4E65-8D0651B441E7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5439018" y="710628"/>
            <a:ext cx="406400" cy="406400"/>
          </a:xfrm>
          <a:prstGeom prst="rect">
            <a:avLst/>
          </a:prstGeom>
        </p:spPr>
      </p:pic>
      <p:pic>
        <p:nvPicPr>
          <p:cNvPr id="2" name="CD3 TRACK 03 - Part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6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5439018" y="609028"/>
            <a:ext cx="609600" cy="6096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BA0676A0-FB1B-6483-29A1-3797ACA33C40}"/>
              </a:ext>
            </a:extLst>
          </p:cNvPr>
          <p:cNvSpPr/>
          <p:nvPr/>
        </p:nvSpPr>
        <p:spPr>
          <a:xfrm>
            <a:off x="4924923" y="501559"/>
            <a:ext cx="1434591" cy="99939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617155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559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48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video>
            <p:vide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12" grpId="0" animBg="1"/>
      <p:bldP spid="13" grpId="0" animBg="1"/>
      <p:bldP spid="10" grpId="0" animBg="1"/>
      <p:bldP spid="1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D3 TRACK 04">
            <a:hlinkClick r:id="" action="ppaction://media"/>
            <a:extLst>
              <a:ext uri="{FF2B5EF4-FFF2-40B4-BE49-F238E27FC236}">
                <a16:creationId xmlns:a16="http://schemas.microsoft.com/office/drawing/2014/main" xmlns="" id="{A48407D8-6ECB-1889-1A2C-6440C1C06E02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4680857" y="759361"/>
            <a:ext cx="406400" cy="4064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F08E0BE8-8259-32EF-6BDA-5F1E8E83C77A}"/>
              </a:ext>
            </a:extLst>
          </p:cNvPr>
          <p:cNvSpPr/>
          <p:nvPr/>
        </p:nvSpPr>
        <p:spPr>
          <a:xfrm>
            <a:off x="4531580" y="759361"/>
            <a:ext cx="1060000" cy="8947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8626" y="2422288"/>
            <a:ext cx="9972675" cy="231457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34AAA8CF-8DD4-C9D1-2FD9-59D836DA37C5}"/>
              </a:ext>
            </a:extLst>
          </p:cNvPr>
          <p:cNvSpPr txBox="1"/>
          <p:nvPr/>
        </p:nvSpPr>
        <p:spPr>
          <a:xfrm>
            <a:off x="1599567" y="2034736"/>
            <a:ext cx="482255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solidFill>
                  <a:srgbClr val="0070C0"/>
                </a:solidFill>
              </a:rPr>
              <a:t>Is the father a waiter?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1AC46027-F2F1-6C9B-BF58-99A0D134E896}"/>
              </a:ext>
            </a:extLst>
          </p:cNvPr>
          <p:cNvSpPr txBox="1"/>
          <p:nvPr/>
        </p:nvSpPr>
        <p:spPr>
          <a:xfrm>
            <a:off x="7961210" y="390029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the earphone to hear the sound.</a:t>
            </a:r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xmlns="" id="{E3878718-C862-697A-454F-736D20DF796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4099" y="579063"/>
            <a:ext cx="3161182" cy="651084"/>
          </a:xfrm>
          <a:prstGeom prst="rect">
            <a:avLst/>
          </a:prstGeom>
        </p:spPr>
      </p:pic>
      <p:sp>
        <p:nvSpPr>
          <p:cNvPr id="9" name="TextBox 14">
            <a:extLst>
              <a:ext uri="{FF2B5EF4-FFF2-40B4-BE49-F238E27FC236}">
                <a16:creationId xmlns:a16="http://schemas.microsoft.com/office/drawing/2014/main" xmlns="" id="{FEC24750-7CA5-F8E6-FB38-68669E7C8F7D}"/>
              </a:ext>
            </a:extLst>
          </p:cNvPr>
          <p:cNvSpPr txBox="1"/>
          <p:nvPr/>
        </p:nvSpPr>
        <p:spPr>
          <a:xfrm>
            <a:off x="6881787" y="2034736"/>
            <a:ext cx="429131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solidFill>
                  <a:srgbClr val="0070C0"/>
                </a:solidFill>
              </a:rPr>
              <a:t>Yes, he is.</a:t>
            </a:r>
          </a:p>
        </p:txBody>
      </p:sp>
      <p:sp>
        <p:nvSpPr>
          <p:cNvPr id="10" name="TextBox 14">
            <a:extLst>
              <a:ext uri="{FF2B5EF4-FFF2-40B4-BE49-F238E27FC236}">
                <a16:creationId xmlns:a16="http://schemas.microsoft.com/office/drawing/2014/main" xmlns="" id="{D45BF3F2-A41E-A187-E27A-A823366C1DF4}"/>
              </a:ext>
            </a:extLst>
          </p:cNvPr>
          <p:cNvSpPr txBox="1"/>
          <p:nvPr/>
        </p:nvSpPr>
        <p:spPr>
          <a:xfrm>
            <a:off x="1804690" y="4478084"/>
            <a:ext cx="482255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solidFill>
                  <a:srgbClr val="0070C0"/>
                </a:solidFill>
              </a:rPr>
              <a:t>Is the mother a cashier?</a:t>
            </a:r>
          </a:p>
        </p:txBody>
      </p:sp>
      <p:sp>
        <p:nvSpPr>
          <p:cNvPr id="11" name="TextBox 14">
            <a:extLst>
              <a:ext uri="{FF2B5EF4-FFF2-40B4-BE49-F238E27FC236}">
                <a16:creationId xmlns:a16="http://schemas.microsoft.com/office/drawing/2014/main" xmlns="" id="{CDB9E01C-21C7-D56C-C501-48E81A957531}"/>
              </a:ext>
            </a:extLst>
          </p:cNvPr>
          <p:cNvSpPr txBox="1"/>
          <p:nvPr/>
        </p:nvSpPr>
        <p:spPr>
          <a:xfrm>
            <a:off x="7008062" y="4478083"/>
            <a:ext cx="429131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solidFill>
                  <a:srgbClr val="0070C0"/>
                </a:solidFill>
              </a:rPr>
              <a:t>Yes, she is.</a:t>
            </a:r>
          </a:p>
        </p:txBody>
      </p:sp>
    </p:spTree>
    <p:extLst>
      <p:ext uri="{BB962C8B-B14F-4D97-AF65-F5344CB8AC3E}">
        <p14:creationId xmlns:p14="http://schemas.microsoft.com/office/powerpoint/2010/main" xmlns="" val="4196440203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17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</p:childTnLst>
        </p:cTn>
      </p:par>
    </p:tnLst>
    <p:bldLst>
      <p:bldP spid="15" grpId="0"/>
      <p:bldP spid="9" grpId="0"/>
      <p:bldP spid="10" grpId="0"/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CD3 TRACK 05">
            <a:hlinkClick r:id="" action="ppaction://media"/>
            <a:extLst>
              <a:ext uri="{FF2B5EF4-FFF2-40B4-BE49-F238E27FC236}">
                <a16:creationId xmlns:a16="http://schemas.microsoft.com/office/drawing/2014/main" xmlns="" id="{A5010D54-EF6A-E035-4169-42681E672DC4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5223053" y="632618"/>
            <a:ext cx="406400" cy="4064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BFEE2CF4-8B9A-7374-8418-06749B435830}"/>
              </a:ext>
            </a:extLst>
          </p:cNvPr>
          <p:cNvSpPr/>
          <p:nvPr/>
        </p:nvSpPr>
        <p:spPr>
          <a:xfrm>
            <a:off x="5041670" y="529509"/>
            <a:ext cx="1260193" cy="6126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A33350BC-A9F2-C2B8-A715-4FC1516CB54C}"/>
              </a:ext>
            </a:extLst>
          </p:cNvPr>
          <p:cNvSpPr txBox="1"/>
          <p:nvPr/>
        </p:nvSpPr>
        <p:spPr>
          <a:xfrm>
            <a:off x="6446012" y="403860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each English word to hear the sound.</a:t>
            </a:r>
          </a:p>
        </p:txBody>
      </p:sp>
      <p:pic>
        <p:nvPicPr>
          <p:cNvPr id="6" name="Hình ảnh 5">
            <a:extLst>
              <a:ext uri="{FF2B5EF4-FFF2-40B4-BE49-F238E27FC236}">
                <a16:creationId xmlns:a16="http://schemas.microsoft.com/office/drawing/2014/main" xmlns="" id="{F00A3ABE-3754-0563-4E0F-E76834861C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423" y="401548"/>
            <a:ext cx="3929692" cy="599770"/>
          </a:xfrm>
          <a:prstGeom prst="rect">
            <a:avLst/>
          </a:prstGeom>
        </p:spPr>
      </p:pic>
      <p:pic>
        <p:nvPicPr>
          <p:cNvPr id="10" name="Hình ảnh 9">
            <a:extLst>
              <a:ext uri="{FF2B5EF4-FFF2-40B4-BE49-F238E27FC236}">
                <a16:creationId xmlns:a16="http://schemas.microsoft.com/office/drawing/2014/main" xmlns="" id="{1CA68CE0-0FB6-1C5E-CCC1-804E2CA887B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9162" y="1229553"/>
            <a:ext cx="4660291" cy="5035484"/>
          </a:xfrm>
          <a:prstGeom prst="rect">
            <a:avLst/>
          </a:prstGeom>
        </p:spPr>
      </p:pic>
      <p:pic>
        <p:nvPicPr>
          <p:cNvPr id="15" name="Hình ảnh 14">
            <a:extLst>
              <a:ext uri="{FF2B5EF4-FFF2-40B4-BE49-F238E27FC236}">
                <a16:creationId xmlns:a16="http://schemas.microsoft.com/office/drawing/2014/main" xmlns="" id="{9D685DC4-B20E-1F38-B87C-F3C80534381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28013" y="881096"/>
            <a:ext cx="3774524" cy="5502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83343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744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ình ảnh 5">
            <a:extLst>
              <a:ext uri="{FF2B5EF4-FFF2-40B4-BE49-F238E27FC236}">
                <a16:creationId xmlns:a16="http://schemas.microsoft.com/office/drawing/2014/main" xmlns="" id="{06CE0ADF-C8E1-13A7-A27D-932CA81A95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254" y="661939"/>
            <a:ext cx="3849191" cy="681273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28378" y="1785622"/>
            <a:ext cx="10126097" cy="36982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CD3 TRACK 06 - Part 41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5063231" y="73361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97170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319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33608" y="1785740"/>
            <a:ext cx="9528540" cy="3901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xmlns="" id="{06CE0ADF-C8E1-13A7-A27D-932CA81A95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1254" y="661939"/>
            <a:ext cx="3849191" cy="68127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425576" y="2805343"/>
            <a:ext cx="3511595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dirty="0">
                <a:solidFill>
                  <a:srgbClr val="FF0000"/>
                </a:solidFill>
              </a:rPr>
              <a:t>a factory worker</a:t>
            </a:r>
          </a:p>
        </p:txBody>
      </p:sp>
      <p:pic>
        <p:nvPicPr>
          <p:cNvPr id="8" name="CD3 TRACK 06 - Part 42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4855012" y="733612"/>
            <a:ext cx="609600" cy="6096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F6917335-1231-5971-59D1-4D2051A71447}"/>
              </a:ext>
            </a:extLst>
          </p:cNvPr>
          <p:cNvSpPr/>
          <p:nvPr/>
        </p:nvSpPr>
        <p:spPr>
          <a:xfrm>
            <a:off x="7743138" y="776241"/>
            <a:ext cx="1434591" cy="99939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019200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50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72665" y="1661334"/>
            <a:ext cx="9238495" cy="3929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xmlns="" id="{06CE0ADF-C8E1-13A7-A27D-932CA81A95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1254" y="661939"/>
            <a:ext cx="3849191" cy="68127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488451" y="3240984"/>
            <a:ext cx="1858294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dirty="0">
                <a:solidFill>
                  <a:srgbClr val="FF0000"/>
                </a:solidFill>
              </a:rPr>
              <a:t>a farmer</a:t>
            </a:r>
          </a:p>
        </p:txBody>
      </p:sp>
      <p:pic>
        <p:nvPicPr>
          <p:cNvPr id="2" name="CD3 TRACK 06 - Part 3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4992210" y="616811"/>
            <a:ext cx="609600" cy="6096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F6917335-1231-5971-59D1-4D2051A71447}"/>
              </a:ext>
            </a:extLst>
          </p:cNvPr>
          <p:cNvSpPr/>
          <p:nvPr/>
        </p:nvSpPr>
        <p:spPr>
          <a:xfrm>
            <a:off x="4794665" y="661939"/>
            <a:ext cx="1434591" cy="99939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836527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42368" y="1724039"/>
            <a:ext cx="8597731" cy="41597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xmlns="" id="{06CE0ADF-C8E1-13A7-A27D-932CA81A95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1254" y="661939"/>
            <a:ext cx="3849191" cy="68127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798762" y="2628422"/>
            <a:ext cx="1858294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dirty="0">
                <a:solidFill>
                  <a:srgbClr val="FF0000"/>
                </a:solidFill>
              </a:rPr>
              <a:t>a doctor</a:t>
            </a:r>
          </a:p>
        </p:txBody>
      </p:sp>
      <p:pic>
        <p:nvPicPr>
          <p:cNvPr id="2" name="CD3 TRACK 06 - Part 4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4902360" y="697775"/>
            <a:ext cx="609600" cy="6096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F6917335-1231-5971-59D1-4D2051A71447}"/>
              </a:ext>
            </a:extLst>
          </p:cNvPr>
          <p:cNvSpPr/>
          <p:nvPr/>
        </p:nvSpPr>
        <p:spPr>
          <a:xfrm>
            <a:off x="8312306" y="516312"/>
            <a:ext cx="1434591" cy="99939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939149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1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278297" y="1614196"/>
            <a:ext cx="3256378" cy="66247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Warm-up</a:t>
            </a:r>
            <a:endParaRPr lang="en-US" b="1" dirty="0"/>
          </a:p>
        </p:txBody>
      </p:sp>
      <p:sp>
        <p:nvSpPr>
          <p:cNvPr id="8" name="Rounded Rectangle 7"/>
          <p:cNvSpPr/>
          <p:nvPr/>
        </p:nvSpPr>
        <p:spPr>
          <a:xfrm>
            <a:off x="1281405" y="2792963"/>
            <a:ext cx="3256378" cy="696686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Listening</a:t>
            </a:r>
            <a:endParaRPr lang="en-US" b="1" dirty="0"/>
          </a:p>
        </p:txBody>
      </p:sp>
      <p:sp>
        <p:nvSpPr>
          <p:cNvPr id="9" name="Rounded Rectangle 8"/>
          <p:cNvSpPr/>
          <p:nvPr/>
        </p:nvSpPr>
        <p:spPr>
          <a:xfrm>
            <a:off x="1284514" y="4046383"/>
            <a:ext cx="3256378" cy="662474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Consolidation</a:t>
            </a:r>
            <a:endParaRPr lang="en-US" b="1" dirty="0"/>
          </a:p>
        </p:txBody>
      </p:sp>
      <p:sp>
        <p:nvSpPr>
          <p:cNvPr id="10" name="Rounded Rectangle 9"/>
          <p:cNvSpPr/>
          <p:nvPr/>
        </p:nvSpPr>
        <p:spPr>
          <a:xfrm>
            <a:off x="1296957" y="5318458"/>
            <a:ext cx="3256378" cy="66247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Wrap-up</a:t>
            </a:r>
            <a:endParaRPr lang="en-US" b="1" dirty="0"/>
          </a:p>
        </p:txBody>
      </p:sp>
      <p:sp>
        <p:nvSpPr>
          <p:cNvPr id="13" name="Rounded Rectangle 12"/>
          <p:cNvSpPr/>
          <p:nvPr/>
        </p:nvSpPr>
        <p:spPr>
          <a:xfrm>
            <a:off x="1300067" y="497631"/>
            <a:ext cx="3256378" cy="66247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Lesson Outline</a:t>
            </a:r>
            <a:endParaRPr lang="en-US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65034" y="392533"/>
            <a:ext cx="4284461" cy="6064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10545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63689" y="948917"/>
            <a:ext cx="7682204" cy="521706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97087" y="3844211"/>
            <a:ext cx="24726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</a:rPr>
              <a:t>Practice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69874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220BC87-6FF5-9847-F104-E83045DDEF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845" y="484820"/>
            <a:ext cx="4816257" cy="99830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1D94DB9B-101F-5BC8-657A-6DD2203CA7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845" y="3199101"/>
            <a:ext cx="1658906" cy="155107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F0FE110F-AFDD-30F4-4264-5FB179957A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54032" y="3397380"/>
            <a:ext cx="1937968" cy="1435232"/>
          </a:xfrm>
          <a:prstGeom prst="rect">
            <a:avLst/>
          </a:prstGeom>
        </p:spPr>
      </p:pic>
      <p:sp>
        <p:nvSpPr>
          <p:cNvPr id="10" name="Rounded Rectangular Callout 10">
            <a:extLst>
              <a:ext uri="{FF2B5EF4-FFF2-40B4-BE49-F238E27FC236}">
                <a16:creationId xmlns:a16="http://schemas.microsoft.com/office/drawing/2014/main" xmlns="" id="{F99B2A34-8FFA-047E-CCB9-48CA6F9F1457}"/>
              </a:ext>
            </a:extLst>
          </p:cNvPr>
          <p:cNvSpPr/>
          <p:nvPr/>
        </p:nvSpPr>
        <p:spPr>
          <a:xfrm>
            <a:off x="1227602" y="1882066"/>
            <a:ext cx="5510549" cy="861134"/>
          </a:xfrm>
          <a:prstGeom prst="wedgeRoundRectCallout">
            <a:avLst>
              <a:gd name="adj1" fmla="val -41897"/>
              <a:gd name="adj2" fmla="val 100999"/>
              <a:gd name="adj3" fmla="val 16667"/>
            </a:avLst>
          </a:prstGeom>
          <a:solidFill>
            <a:srgbClr val="B2FAC5"/>
          </a:solidFill>
          <a:ln>
            <a:solidFill>
              <a:srgbClr val="B2FA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i="1" dirty="0">
                <a:solidFill>
                  <a:srgbClr val="002060"/>
                </a:solidFill>
              </a:rPr>
              <a:t>What does your father do?</a:t>
            </a:r>
          </a:p>
        </p:txBody>
      </p:sp>
      <p:sp>
        <p:nvSpPr>
          <p:cNvPr id="11" name="Rounded Rectangular Callout 9">
            <a:extLst>
              <a:ext uri="{FF2B5EF4-FFF2-40B4-BE49-F238E27FC236}">
                <a16:creationId xmlns:a16="http://schemas.microsoft.com/office/drawing/2014/main" xmlns="" id="{D8545F35-BD66-E06B-E2E6-60AE415EADF3}"/>
              </a:ext>
            </a:extLst>
          </p:cNvPr>
          <p:cNvSpPr/>
          <p:nvPr/>
        </p:nvSpPr>
        <p:spPr>
          <a:xfrm>
            <a:off x="7412854" y="2734322"/>
            <a:ext cx="2936612" cy="701336"/>
          </a:xfrm>
          <a:prstGeom prst="wedgeRoundRectCallout">
            <a:avLst>
              <a:gd name="adj1" fmla="val 45652"/>
              <a:gd name="adj2" fmla="val 82118"/>
              <a:gd name="adj3" fmla="val 16667"/>
            </a:avLst>
          </a:prstGeom>
          <a:solidFill>
            <a:srgbClr val="7FF46C"/>
          </a:solidFill>
          <a:ln>
            <a:solidFill>
              <a:srgbClr val="7FF4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i="1" dirty="0">
                <a:solidFill>
                  <a:srgbClr val="002060"/>
                </a:solidFill>
              </a:rPr>
              <a:t>He's a doctor.</a:t>
            </a:r>
          </a:p>
        </p:txBody>
      </p:sp>
      <p:sp>
        <p:nvSpPr>
          <p:cNvPr id="7" name="Rounded Rectangular Callout 10">
            <a:extLst>
              <a:ext uri="{FF2B5EF4-FFF2-40B4-BE49-F238E27FC236}">
                <a16:creationId xmlns:a16="http://schemas.microsoft.com/office/drawing/2014/main" xmlns="" id="{F99B2A34-8FFA-047E-CCB9-48CA6F9F1457}"/>
              </a:ext>
            </a:extLst>
          </p:cNvPr>
          <p:cNvSpPr/>
          <p:nvPr/>
        </p:nvSpPr>
        <p:spPr>
          <a:xfrm>
            <a:off x="998261" y="5233592"/>
            <a:ext cx="5455805" cy="767711"/>
          </a:xfrm>
          <a:prstGeom prst="wedgeRoundRectCallout">
            <a:avLst>
              <a:gd name="adj1" fmla="val -39892"/>
              <a:gd name="adj2" fmla="val -102524"/>
              <a:gd name="adj3" fmla="val 16667"/>
            </a:avLst>
          </a:prstGeom>
          <a:solidFill>
            <a:srgbClr val="B2FAC5"/>
          </a:solidFill>
          <a:ln>
            <a:solidFill>
              <a:srgbClr val="B2FA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i="1" dirty="0">
                <a:solidFill>
                  <a:srgbClr val="002060"/>
                </a:solidFill>
              </a:rPr>
              <a:t>What does your mother do?</a:t>
            </a:r>
          </a:p>
        </p:txBody>
      </p:sp>
      <p:sp>
        <p:nvSpPr>
          <p:cNvPr id="9" name="Rounded Rectangular Callout 9">
            <a:extLst>
              <a:ext uri="{FF2B5EF4-FFF2-40B4-BE49-F238E27FC236}">
                <a16:creationId xmlns:a16="http://schemas.microsoft.com/office/drawing/2014/main" xmlns="" id="{D8545F35-BD66-E06B-E2E6-60AE415EADF3}"/>
              </a:ext>
            </a:extLst>
          </p:cNvPr>
          <p:cNvSpPr/>
          <p:nvPr/>
        </p:nvSpPr>
        <p:spPr>
          <a:xfrm>
            <a:off x="7315522" y="4701555"/>
            <a:ext cx="2938510" cy="1077806"/>
          </a:xfrm>
          <a:prstGeom prst="wedgeRoundRectCallout">
            <a:avLst>
              <a:gd name="adj1" fmla="val 48675"/>
              <a:gd name="adj2" fmla="val -88768"/>
              <a:gd name="adj3" fmla="val 16667"/>
            </a:avLst>
          </a:prstGeom>
          <a:solidFill>
            <a:srgbClr val="7FF46C"/>
          </a:solidFill>
          <a:ln>
            <a:solidFill>
              <a:srgbClr val="7FF4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i="1" dirty="0">
                <a:solidFill>
                  <a:srgbClr val="002060"/>
                </a:solidFill>
              </a:rPr>
              <a:t>She's an </a:t>
            </a:r>
          </a:p>
          <a:p>
            <a:pPr algn="ctr"/>
            <a:r>
              <a:rPr lang="en-US" sz="3600" i="1" dirty="0">
                <a:solidFill>
                  <a:srgbClr val="002060"/>
                </a:solidFill>
              </a:rPr>
              <a:t>office worker.</a:t>
            </a:r>
          </a:p>
        </p:txBody>
      </p:sp>
    </p:spTree>
    <p:extLst>
      <p:ext uri="{BB962C8B-B14F-4D97-AF65-F5344CB8AC3E}">
        <p14:creationId xmlns:p14="http://schemas.microsoft.com/office/powerpoint/2010/main" xmlns="" val="1263696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7" grpId="0" animBg="1"/>
      <p:bldP spid="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220BC87-6FF5-9847-F104-E83045DDEF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845" y="484820"/>
            <a:ext cx="4816257" cy="99830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1D94DB9B-101F-5BC8-657A-6DD2203CA7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845" y="3199101"/>
            <a:ext cx="1658906" cy="155107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F0FE110F-AFDD-30F4-4264-5FB179957A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54032" y="3397380"/>
            <a:ext cx="1937968" cy="1435232"/>
          </a:xfrm>
          <a:prstGeom prst="rect">
            <a:avLst/>
          </a:prstGeom>
        </p:spPr>
      </p:pic>
      <p:sp>
        <p:nvSpPr>
          <p:cNvPr id="10" name="Rounded Rectangular Callout 10">
            <a:extLst>
              <a:ext uri="{FF2B5EF4-FFF2-40B4-BE49-F238E27FC236}">
                <a16:creationId xmlns:a16="http://schemas.microsoft.com/office/drawing/2014/main" xmlns="" id="{F99B2A34-8FFA-047E-CCB9-48CA6F9F1457}"/>
              </a:ext>
            </a:extLst>
          </p:cNvPr>
          <p:cNvSpPr/>
          <p:nvPr/>
        </p:nvSpPr>
        <p:spPr>
          <a:xfrm>
            <a:off x="1227602" y="1882066"/>
            <a:ext cx="5510549" cy="861134"/>
          </a:xfrm>
          <a:prstGeom prst="wedgeRoundRectCallout">
            <a:avLst>
              <a:gd name="adj1" fmla="val -41897"/>
              <a:gd name="adj2" fmla="val 100999"/>
              <a:gd name="adj3" fmla="val 16667"/>
            </a:avLst>
          </a:prstGeom>
          <a:solidFill>
            <a:srgbClr val="B2FAC5"/>
          </a:solidFill>
          <a:ln>
            <a:solidFill>
              <a:srgbClr val="B2FA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i="1" dirty="0">
                <a:solidFill>
                  <a:srgbClr val="002060"/>
                </a:solidFill>
              </a:rPr>
              <a:t>What does your father do?</a:t>
            </a:r>
          </a:p>
        </p:txBody>
      </p:sp>
      <p:sp>
        <p:nvSpPr>
          <p:cNvPr id="11" name="Rounded Rectangular Callout 9">
            <a:extLst>
              <a:ext uri="{FF2B5EF4-FFF2-40B4-BE49-F238E27FC236}">
                <a16:creationId xmlns:a16="http://schemas.microsoft.com/office/drawing/2014/main" xmlns="" id="{D8545F35-BD66-E06B-E2E6-60AE415EADF3}"/>
              </a:ext>
            </a:extLst>
          </p:cNvPr>
          <p:cNvSpPr/>
          <p:nvPr/>
        </p:nvSpPr>
        <p:spPr>
          <a:xfrm>
            <a:off x="7412854" y="2734322"/>
            <a:ext cx="2936612" cy="701336"/>
          </a:xfrm>
          <a:prstGeom prst="wedgeRoundRectCallout">
            <a:avLst>
              <a:gd name="adj1" fmla="val 45652"/>
              <a:gd name="adj2" fmla="val 82118"/>
              <a:gd name="adj3" fmla="val 16667"/>
            </a:avLst>
          </a:prstGeom>
          <a:solidFill>
            <a:srgbClr val="7FF46C"/>
          </a:solidFill>
          <a:ln>
            <a:solidFill>
              <a:srgbClr val="7FF4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i="1" dirty="0">
                <a:solidFill>
                  <a:srgbClr val="002060"/>
                </a:solidFill>
              </a:rPr>
              <a:t>He's a farmer.</a:t>
            </a:r>
          </a:p>
        </p:txBody>
      </p:sp>
      <p:sp>
        <p:nvSpPr>
          <p:cNvPr id="7" name="Rounded Rectangular Callout 10">
            <a:extLst>
              <a:ext uri="{FF2B5EF4-FFF2-40B4-BE49-F238E27FC236}">
                <a16:creationId xmlns:a16="http://schemas.microsoft.com/office/drawing/2014/main" xmlns="" id="{F99B2A34-8FFA-047E-CCB9-48CA6F9F1457}"/>
              </a:ext>
            </a:extLst>
          </p:cNvPr>
          <p:cNvSpPr/>
          <p:nvPr/>
        </p:nvSpPr>
        <p:spPr>
          <a:xfrm>
            <a:off x="998261" y="5233592"/>
            <a:ext cx="5455805" cy="767711"/>
          </a:xfrm>
          <a:prstGeom prst="wedgeRoundRectCallout">
            <a:avLst>
              <a:gd name="adj1" fmla="val -39892"/>
              <a:gd name="adj2" fmla="val -102524"/>
              <a:gd name="adj3" fmla="val 16667"/>
            </a:avLst>
          </a:prstGeom>
          <a:solidFill>
            <a:srgbClr val="B2FAC5"/>
          </a:solidFill>
          <a:ln>
            <a:solidFill>
              <a:srgbClr val="B2FA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i="1" dirty="0">
                <a:solidFill>
                  <a:srgbClr val="002060"/>
                </a:solidFill>
              </a:rPr>
              <a:t>What does your mother do?</a:t>
            </a:r>
          </a:p>
        </p:txBody>
      </p:sp>
      <p:sp>
        <p:nvSpPr>
          <p:cNvPr id="9" name="Rounded Rectangular Callout 9">
            <a:extLst>
              <a:ext uri="{FF2B5EF4-FFF2-40B4-BE49-F238E27FC236}">
                <a16:creationId xmlns:a16="http://schemas.microsoft.com/office/drawing/2014/main" xmlns="" id="{D8545F35-BD66-E06B-E2E6-60AE415EADF3}"/>
              </a:ext>
            </a:extLst>
          </p:cNvPr>
          <p:cNvSpPr/>
          <p:nvPr/>
        </p:nvSpPr>
        <p:spPr>
          <a:xfrm>
            <a:off x="7048870" y="4701555"/>
            <a:ext cx="3300596" cy="820356"/>
          </a:xfrm>
          <a:prstGeom prst="wedgeRoundRectCallout">
            <a:avLst>
              <a:gd name="adj1" fmla="val 48675"/>
              <a:gd name="adj2" fmla="val -88768"/>
              <a:gd name="adj3" fmla="val 16667"/>
            </a:avLst>
          </a:prstGeom>
          <a:solidFill>
            <a:srgbClr val="7FF46C"/>
          </a:solidFill>
          <a:ln>
            <a:solidFill>
              <a:srgbClr val="7FF4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i="1" dirty="0">
                <a:solidFill>
                  <a:srgbClr val="002060"/>
                </a:solidFill>
              </a:rPr>
              <a:t>She's a cashier.</a:t>
            </a:r>
          </a:p>
        </p:txBody>
      </p:sp>
    </p:spTree>
    <p:extLst>
      <p:ext uri="{BB962C8B-B14F-4D97-AF65-F5344CB8AC3E}">
        <p14:creationId xmlns:p14="http://schemas.microsoft.com/office/powerpoint/2010/main" xmlns="" val="2334865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7" grpId="0" animBg="1"/>
      <p:bldP spid="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220BC87-6FF5-9847-F104-E83045DDEF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845" y="484820"/>
            <a:ext cx="4816257" cy="99830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1D94DB9B-101F-5BC8-657A-6DD2203CA7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845" y="3199101"/>
            <a:ext cx="1658906" cy="155107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F0FE110F-AFDD-30F4-4264-5FB179957A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54032" y="3397380"/>
            <a:ext cx="1937968" cy="1435232"/>
          </a:xfrm>
          <a:prstGeom prst="rect">
            <a:avLst/>
          </a:prstGeom>
        </p:spPr>
      </p:pic>
      <p:sp>
        <p:nvSpPr>
          <p:cNvPr id="10" name="Rounded Rectangular Callout 10">
            <a:extLst>
              <a:ext uri="{FF2B5EF4-FFF2-40B4-BE49-F238E27FC236}">
                <a16:creationId xmlns:a16="http://schemas.microsoft.com/office/drawing/2014/main" xmlns="" id="{F99B2A34-8FFA-047E-CCB9-48CA6F9F1457}"/>
              </a:ext>
            </a:extLst>
          </p:cNvPr>
          <p:cNvSpPr/>
          <p:nvPr/>
        </p:nvSpPr>
        <p:spPr>
          <a:xfrm>
            <a:off x="1227602" y="1882066"/>
            <a:ext cx="5510549" cy="861134"/>
          </a:xfrm>
          <a:prstGeom prst="wedgeRoundRectCallout">
            <a:avLst>
              <a:gd name="adj1" fmla="val -41897"/>
              <a:gd name="adj2" fmla="val 100999"/>
              <a:gd name="adj3" fmla="val 16667"/>
            </a:avLst>
          </a:prstGeom>
          <a:solidFill>
            <a:srgbClr val="B2FAC5"/>
          </a:solidFill>
          <a:ln>
            <a:solidFill>
              <a:srgbClr val="B2FA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i="1" dirty="0">
                <a:solidFill>
                  <a:srgbClr val="002060"/>
                </a:solidFill>
              </a:rPr>
              <a:t>What does your father do?</a:t>
            </a:r>
          </a:p>
        </p:txBody>
      </p:sp>
      <p:sp>
        <p:nvSpPr>
          <p:cNvPr id="11" name="Rounded Rectangular Callout 9">
            <a:extLst>
              <a:ext uri="{FF2B5EF4-FFF2-40B4-BE49-F238E27FC236}">
                <a16:creationId xmlns:a16="http://schemas.microsoft.com/office/drawing/2014/main" xmlns="" id="{D8545F35-BD66-E06B-E2E6-60AE415EADF3}"/>
              </a:ext>
            </a:extLst>
          </p:cNvPr>
          <p:cNvSpPr/>
          <p:nvPr/>
        </p:nvSpPr>
        <p:spPr>
          <a:xfrm>
            <a:off x="7412854" y="2734322"/>
            <a:ext cx="2936612" cy="701336"/>
          </a:xfrm>
          <a:prstGeom prst="wedgeRoundRectCallout">
            <a:avLst>
              <a:gd name="adj1" fmla="val 45652"/>
              <a:gd name="adj2" fmla="val 82118"/>
              <a:gd name="adj3" fmla="val 16667"/>
            </a:avLst>
          </a:prstGeom>
          <a:solidFill>
            <a:srgbClr val="7FF46C"/>
          </a:solidFill>
          <a:ln>
            <a:solidFill>
              <a:srgbClr val="7FF4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i="1" dirty="0">
                <a:solidFill>
                  <a:srgbClr val="002060"/>
                </a:solidFill>
              </a:rPr>
              <a:t>He's a waiter.</a:t>
            </a:r>
          </a:p>
        </p:txBody>
      </p:sp>
      <p:sp>
        <p:nvSpPr>
          <p:cNvPr id="7" name="Rounded Rectangular Callout 10">
            <a:extLst>
              <a:ext uri="{FF2B5EF4-FFF2-40B4-BE49-F238E27FC236}">
                <a16:creationId xmlns:a16="http://schemas.microsoft.com/office/drawing/2014/main" xmlns="" id="{F99B2A34-8FFA-047E-CCB9-48CA6F9F1457}"/>
              </a:ext>
            </a:extLst>
          </p:cNvPr>
          <p:cNvSpPr/>
          <p:nvPr/>
        </p:nvSpPr>
        <p:spPr>
          <a:xfrm>
            <a:off x="998261" y="5233592"/>
            <a:ext cx="5535704" cy="767711"/>
          </a:xfrm>
          <a:prstGeom prst="wedgeRoundRectCallout">
            <a:avLst>
              <a:gd name="adj1" fmla="val -39892"/>
              <a:gd name="adj2" fmla="val -102524"/>
              <a:gd name="adj3" fmla="val 16667"/>
            </a:avLst>
          </a:prstGeom>
          <a:solidFill>
            <a:srgbClr val="B2FAC5"/>
          </a:solidFill>
          <a:ln>
            <a:solidFill>
              <a:srgbClr val="B2FA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i="1" dirty="0">
                <a:solidFill>
                  <a:srgbClr val="002060"/>
                </a:solidFill>
              </a:rPr>
              <a:t>What does your mother do?</a:t>
            </a:r>
          </a:p>
        </p:txBody>
      </p:sp>
      <p:sp>
        <p:nvSpPr>
          <p:cNvPr id="9" name="Rounded Rectangular Callout 9">
            <a:extLst>
              <a:ext uri="{FF2B5EF4-FFF2-40B4-BE49-F238E27FC236}">
                <a16:creationId xmlns:a16="http://schemas.microsoft.com/office/drawing/2014/main" xmlns="" id="{D8545F35-BD66-E06B-E2E6-60AE415EADF3}"/>
              </a:ext>
            </a:extLst>
          </p:cNvPr>
          <p:cNvSpPr/>
          <p:nvPr/>
        </p:nvSpPr>
        <p:spPr>
          <a:xfrm>
            <a:off x="7137650" y="4701554"/>
            <a:ext cx="3107184" cy="1104441"/>
          </a:xfrm>
          <a:prstGeom prst="wedgeRoundRectCallout">
            <a:avLst>
              <a:gd name="adj1" fmla="val 48675"/>
              <a:gd name="adj2" fmla="val -88768"/>
              <a:gd name="adj3" fmla="val 16667"/>
            </a:avLst>
          </a:prstGeom>
          <a:solidFill>
            <a:srgbClr val="7FF46C"/>
          </a:solidFill>
          <a:ln>
            <a:solidFill>
              <a:srgbClr val="7FF4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i="1" dirty="0">
                <a:solidFill>
                  <a:srgbClr val="002060"/>
                </a:solidFill>
              </a:rPr>
              <a:t>She's a </a:t>
            </a:r>
          </a:p>
          <a:p>
            <a:pPr algn="ctr"/>
            <a:r>
              <a:rPr lang="en-US" sz="3600" i="1" dirty="0">
                <a:solidFill>
                  <a:srgbClr val="002060"/>
                </a:solidFill>
              </a:rPr>
              <a:t>factory worker.</a:t>
            </a:r>
          </a:p>
        </p:txBody>
      </p:sp>
    </p:spTree>
    <p:extLst>
      <p:ext uri="{BB962C8B-B14F-4D97-AF65-F5344CB8AC3E}">
        <p14:creationId xmlns:p14="http://schemas.microsoft.com/office/powerpoint/2010/main" xmlns="" val="225372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7" grpId="0" animBg="1"/>
      <p:bldP spid="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369152"/>
            <a:ext cx="9133114" cy="612961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xmlns="" val="2042656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0457" y="613374"/>
            <a:ext cx="4448175" cy="7544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51876" y="1566737"/>
            <a:ext cx="2939720" cy="47158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60401" y="1646639"/>
            <a:ext cx="2856195" cy="4620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Oval 12">
            <a:extLst>
              <a:ext uri="{FF2B5EF4-FFF2-40B4-BE49-F238E27FC236}">
                <a16:creationId xmlns:a16="http://schemas.microsoft.com/office/drawing/2014/main" xmlns="" id="{2FC7FF35-FF6E-EF02-A077-DE7807D2870D}"/>
              </a:ext>
            </a:extLst>
          </p:cNvPr>
          <p:cNvSpPr/>
          <p:nvPr/>
        </p:nvSpPr>
        <p:spPr>
          <a:xfrm flipV="1">
            <a:off x="6451523" y="4008499"/>
            <a:ext cx="2781255" cy="228577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CD2 TRACK 06 - Part c1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6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5219947" y="1072551"/>
            <a:ext cx="609600" cy="609600"/>
          </a:xfrm>
          <a:prstGeom prst="rect">
            <a:avLst/>
          </a:prstGeom>
        </p:spPr>
      </p:pic>
      <p:pic>
        <p:nvPicPr>
          <p:cNvPr id="3" name="CD2 TRACK 06 - Part c2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8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5223029" y="1063058"/>
            <a:ext cx="609600" cy="609600"/>
          </a:xfrm>
          <a:prstGeom prst="rect">
            <a:avLst/>
          </a:prstGeom>
        </p:spPr>
      </p:pic>
      <p:sp>
        <p:nvSpPr>
          <p:cNvPr id="9" name="Rectangle 5">
            <a:extLst>
              <a:ext uri="{FF2B5EF4-FFF2-40B4-BE49-F238E27FC236}">
                <a16:creationId xmlns:a16="http://schemas.microsoft.com/office/drawing/2014/main" xmlns="" id="{029ADA5C-73B3-0B2B-547F-F131FD59A081}"/>
              </a:ext>
            </a:extLst>
          </p:cNvPr>
          <p:cNvSpPr/>
          <p:nvPr/>
        </p:nvSpPr>
        <p:spPr>
          <a:xfrm>
            <a:off x="10355401" y="787416"/>
            <a:ext cx="1060000" cy="8947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881743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65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030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vide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1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62034" y="1385615"/>
            <a:ext cx="2894073" cy="49624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0457" y="613374"/>
            <a:ext cx="4448175" cy="7544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Oval 12">
            <a:extLst>
              <a:ext uri="{FF2B5EF4-FFF2-40B4-BE49-F238E27FC236}">
                <a16:creationId xmlns:a16="http://schemas.microsoft.com/office/drawing/2014/main" xmlns="" id="{2FC7FF35-FF6E-EF02-A077-DE7807D2870D}"/>
              </a:ext>
            </a:extLst>
          </p:cNvPr>
          <p:cNvSpPr/>
          <p:nvPr/>
        </p:nvSpPr>
        <p:spPr>
          <a:xfrm flipV="1">
            <a:off x="2053954" y="1833470"/>
            <a:ext cx="2781255" cy="228577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21089" y="1385615"/>
            <a:ext cx="2903708" cy="5014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Oval 12">
            <a:extLst>
              <a:ext uri="{FF2B5EF4-FFF2-40B4-BE49-F238E27FC236}">
                <a16:creationId xmlns:a16="http://schemas.microsoft.com/office/drawing/2014/main" xmlns="" id="{2FC7FF35-FF6E-EF02-A077-DE7807D2870D}"/>
              </a:ext>
            </a:extLst>
          </p:cNvPr>
          <p:cNvSpPr/>
          <p:nvPr/>
        </p:nvSpPr>
        <p:spPr>
          <a:xfrm flipV="1">
            <a:off x="6721089" y="3992223"/>
            <a:ext cx="2781255" cy="228577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CD2 TRACK 06 - Part c3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6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516868" y="2107842"/>
            <a:ext cx="609600" cy="609600"/>
          </a:xfrm>
          <a:prstGeom prst="rect">
            <a:avLst/>
          </a:prstGeom>
        </p:spPr>
      </p:pic>
      <p:pic>
        <p:nvPicPr>
          <p:cNvPr id="3" name="CD2 TRACK 06 - Part c4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8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5755267" y="2076077"/>
            <a:ext cx="609600" cy="609600"/>
          </a:xfrm>
          <a:prstGeom prst="rect">
            <a:avLst/>
          </a:prstGeom>
        </p:spPr>
      </p:pic>
      <p:sp>
        <p:nvSpPr>
          <p:cNvPr id="9" name="Rectangle 5">
            <a:extLst>
              <a:ext uri="{FF2B5EF4-FFF2-40B4-BE49-F238E27FC236}">
                <a16:creationId xmlns:a16="http://schemas.microsoft.com/office/drawing/2014/main" xmlns="" id="{029ADA5C-73B3-0B2B-547F-F131FD59A081}"/>
              </a:ext>
            </a:extLst>
          </p:cNvPr>
          <p:cNvSpPr/>
          <p:nvPr/>
        </p:nvSpPr>
        <p:spPr>
          <a:xfrm>
            <a:off x="9094797" y="470806"/>
            <a:ext cx="1060000" cy="8947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874942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841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000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vide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10" grpId="0" animBg="1"/>
      <p:bldP spid="11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C47FAF24-5353-2A66-E231-3FEE59B73D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636" y="649688"/>
            <a:ext cx="4076646" cy="785344"/>
          </a:xfrm>
          <a:prstGeom prst="rect">
            <a:avLst/>
          </a:prstGeo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4636" y="2440666"/>
            <a:ext cx="11713650" cy="2067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159629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1272" y="1615443"/>
            <a:ext cx="11354436" cy="40229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C47FAF24-5353-2A66-E231-3FEE59B73D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614" y="425691"/>
            <a:ext cx="4218689" cy="812708"/>
          </a:xfrm>
          <a:prstGeom prst="rect">
            <a:avLst/>
          </a:prstGeom>
        </p:spPr>
      </p:pic>
      <p:sp>
        <p:nvSpPr>
          <p:cNvPr id="8" name="Rounded Rectangle 7">
            <a:extLst>
              <a:ext uri="{FF2B5EF4-FFF2-40B4-BE49-F238E27FC236}">
                <a16:creationId xmlns:a16="http://schemas.microsoft.com/office/drawing/2014/main" xmlns="" id="{DFA9855D-D243-3C0B-7712-85A87616C8DA}"/>
              </a:ext>
            </a:extLst>
          </p:cNvPr>
          <p:cNvSpPr/>
          <p:nvPr/>
        </p:nvSpPr>
        <p:spPr>
          <a:xfrm>
            <a:off x="5627666" y="1785711"/>
            <a:ext cx="1288039" cy="53201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0" dirty="0">
                <a:solidFill>
                  <a:srgbClr val="FF0000"/>
                </a:solidFill>
              </a:rPr>
              <a:t>does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xmlns="" id="{DFA9855D-D243-3C0B-7712-85A87616C8DA}"/>
              </a:ext>
            </a:extLst>
          </p:cNvPr>
          <p:cNvSpPr/>
          <p:nvPr/>
        </p:nvSpPr>
        <p:spPr>
          <a:xfrm>
            <a:off x="8771843" y="1785711"/>
            <a:ext cx="1288039" cy="53201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0" dirty="0">
                <a:solidFill>
                  <a:srgbClr val="FF0000"/>
                </a:solidFill>
              </a:rPr>
              <a:t>uncle</a:t>
            </a: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xmlns="" id="{DFA9855D-D243-3C0B-7712-85A87616C8DA}"/>
              </a:ext>
            </a:extLst>
          </p:cNvPr>
          <p:cNvSpPr/>
          <p:nvPr/>
        </p:nvSpPr>
        <p:spPr>
          <a:xfrm>
            <a:off x="6525790" y="2478999"/>
            <a:ext cx="1641666" cy="53201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0" dirty="0">
                <a:solidFill>
                  <a:srgbClr val="FF0000"/>
                </a:solidFill>
              </a:rPr>
              <a:t>farmer</a:t>
            </a: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xmlns="" id="{DFA9855D-D243-3C0B-7712-85A87616C8DA}"/>
              </a:ext>
            </a:extLst>
          </p:cNvPr>
          <p:cNvSpPr/>
          <p:nvPr/>
        </p:nvSpPr>
        <p:spPr>
          <a:xfrm>
            <a:off x="5737155" y="3829885"/>
            <a:ext cx="3806339" cy="53201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0" dirty="0">
                <a:solidFill>
                  <a:srgbClr val="FF0000"/>
                </a:solidFill>
              </a:rPr>
              <a:t>does your sister do</a:t>
            </a: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xmlns="" id="{DFA9855D-D243-3C0B-7712-85A87616C8DA}"/>
              </a:ext>
            </a:extLst>
          </p:cNvPr>
          <p:cNvSpPr/>
          <p:nvPr/>
        </p:nvSpPr>
        <p:spPr>
          <a:xfrm>
            <a:off x="4505773" y="4498672"/>
            <a:ext cx="1498131" cy="53201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0" dirty="0">
                <a:solidFill>
                  <a:srgbClr val="FF0000"/>
                </a:solidFill>
              </a:rPr>
              <a:t>She’s</a:t>
            </a: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xmlns="" id="{DFA9855D-D243-3C0B-7712-85A87616C8DA}"/>
              </a:ext>
            </a:extLst>
          </p:cNvPr>
          <p:cNvSpPr/>
          <p:nvPr/>
        </p:nvSpPr>
        <p:spPr>
          <a:xfrm>
            <a:off x="7400634" y="4507550"/>
            <a:ext cx="1663466" cy="53201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0" dirty="0">
                <a:solidFill>
                  <a:srgbClr val="FF0000"/>
                </a:solidFill>
              </a:rPr>
              <a:t>cashier</a:t>
            </a:r>
          </a:p>
        </p:txBody>
      </p:sp>
    </p:spTree>
    <p:extLst>
      <p:ext uri="{BB962C8B-B14F-4D97-AF65-F5344CB8AC3E}">
        <p14:creationId xmlns:p14="http://schemas.microsoft.com/office/powerpoint/2010/main" xmlns="" val="3688882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8071" y="1710555"/>
            <a:ext cx="11267184" cy="4126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C47FAF24-5353-2A66-E231-3FEE59B73D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614" y="425691"/>
            <a:ext cx="4218689" cy="812708"/>
          </a:xfrm>
          <a:prstGeom prst="rect">
            <a:avLst/>
          </a:prstGeom>
        </p:spPr>
      </p:pic>
      <p:sp>
        <p:nvSpPr>
          <p:cNvPr id="8" name="Rounded Rectangle 7">
            <a:extLst>
              <a:ext uri="{FF2B5EF4-FFF2-40B4-BE49-F238E27FC236}">
                <a16:creationId xmlns:a16="http://schemas.microsoft.com/office/drawing/2014/main" xmlns="" id="{DFA9855D-D243-3C0B-7712-85A87616C8DA}"/>
              </a:ext>
            </a:extLst>
          </p:cNvPr>
          <p:cNvSpPr/>
          <p:nvPr/>
        </p:nvSpPr>
        <p:spPr>
          <a:xfrm>
            <a:off x="4749553" y="1954387"/>
            <a:ext cx="5353235" cy="53201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0" dirty="0">
                <a:solidFill>
                  <a:srgbClr val="FF0000"/>
                </a:solidFill>
              </a:rPr>
              <a:t>What does your father do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xmlns="" id="{DFA9855D-D243-3C0B-7712-85A87616C8DA}"/>
              </a:ext>
            </a:extLst>
          </p:cNvPr>
          <p:cNvSpPr/>
          <p:nvPr/>
        </p:nvSpPr>
        <p:spPr>
          <a:xfrm>
            <a:off x="5433858" y="2701409"/>
            <a:ext cx="4014941" cy="53201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0" dirty="0">
                <a:solidFill>
                  <a:srgbClr val="FF0000"/>
                </a:solidFill>
              </a:rPr>
              <a:t>He’s an office worker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xmlns="" id="{DFA9855D-D243-3C0B-7712-85A87616C8DA}"/>
              </a:ext>
            </a:extLst>
          </p:cNvPr>
          <p:cNvSpPr/>
          <p:nvPr/>
        </p:nvSpPr>
        <p:spPr>
          <a:xfrm>
            <a:off x="4749553" y="4033241"/>
            <a:ext cx="5353235" cy="53201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0" dirty="0">
                <a:solidFill>
                  <a:srgbClr val="FF0000"/>
                </a:solidFill>
              </a:rPr>
              <a:t>What does your cousin do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xmlns="" id="{DFA9855D-D243-3C0B-7712-85A87616C8DA}"/>
              </a:ext>
            </a:extLst>
          </p:cNvPr>
          <p:cNvSpPr/>
          <p:nvPr/>
        </p:nvSpPr>
        <p:spPr>
          <a:xfrm>
            <a:off x="5584053" y="4780264"/>
            <a:ext cx="3000653" cy="53201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0" dirty="0">
                <a:solidFill>
                  <a:srgbClr val="FF0000"/>
                </a:solidFill>
              </a:rPr>
              <a:t>She’s a doctor</a:t>
            </a:r>
          </a:p>
        </p:txBody>
      </p:sp>
    </p:spTree>
    <p:extLst>
      <p:ext uri="{BB962C8B-B14F-4D97-AF65-F5344CB8AC3E}">
        <p14:creationId xmlns:p14="http://schemas.microsoft.com/office/powerpoint/2010/main" xmlns="" val="2782906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4" grpId="0" animBg="1"/>
      <p:bldP spid="11" grpId="0" animBg="1"/>
      <p:bldP spid="1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13383" y="410547"/>
            <a:ext cx="3181739" cy="66247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Objectives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805543" y="1381472"/>
            <a:ext cx="1094169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 talk about what job their family members do.</a:t>
            </a:r>
          </a:p>
          <a:p>
            <a:r>
              <a:rPr lang="en-US" sz="3600" b="1" dirty="0" smtClean="0">
                <a:solidFill>
                  <a:srgbClr val="0070C0"/>
                </a:solidFill>
              </a:rPr>
              <a:t>Vocabulary</a:t>
            </a:r>
            <a:r>
              <a:rPr lang="en-US" sz="3600" dirty="0">
                <a:solidFill>
                  <a:srgbClr val="0070C0"/>
                </a:solidFill>
              </a:rPr>
              <a:t>: </a:t>
            </a:r>
            <a:r>
              <a:rPr lang="en-US" sz="3600" i="1" dirty="0">
                <a:solidFill>
                  <a:srgbClr val="0070C0"/>
                </a:solidFill>
              </a:rPr>
              <a:t>your, </a:t>
            </a:r>
            <a:r>
              <a:rPr lang="en-US" sz="3600" i="1" dirty="0" smtClean="0">
                <a:solidFill>
                  <a:srgbClr val="0070C0"/>
                </a:solidFill>
              </a:rPr>
              <a:t>yes</a:t>
            </a:r>
          </a:p>
          <a:p>
            <a:r>
              <a:rPr lang="en-US" sz="3600" b="1" i="1" dirty="0" smtClean="0">
                <a:solidFill>
                  <a:srgbClr val="0070C0"/>
                </a:solidFill>
              </a:rPr>
              <a:t>Phonics:</a:t>
            </a:r>
            <a:r>
              <a:rPr lang="en-US" sz="3600" i="1" dirty="0" smtClean="0">
                <a:solidFill>
                  <a:srgbClr val="0070C0"/>
                </a:solidFill>
              </a:rPr>
              <a:t> </a:t>
            </a:r>
            <a:r>
              <a:rPr lang="en-US" sz="3600" i="1" dirty="0">
                <a:solidFill>
                  <a:srgbClr val="0070C0"/>
                </a:solidFill>
              </a:rPr>
              <a:t>/j</a:t>
            </a:r>
            <a:r>
              <a:rPr lang="en-US" sz="3600" i="1" dirty="0" smtClean="0">
                <a:solidFill>
                  <a:srgbClr val="0070C0"/>
                </a:solidFill>
              </a:rPr>
              <a:t>/ </a:t>
            </a:r>
          </a:p>
          <a:p>
            <a:r>
              <a:rPr lang="en-US" sz="3600" b="1" dirty="0" smtClean="0">
                <a:solidFill>
                  <a:srgbClr val="0070C0"/>
                </a:solidFill>
              </a:rPr>
              <a:t>Structure</a:t>
            </a:r>
            <a:r>
              <a:rPr lang="en-US" sz="3600" dirty="0">
                <a:solidFill>
                  <a:srgbClr val="0070C0"/>
                </a:solidFill>
              </a:rPr>
              <a:t>: </a:t>
            </a:r>
            <a:r>
              <a:rPr lang="en-US" sz="3600" i="1" dirty="0" smtClean="0">
                <a:solidFill>
                  <a:srgbClr val="0070C0"/>
                </a:solidFill>
              </a:rPr>
              <a:t>What </a:t>
            </a:r>
            <a:r>
              <a:rPr lang="en-US" sz="3600" i="1" dirty="0">
                <a:solidFill>
                  <a:srgbClr val="0070C0"/>
                </a:solidFill>
              </a:rPr>
              <a:t>does your father do?  </a:t>
            </a:r>
            <a:endParaRPr lang="en-US" sz="3600" i="1" dirty="0" smtClean="0">
              <a:solidFill>
                <a:srgbClr val="0070C0"/>
              </a:solidFill>
            </a:endParaRPr>
          </a:p>
          <a:p>
            <a:r>
              <a:rPr lang="en-US" sz="3600" i="1" dirty="0">
                <a:solidFill>
                  <a:srgbClr val="0070C0"/>
                </a:solidFill>
              </a:rPr>
              <a:t> </a:t>
            </a:r>
            <a:r>
              <a:rPr lang="en-US" sz="3600" i="1" dirty="0" smtClean="0">
                <a:solidFill>
                  <a:srgbClr val="0070C0"/>
                </a:solidFill>
              </a:rPr>
              <a:t>                  He's </a:t>
            </a:r>
            <a:r>
              <a:rPr lang="en-US" sz="3600" i="1" dirty="0">
                <a:solidFill>
                  <a:srgbClr val="0070C0"/>
                </a:solidFill>
              </a:rPr>
              <a:t>a doctor. </a:t>
            </a:r>
          </a:p>
          <a:p>
            <a:r>
              <a:rPr lang="en-US" sz="3600" i="1" dirty="0" smtClean="0">
                <a:solidFill>
                  <a:srgbClr val="0070C0"/>
                </a:solidFill>
              </a:rPr>
              <a:t>                   What </a:t>
            </a:r>
            <a:r>
              <a:rPr lang="en-US" sz="3600" i="1" dirty="0">
                <a:solidFill>
                  <a:srgbClr val="0070C0"/>
                </a:solidFill>
              </a:rPr>
              <a:t>does your mother do?  </a:t>
            </a:r>
            <a:endParaRPr lang="en-US" sz="3600" i="1" dirty="0" smtClean="0">
              <a:solidFill>
                <a:srgbClr val="0070C0"/>
              </a:solidFill>
            </a:endParaRPr>
          </a:p>
          <a:p>
            <a:r>
              <a:rPr lang="en-US" sz="3600" i="1" dirty="0">
                <a:solidFill>
                  <a:srgbClr val="0070C0"/>
                </a:solidFill>
              </a:rPr>
              <a:t> </a:t>
            </a:r>
            <a:r>
              <a:rPr lang="en-US" sz="3600" i="1" dirty="0" smtClean="0">
                <a:solidFill>
                  <a:srgbClr val="0070C0"/>
                </a:solidFill>
              </a:rPr>
              <a:t>                  She's </a:t>
            </a:r>
            <a:r>
              <a:rPr lang="en-US" sz="3600" i="1" dirty="0">
                <a:solidFill>
                  <a:srgbClr val="0070C0"/>
                </a:solidFill>
              </a:rPr>
              <a:t>an office </a:t>
            </a:r>
            <a:r>
              <a:rPr lang="en-US" sz="3600" i="1" dirty="0" smtClean="0">
                <a:solidFill>
                  <a:srgbClr val="0070C0"/>
                </a:solidFill>
              </a:rPr>
              <a:t>worker.</a:t>
            </a:r>
            <a:endParaRPr lang="en-US" sz="3600" i="1" dirty="0">
              <a:solidFill>
                <a:srgbClr val="0070C0"/>
              </a:solidFill>
            </a:endParaRPr>
          </a:p>
        </p:txBody>
      </p:sp>
      <p:cxnSp>
        <p:nvCxnSpPr>
          <p:cNvPr id="2" name="Straight Connector 13">
            <a:extLst>
              <a:ext uri="{FF2B5EF4-FFF2-40B4-BE49-F238E27FC236}">
                <a16:creationId xmlns:a16="http://schemas.microsoft.com/office/drawing/2014/main" xmlns="" id="{78FA8812-4908-FB0E-EC14-D1720584D47F}"/>
              </a:ext>
            </a:extLst>
          </p:cNvPr>
          <p:cNvCxnSpPr>
            <a:cxnSpLocks/>
          </p:cNvCxnSpPr>
          <p:nvPr/>
        </p:nvCxnSpPr>
        <p:spPr>
          <a:xfrm>
            <a:off x="3174621" y="3098922"/>
            <a:ext cx="260264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13">
            <a:extLst>
              <a:ext uri="{FF2B5EF4-FFF2-40B4-BE49-F238E27FC236}">
                <a16:creationId xmlns:a16="http://schemas.microsoft.com/office/drawing/2014/main" xmlns="" id="{3C3FED2A-AF4E-6C47-1889-44868CF5356E}"/>
              </a:ext>
            </a:extLst>
          </p:cNvPr>
          <p:cNvCxnSpPr>
            <a:cxnSpLocks/>
          </p:cNvCxnSpPr>
          <p:nvPr/>
        </p:nvCxnSpPr>
        <p:spPr>
          <a:xfrm>
            <a:off x="4153119" y="3083533"/>
            <a:ext cx="260264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928246867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00584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xmlns="" val="3783370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761180" y="2424893"/>
            <a:ext cx="3375820" cy="120032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Vocabularies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your, yes</a:t>
            </a:r>
          </a:p>
        </p:txBody>
      </p:sp>
      <p:sp>
        <p:nvSpPr>
          <p:cNvPr id="6" name="Rectangle 5"/>
          <p:cNvSpPr/>
          <p:nvPr/>
        </p:nvSpPr>
        <p:spPr>
          <a:xfrm>
            <a:off x="5326601" y="2424893"/>
            <a:ext cx="6391923" cy="286232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Structures/ Sentence patterns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What does your father do? 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He's a doctor. 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What does your mother do?  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She's an office </a:t>
            </a:r>
            <a:r>
              <a:rPr lang="en-US" sz="3600" i="1" dirty="0" smtClean="0">
                <a:solidFill>
                  <a:srgbClr val="0070C0"/>
                </a:solidFill>
              </a:rPr>
              <a:t>worker.</a:t>
            </a:r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0188087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469135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242595" y="1273530"/>
            <a:ext cx="11872029" cy="507831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Practice the vocabularies and structure; and make sentences using them.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4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WB </a:t>
            </a:r>
            <a:r>
              <a:rPr lang="en-US" sz="3600" i="1" dirty="0">
                <a:solidFill>
                  <a:srgbClr val="0070C0"/>
                </a:solidFill>
              </a:rPr>
              <a:t>(page 63)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4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Notebook</a:t>
            </a:r>
            <a:r>
              <a:rPr lang="en-US" sz="3600" i="1" dirty="0">
                <a:solidFill>
                  <a:srgbClr val="0070C0"/>
                </a:solidFill>
              </a:rPr>
              <a:t> (page </a:t>
            </a:r>
            <a:r>
              <a:rPr lang="en-US" sz="3600" i="1" dirty="0" smtClean="0">
                <a:solidFill>
                  <a:srgbClr val="0070C0"/>
                </a:solidFill>
              </a:rPr>
              <a:t>40)</a:t>
            </a:r>
            <a:endParaRPr lang="en-US" sz="3600" i="1" dirty="0">
              <a:solidFill>
                <a:srgbClr val="FF0000"/>
              </a:solidFill>
            </a:endParaRP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 the next lesson (page 94 SB)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Play the consolidation games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4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DHA App </a:t>
            </a:r>
            <a:r>
              <a:rPr lang="en-US" sz="3600" i="1" dirty="0">
                <a:solidFill>
                  <a:srgbClr val="0070C0"/>
                </a:solidFill>
              </a:rPr>
              <a:t>on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r>
              <a:rPr lang="en-US" sz="3600" b="1" i="1" dirty="0">
                <a:solidFill>
                  <a:srgbClr val="0070C0"/>
                </a:solidFill>
                <a:hlinkClick r:id="rId2"/>
              </a:rPr>
              <a:t>www.eduhome.com.vn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01157244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061" y="1298575"/>
            <a:ext cx="12169939" cy="425314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735025" y="5659275"/>
            <a:ext cx="35412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Have a nice day!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76843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00584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BA386DE9-345A-400C-B2BB-B32B155C2C38}"/>
              </a:ext>
            </a:extLst>
          </p:cNvPr>
          <p:cNvSpPr/>
          <p:nvPr/>
        </p:nvSpPr>
        <p:spPr>
          <a:xfrm>
            <a:off x="8143487" y="552140"/>
            <a:ext cx="4026834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 UP</a:t>
            </a:r>
          </a:p>
        </p:txBody>
      </p:sp>
    </p:spTree>
    <p:extLst>
      <p:ext uri="{BB962C8B-B14F-4D97-AF65-F5344CB8AC3E}">
        <p14:creationId xmlns:p14="http://schemas.microsoft.com/office/powerpoint/2010/main" xmlns="" val="2476888630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Arrow Connector 13"/>
          <p:cNvCxnSpPr/>
          <p:nvPr/>
        </p:nvCxnSpPr>
        <p:spPr>
          <a:xfrm>
            <a:off x="3914503" y="2054683"/>
            <a:ext cx="2971800" cy="0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5" name="Flowchart: Alternate Process 14"/>
          <p:cNvSpPr/>
          <p:nvPr/>
        </p:nvSpPr>
        <p:spPr>
          <a:xfrm>
            <a:off x="8181957" y="1621432"/>
            <a:ext cx="2398957" cy="816428"/>
          </a:xfrm>
          <a:prstGeom prst="flowChartAlternateProcess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</a:rPr>
              <a:t>doctor</a:t>
            </a:r>
          </a:p>
        </p:txBody>
      </p:sp>
      <p:pic>
        <p:nvPicPr>
          <p:cNvPr id="18" name="Hình ảnh 17">
            <a:extLst>
              <a:ext uri="{FF2B5EF4-FFF2-40B4-BE49-F238E27FC236}">
                <a16:creationId xmlns:a16="http://schemas.microsoft.com/office/drawing/2014/main" xmlns="" id="{6739464E-E01C-1FE1-6153-634C37A826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273" y="679047"/>
            <a:ext cx="2463794" cy="531066"/>
          </a:xfrm>
          <a:prstGeom prst="rect">
            <a:avLst/>
          </a:prstGeom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xmlns="" id="{42A37CBF-772A-5CF7-E3CC-C333395AB4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4588" y="2760625"/>
            <a:ext cx="4414738" cy="3691102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xmlns="" id="{29D84EDA-2840-F4EA-2850-FB4EF53A25E7}"/>
              </a:ext>
            </a:extLst>
          </p:cNvPr>
          <p:cNvSpPr txBox="1"/>
          <p:nvPr/>
        </p:nvSpPr>
        <p:spPr>
          <a:xfrm>
            <a:off x="975362" y="1621432"/>
            <a:ext cx="1942011" cy="707886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/>
              <a:t>ocotdr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xmlns="" val="3075727715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Arrow Connector 13"/>
          <p:cNvCxnSpPr/>
          <p:nvPr/>
        </p:nvCxnSpPr>
        <p:spPr>
          <a:xfrm>
            <a:off x="4027715" y="2029646"/>
            <a:ext cx="2971800" cy="0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5" name="Flowchart: Alternate Process 14"/>
          <p:cNvSpPr/>
          <p:nvPr/>
        </p:nvSpPr>
        <p:spPr>
          <a:xfrm>
            <a:off x="8181957" y="1621432"/>
            <a:ext cx="2459917" cy="816428"/>
          </a:xfrm>
          <a:prstGeom prst="flowChartAlternateProcess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</a:rPr>
              <a:t>farmer</a:t>
            </a:r>
          </a:p>
        </p:txBody>
      </p:sp>
      <p:pic>
        <p:nvPicPr>
          <p:cNvPr id="18" name="Hình ảnh 17">
            <a:extLst>
              <a:ext uri="{FF2B5EF4-FFF2-40B4-BE49-F238E27FC236}">
                <a16:creationId xmlns:a16="http://schemas.microsoft.com/office/drawing/2014/main" xmlns="" id="{6739464E-E01C-1FE1-6153-634C37A826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273" y="679047"/>
            <a:ext cx="2463794" cy="531066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xmlns="" id="{29D84EDA-2840-F4EA-2850-FB4EF53A25E7}"/>
              </a:ext>
            </a:extLst>
          </p:cNvPr>
          <p:cNvSpPr txBox="1"/>
          <p:nvPr/>
        </p:nvSpPr>
        <p:spPr>
          <a:xfrm>
            <a:off x="1088571" y="1621432"/>
            <a:ext cx="1968138" cy="707886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/>
              <a:t>mafrre</a:t>
            </a:r>
            <a:endParaRPr lang="en-US" sz="4000" dirty="0"/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xmlns="" id="{F640C6EB-C92D-B7F5-CCE5-F8D64DF430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6275" y="2503552"/>
            <a:ext cx="4353228" cy="3833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99740294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xmlns="" id="{890EE98D-ADE2-A396-5CF6-0DF9B37794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3962" y="2639981"/>
            <a:ext cx="4437455" cy="3727463"/>
          </a:xfrm>
          <a:prstGeom prst="rect">
            <a:avLst/>
          </a:prstGeom>
        </p:spPr>
      </p:pic>
      <p:cxnSp>
        <p:nvCxnSpPr>
          <p:cNvPr id="14" name="Straight Arrow Connector 13"/>
          <p:cNvCxnSpPr/>
          <p:nvPr/>
        </p:nvCxnSpPr>
        <p:spPr>
          <a:xfrm>
            <a:off x="4027715" y="2029646"/>
            <a:ext cx="2971800" cy="0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5" name="Flowchart: Alternate Process 14"/>
          <p:cNvSpPr/>
          <p:nvPr/>
        </p:nvSpPr>
        <p:spPr>
          <a:xfrm>
            <a:off x="8147123" y="1412426"/>
            <a:ext cx="2489959" cy="1227556"/>
          </a:xfrm>
          <a:prstGeom prst="flowChartAlternateProcess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</a:rPr>
              <a:t>office </a:t>
            </a:r>
          </a:p>
          <a:p>
            <a:pPr algn="ctr"/>
            <a:r>
              <a:rPr lang="en-US" sz="4000" b="1" dirty="0">
                <a:solidFill>
                  <a:schemeClr val="tx1"/>
                </a:solidFill>
              </a:rPr>
              <a:t>worker</a:t>
            </a:r>
          </a:p>
        </p:txBody>
      </p:sp>
      <p:pic>
        <p:nvPicPr>
          <p:cNvPr id="18" name="Hình ảnh 17">
            <a:extLst>
              <a:ext uri="{FF2B5EF4-FFF2-40B4-BE49-F238E27FC236}">
                <a16:creationId xmlns:a16="http://schemas.microsoft.com/office/drawing/2014/main" xmlns="" id="{6739464E-E01C-1FE1-6153-634C37A826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273" y="679047"/>
            <a:ext cx="2463794" cy="531066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xmlns="" id="{29D84EDA-2840-F4EA-2850-FB4EF53A25E7}"/>
              </a:ext>
            </a:extLst>
          </p:cNvPr>
          <p:cNvSpPr txBox="1"/>
          <p:nvPr/>
        </p:nvSpPr>
        <p:spPr>
          <a:xfrm>
            <a:off x="1088571" y="1412426"/>
            <a:ext cx="2159726" cy="1323439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/>
              <a:t>iofcef</a:t>
            </a:r>
            <a:endParaRPr lang="en-US" sz="4000" dirty="0"/>
          </a:p>
          <a:p>
            <a:pPr algn="ctr"/>
            <a:r>
              <a:rPr lang="en-US" sz="4000" dirty="0" err="1"/>
              <a:t>rokwre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xmlns="" val="2785613895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Arrow Connector 13"/>
          <p:cNvCxnSpPr/>
          <p:nvPr/>
        </p:nvCxnSpPr>
        <p:spPr>
          <a:xfrm>
            <a:off x="4027715" y="2029646"/>
            <a:ext cx="2971800" cy="0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5" name="Flowchart: Alternate Process 14"/>
          <p:cNvSpPr/>
          <p:nvPr/>
        </p:nvSpPr>
        <p:spPr>
          <a:xfrm>
            <a:off x="8155833" y="1544684"/>
            <a:ext cx="2364122" cy="771796"/>
          </a:xfrm>
          <a:prstGeom prst="flowChartAlternateProcess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</a:rPr>
              <a:t>cashier</a:t>
            </a:r>
          </a:p>
        </p:txBody>
      </p:sp>
      <p:pic>
        <p:nvPicPr>
          <p:cNvPr id="18" name="Hình ảnh 17">
            <a:extLst>
              <a:ext uri="{FF2B5EF4-FFF2-40B4-BE49-F238E27FC236}">
                <a16:creationId xmlns:a16="http://schemas.microsoft.com/office/drawing/2014/main" xmlns="" id="{6739464E-E01C-1FE1-6153-634C37A826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273" y="679047"/>
            <a:ext cx="2463794" cy="531066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xmlns="" id="{29D84EDA-2840-F4EA-2850-FB4EF53A25E7}"/>
              </a:ext>
            </a:extLst>
          </p:cNvPr>
          <p:cNvSpPr txBox="1"/>
          <p:nvPr/>
        </p:nvSpPr>
        <p:spPr>
          <a:xfrm>
            <a:off x="1071154" y="1544684"/>
            <a:ext cx="2159726" cy="707886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/>
              <a:t>iacsrhe</a:t>
            </a:r>
            <a:endParaRPr lang="en-US" sz="4000" dirty="0"/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xmlns="" id="{B8A4E762-2A3F-A56D-97DD-B76BC3E863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4442" y="2619402"/>
            <a:ext cx="4112838" cy="3502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5242127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Arrow Connector 13"/>
          <p:cNvCxnSpPr/>
          <p:nvPr/>
        </p:nvCxnSpPr>
        <p:spPr>
          <a:xfrm>
            <a:off x="4027715" y="2029646"/>
            <a:ext cx="2971800" cy="0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5" name="Flowchart: Alternate Process 14"/>
          <p:cNvSpPr/>
          <p:nvPr/>
        </p:nvSpPr>
        <p:spPr>
          <a:xfrm>
            <a:off x="8155833" y="1544684"/>
            <a:ext cx="2285744" cy="771796"/>
          </a:xfrm>
          <a:prstGeom prst="flowChartAlternateProcess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</a:rPr>
              <a:t>waiter</a:t>
            </a:r>
          </a:p>
        </p:txBody>
      </p:sp>
      <p:pic>
        <p:nvPicPr>
          <p:cNvPr id="18" name="Hình ảnh 17">
            <a:extLst>
              <a:ext uri="{FF2B5EF4-FFF2-40B4-BE49-F238E27FC236}">
                <a16:creationId xmlns:a16="http://schemas.microsoft.com/office/drawing/2014/main" xmlns="" id="{6739464E-E01C-1FE1-6153-634C37A826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273" y="679047"/>
            <a:ext cx="2463794" cy="531066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xmlns="" id="{29D84EDA-2840-F4EA-2850-FB4EF53A25E7}"/>
              </a:ext>
            </a:extLst>
          </p:cNvPr>
          <p:cNvSpPr txBox="1"/>
          <p:nvPr/>
        </p:nvSpPr>
        <p:spPr>
          <a:xfrm>
            <a:off x="1210490" y="1544684"/>
            <a:ext cx="2020389" cy="707886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/>
              <a:t>tiawre</a:t>
            </a:r>
            <a:endParaRPr lang="en-US" sz="4000" dirty="0"/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xmlns="" id="{FD46D942-7617-6DEB-D3DD-59E197FA9D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7582" y="2537379"/>
            <a:ext cx="4379911" cy="3715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57123469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1165</TotalTime>
  <Words>364</Words>
  <Application>Microsoft Office PowerPoint</Application>
  <PresentationFormat>Custom</PresentationFormat>
  <Paragraphs>95</Paragraphs>
  <Slides>33</Slides>
  <Notes>0</Notes>
  <HiddenSlides>0</HiddenSlides>
  <MMClips>12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4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Rieu Phan Van</dc:creator>
  <cp:lastModifiedBy>Windows User</cp:lastModifiedBy>
  <cp:revision>81</cp:revision>
  <dcterms:created xsi:type="dcterms:W3CDTF">2023-01-31T08:21:18Z</dcterms:created>
  <dcterms:modified xsi:type="dcterms:W3CDTF">2024-03-09T18:44:01Z</dcterms:modified>
</cp:coreProperties>
</file>