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881" r:id="rId2"/>
  </p:sldMasterIdLst>
  <p:notesMasterIdLst>
    <p:notesMasterId r:id="rId17"/>
  </p:notesMasterIdLst>
  <p:sldIdLst>
    <p:sldId id="638" r:id="rId3"/>
    <p:sldId id="627" r:id="rId4"/>
    <p:sldId id="634" r:id="rId5"/>
    <p:sldId id="635" r:id="rId6"/>
    <p:sldId id="636" r:id="rId7"/>
    <p:sldId id="637" r:id="rId8"/>
    <p:sldId id="628" r:id="rId9"/>
    <p:sldId id="629" r:id="rId10"/>
    <p:sldId id="631" r:id="rId11"/>
    <p:sldId id="632" r:id="rId12"/>
    <p:sldId id="639" r:id="rId13"/>
    <p:sldId id="640" r:id="rId14"/>
    <p:sldId id="641" r:id="rId15"/>
    <p:sldId id="6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B"/>
    <a:srgbClr val="353334"/>
    <a:srgbClr val="000066"/>
    <a:srgbClr val="A1D9DA"/>
    <a:srgbClr val="6600FF"/>
    <a:srgbClr val="FF0066"/>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64" autoAdjust="0"/>
    <p:restoredTop sz="95209" autoAdjust="0"/>
  </p:normalViewPr>
  <p:slideViewPr>
    <p:cSldViewPr snapToGrid="0">
      <p:cViewPr varScale="1">
        <p:scale>
          <a:sx n="69" d="100"/>
          <a:sy n="69" d="100"/>
        </p:scale>
        <p:origin x="78" y="4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44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15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92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43714"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smtClean="0"/>
              <a:t>Click to edit Master title style</a:t>
            </a:r>
          </a:p>
        </p:txBody>
      </p:sp>
      <p:sp>
        <p:nvSpPr>
          <p:cNvPr id="24371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6D1E84-FFAA-4D35-9D19-AE164EBC164E}"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3732994029"/>
      </p:ext>
    </p:extLst>
  </p:cSld>
  <p:clrMapOvr>
    <a:masterClrMapping/>
  </p:clrMapOvr>
  <p:transition>
    <p:wedg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E22C93-D738-4D30-8A28-48950D58B8C2}"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3388881380"/>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E2F414-267C-4308-904F-BAE5E05F3EAC}"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2851949962"/>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673E0D-B416-435B-83AA-070D1823138F}"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118577014"/>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4C2ADB-6FB3-4126-9D1E-6583792748C2}"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2791639354"/>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60107C-EEA3-49A9-BD94-89CDCC84805E}"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575516071"/>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BAD392-AEDB-43A7-B8C2-E8E7C81B4AE9}"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4004713087"/>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27356-D9E6-46E3-9B0B-3A86D74489A6}"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2689355081"/>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4339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B8B2FA-51A6-4DB4-B0C5-A7B09095594C}"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167845920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34F2A2-70FE-43C1-9778-B47825B074C3}"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745491908"/>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E5BCB9-3795-41CE-B8B9-675605E77B6E}"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2205376269"/>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51887-5753-457C-9598-7222B9C18E79}"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220758455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96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958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2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151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56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584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187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544425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2691"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2426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2426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FFFFFF"/>
                  </a:outerShdw>
                </a:effectLst>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77D22B-BA01-42B0-A355-66B62724EE0E}" type="slidenum">
              <a:rPr kumimoji="0" lang="en-US"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p:txBody>
      </p:sp>
    </p:spTree>
    <p:extLst>
      <p:ext uri="{BB962C8B-B14F-4D97-AF65-F5344CB8AC3E}">
        <p14:creationId xmlns:p14="http://schemas.microsoft.com/office/powerpoint/2010/main" val="273074344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768" decel="100000"/>
                                        <p:tgtEl>
                                          <p:spTgt spid="242690"/>
                                        </p:tgtEl>
                                      </p:cBhvr>
                                    </p:animEffect>
                                    <p:animScale>
                                      <p:cBhvr>
                                        <p:cTn id="8" dur="768" decel="100000"/>
                                        <p:tgtEl>
                                          <p:spTgt spid="242690"/>
                                        </p:tgtEl>
                                      </p:cBhvr>
                                      <p:from x="10000" y="10000"/>
                                      <p:to x="200000" y="450000"/>
                                    </p:animScale>
                                    <p:animScale>
                                      <p:cBhvr>
                                        <p:cTn id="9" dur="1230" accel="100000" fill="hold">
                                          <p:stCondLst>
                                            <p:cond delay="768"/>
                                          </p:stCondLst>
                                        </p:cTn>
                                        <p:tgtEl>
                                          <p:spTgt spid="242690"/>
                                        </p:tgtEl>
                                      </p:cBhvr>
                                      <p:from x="200000" y="450000"/>
                                      <p:to x="100000" y="100000"/>
                                    </p:animScale>
                                    <p:set>
                                      <p:cBhvr>
                                        <p:cTn id="10" dur="768" fill="hold"/>
                                        <p:tgtEl>
                                          <p:spTgt spid="242690"/>
                                        </p:tgtEl>
                                        <p:attrNameLst>
                                          <p:attrName>ppt_x</p:attrName>
                                        </p:attrNameLst>
                                      </p:cBhvr>
                                      <p:to>
                                        <p:strVal val="(0.5)"/>
                                      </p:to>
                                    </p:set>
                                    <p:anim from="(0.5)" to="(#ppt_x)" calcmode="lin" valueType="num">
                                      <p:cBhvr>
                                        <p:cTn id="11" dur="1230" accel="100000" fill="hold">
                                          <p:stCondLst>
                                            <p:cond delay="768"/>
                                          </p:stCondLst>
                                        </p:cTn>
                                        <p:tgtEl>
                                          <p:spTgt spid="242690"/>
                                        </p:tgtEl>
                                        <p:attrNameLst>
                                          <p:attrName>ppt_x</p:attrName>
                                        </p:attrNameLst>
                                      </p:cBhvr>
                                    </p:anim>
                                    <p:set>
                                      <p:cBhvr>
                                        <p:cTn id="12" dur="768" fill="hold"/>
                                        <p:tgtEl>
                                          <p:spTgt spid="242690"/>
                                        </p:tgtEl>
                                        <p:attrNameLst>
                                          <p:attrName>ppt_y</p:attrName>
                                        </p:attrNameLst>
                                      </p:cBhvr>
                                      <p:to>
                                        <p:strVal val="(#ppt_y+0.4)"/>
                                      </p:to>
                                    </p:set>
                                    <p:anim from="(#ppt_y+0.4)" to="(#ppt_y)" calcmode="lin" valueType="num">
                                      <p:cBhvr>
                                        <p:cTn id="13" dur="1230" accel="100000" fill="hold">
                                          <p:stCondLst>
                                            <p:cond delay="768"/>
                                          </p:stCondLst>
                                        </p:cTn>
                                        <p:tgtEl>
                                          <p:spTgt spid="2426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2691">
                                            <p:txEl>
                                              <p:pRg st="0" end="0"/>
                                            </p:txEl>
                                          </p:spTgt>
                                        </p:tgtEl>
                                        <p:attrNameLst>
                                          <p:attrName>style.visibility</p:attrName>
                                        </p:attrNameLst>
                                      </p:cBhvr>
                                      <p:to>
                                        <p:strVal val="visible"/>
                                      </p:to>
                                    </p:set>
                                    <p:anim calcmode="lin" valueType="num">
                                      <p:cBhvr>
                                        <p:cTn id="18" dur="500" fill="hold"/>
                                        <p:tgtEl>
                                          <p:spTgt spid="2426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26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269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42691">
                                            <p:txEl>
                                              <p:pRg st="1" end="1"/>
                                            </p:txEl>
                                          </p:spTgt>
                                        </p:tgtEl>
                                        <p:attrNameLst>
                                          <p:attrName>style.visibility</p:attrName>
                                        </p:attrNameLst>
                                      </p:cBhvr>
                                      <p:to>
                                        <p:strVal val="visible"/>
                                      </p:to>
                                    </p:set>
                                    <p:anim calcmode="lin" valueType="num">
                                      <p:cBhvr>
                                        <p:cTn id="23" dur="500" fill="hold"/>
                                        <p:tgtEl>
                                          <p:spTgt spid="2426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269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4269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42691">
                                            <p:txEl>
                                              <p:pRg st="2" end="2"/>
                                            </p:txEl>
                                          </p:spTgt>
                                        </p:tgtEl>
                                        <p:attrNameLst>
                                          <p:attrName>style.visibility</p:attrName>
                                        </p:attrNameLst>
                                      </p:cBhvr>
                                      <p:to>
                                        <p:strVal val="visible"/>
                                      </p:to>
                                    </p:set>
                                    <p:anim calcmode="lin" valueType="num">
                                      <p:cBhvr>
                                        <p:cTn id="28" dur="500" fill="hold"/>
                                        <p:tgtEl>
                                          <p:spTgt spid="2426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426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4269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42691">
                                            <p:txEl>
                                              <p:pRg st="3" end="3"/>
                                            </p:txEl>
                                          </p:spTgt>
                                        </p:tgtEl>
                                        <p:attrNameLst>
                                          <p:attrName>style.visibility</p:attrName>
                                        </p:attrNameLst>
                                      </p:cBhvr>
                                      <p:to>
                                        <p:strVal val="visible"/>
                                      </p:to>
                                    </p:set>
                                    <p:anim calcmode="lin" valueType="num">
                                      <p:cBhvr>
                                        <p:cTn id="33" dur="500" fill="hold"/>
                                        <p:tgtEl>
                                          <p:spTgt spid="2426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269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4269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42691">
                                            <p:txEl>
                                              <p:pRg st="4" end="4"/>
                                            </p:txEl>
                                          </p:spTgt>
                                        </p:tgtEl>
                                        <p:attrNameLst>
                                          <p:attrName>style.visibility</p:attrName>
                                        </p:attrNameLst>
                                      </p:cBhvr>
                                      <p:to>
                                        <p:strVal val="visible"/>
                                      </p:to>
                                    </p:set>
                                    <p:anim calcmode="lin" valueType="num">
                                      <p:cBhvr>
                                        <p:cTn id="38" dur="500" fill="hold"/>
                                        <p:tgtEl>
                                          <p:spTgt spid="24269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4269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tmplLst>
          <p:tmpl lvl="1">
            <p:tnLst>
              <p:par>
                <p:cTn presetID="53" presetClass="entr" presetSubtype="0" fill="hold" nodeType="click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audio" Target="../media/audio1.wav"/><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audio" Target="../media/audio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audio" Target="../media/audio1.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936" y="4541040"/>
            <a:ext cx="2653990" cy="2316960"/>
          </a:xfrm>
          <a:prstGeom prst="rect">
            <a:avLst/>
          </a:prstGeom>
        </p:spPr>
      </p:pic>
      <p:sp>
        <p:nvSpPr>
          <p:cNvPr id="7" name="TextBox 6"/>
          <p:cNvSpPr txBox="1"/>
          <p:nvPr/>
        </p:nvSpPr>
        <p:spPr>
          <a:xfrm>
            <a:off x="65023" y="113842"/>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đầu </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12107" y="113842"/>
            <a:ext cx="7579893" cy="446276"/>
          </a:xfrm>
          <a:prstGeom prst="rect">
            <a:avLst/>
          </a:prstGeom>
        </p:spPr>
        <p:txBody>
          <a:bodyPr wrap="square">
            <a:spAutoFit/>
          </a:bodyPr>
          <a:lstStyle/>
          <a:p>
            <a:pPr algn="just">
              <a:lnSpc>
                <a:spcPct val="115000"/>
              </a:lnSpc>
              <a:spcAft>
                <a:spcPts val="800"/>
              </a:spcAft>
            </a:pPr>
            <a:r>
              <a:rPr lang="en-US" sz="2000"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Hãy chia sẻ những hiểu biết của cá nhân về một miền quê mà em biết.</a:t>
            </a:r>
            <a:endParaRPr lang="vi-VN" sz="2000"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341923" y="1956350"/>
            <a:ext cx="7788442" cy="1047979"/>
          </a:xfrm>
          <a:prstGeom prst="rect">
            <a:avLst/>
          </a:prstGeom>
        </p:spPr>
        <p:txBody>
          <a:bodyPr wrap="square">
            <a:spAutoFit/>
          </a:bodyPr>
          <a:lstStyle/>
          <a:p>
            <a:pPr algn="just">
              <a:lnSpc>
                <a:spcPct val="115000"/>
              </a:lnSpc>
              <a:spcAft>
                <a:spcPts val="800"/>
              </a:spcAft>
            </a:pPr>
            <a:r>
              <a:rPr lang="en-US" dirty="0" smtClean="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Tranh thêu Hữu Hạnh có mặt rất sớm ở Đà Lạt và được bạn bè thế giới ngưỡng mộ, đón nhận, đã có mặt ở nhiều nước như: Nhật, Pháp, Đức, Mỹ, Úc, Anh, Na Uy, Hàn Quốc…</a:t>
            </a:r>
            <a:endParaRPr lang="vi-VN"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341923" y="577534"/>
            <a:ext cx="9769641" cy="1150571"/>
          </a:xfrm>
          <a:prstGeom prst="rect">
            <a:avLst/>
          </a:prstGeom>
        </p:spPr>
        <p:txBody>
          <a:bodyPr wrap="square">
            <a:spAutoFit/>
          </a:bodyPr>
          <a:lstStyle/>
          <a:p>
            <a:pPr>
              <a:lnSpc>
                <a:spcPct val="115000"/>
              </a:lnSpc>
              <a:spcAft>
                <a:spcPts val="800"/>
              </a:spcAft>
              <a:tabLst>
                <a:tab pos="3543300" algn="l"/>
              </a:tabLst>
            </a:pPr>
            <a:r>
              <a:rPr lang="en-US" dirty="0">
                <a:solidFill>
                  <a:schemeClr val="accent3"/>
                </a:solidFill>
                <a:latin typeface="Times New Roman" panose="02020603050405020304" pitchFamily="18" charset="0"/>
                <a:ea typeface="Arial" panose="020B0604020202020204" pitchFamily="34" charset="0"/>
                <a:cs typeface="Times New Roman" panose="02020603050405020304" pitchFamily="18" charset="0"/>
              </a:rPr>
              <a:t>VD </a:t>
            </a:r>
            <a:endParaRPr lang="vi-VN"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3543300" algn="l"/>
              </a:tabLst>
            </a:pPr>
            <a:r>
              <a:rPr lang="en-US"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 Làng nghề truyền thống Chằm nón lá An Hiệp, xã An Ninh Đông, huyện Đức Hòa, tỉnh Long An. Nghề Chằm nón lá đã xuất hiện từ lâu đời và gắn liền với đời sống văn hóa của nhân dân ấp An Hiệp</a:t>
            </a:r>
            <a:endParaRPr lang="vi-VN"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12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0"/>
            <a:ext cx="5940564" cy="525781"/>
          </a:xfrm>
          <a:prstGeom prst="rect">
            <a:avLst/>
          </a:prstGeom>
        </p:spPr>
      </p:pic>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35489" y="0"/>
            <a:ext cx="6256511" cy="1767468"/>
          </a:xfrm>
          <a:prstGeom prst="rect">
            <a:avLst/>
          </a:prstGeom>
        </p:spPr>
      </p:pic>
      <p:sp>
        <p:nvSpPr>
          <p:cNvPr id="13" name="TextBox 12"/>
          <p:cNvSpPr txBox="1"/>
          <p:nvPr/>
        </p:nvSpPr>
        <p:spPr>
          <a:xfrm>
            <a:off x="130513" y="6302152"/>
            <a:ext cx="4753722" cy="369332"/>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Nêu cảm nhận khi nghe âm sắc của kèn trôm-pét</a:t>
            </a:r>
            <a:endParaRPr lang="vi-VN"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59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sp>
        <p:nvSpPr>
          <p:cNvPr id="10" name="TextBox 9"/>
          <p:cNvSpPr txBox="1"/>
          <p:nvPr/>
        </p:nvSpPr>
        <p:spPr>
          <a:xfrm>
            <a:off x="7864255" y="183048"/>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prstClr val="white"/>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smtClean="0">
                <a:ln w="6600">
                  <a:solidFill>
                    <a:srgbClr val="FF0000"/>
                  </a:solidFill>
                  <a:prstDash val="solid"/>
                </a:ln>
                <a:solidFill>
                  <a:prstClr val="white"/>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prstClr val="white"/>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711929"/>
            <a:ext cx="3597151" cy="2049496"/>
          </a:xfrm>
          <a:prstGeom prst="rect">
            <a:avLst/>
          </a:prstGeom>
        </p:spPr>
      </p:pic>
      <p:sp>
        <p:nvSpPr>
          <p:cNvPr id="14" name="TextBox 13"/>
          <p:cNvSpPr txBox="1"/>
          <p:nvPr/>
        </p:nvSpPr>
        <p:spPr>
          <a:xfrm>
            <a:off x="4482111" y="1087202"/>
            <a:ext cx="4181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Giới thiệu bài nghe nhạc</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86" y="29250"/>
            <a:ext cx="2313437" cy="1028702"/>
          </a:xfrm>
          <a:prstGeom prst="rect">
            <a:avLst/>
          </a:prstGeom>
        </p:spPr>
      </p:pic>
      <p:sp>
        <p:nvSpPr>
          <p:cNvPr id="2" name="Rectangle 1"/>
          <p:cNvSpPr/>
          <p:nvPr/>
        </p:nvSpPr>
        <p:spPr>
          <a:xfrm>
            <a:off x="625643" y="2153641"/>
            <a:ext cx="11237494" cy="1366528"/>
          </a:xfrm>
          <a:prstGeom prst="rect">
            <a:avLst/>
          </a:prstGeom>
        </p:spPr>
        <p:txBody>
          <a:bodyPr wrap="square">
            <a:spAutoFit/>
          </a:bodyPr>
          <a:lstStyle/>
          <a:p>
            <a:pPr algn="just">
              <a:lnSpc>
                <a:spcPct val="115000"/>
              </a:lnSpc>
              <a:spcAft>
                <a:spcPts val="800"/>
              </a:spcAft>
            </a:pPr>
            <a:r>
              <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 – ve – tu – re ( Khúc nhạc mở đầu ) của vở nhạc kịch ( opera ) có tên Uy – i – am Theo ( Gullaume Tell ) của nhạc sĩ Gio – a – chi – no Rô – xi – ni ( Gioachino Rossini – người Ý ). Phần nghe này nằm ở cuối của khúc nhạc mở đầu trong vở nhạc kịch. </a:t>
            </a:r>
            <a:endPar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360606" y="261595"/>
            <a:ext cx="3985386" cy="523220"/>
          </a:xfrm>
          <a:prstGeom prst="rect">
            <a:avLst/>
          </a:prstGeom>
        </p:spPr>
        <p:txBody>
          <a:bodyPr wrap="none">
            <a:spAutoFit/>
          </a:bodyPr>
          <a:lstStyle/>
          <a:p>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KHÚC NHẠC MỞ ĐẦU</a:t>
            </a:r>
            <a:endParaRPr lang="vi-VN" sz="2800" dirty="0">
              <a:solidFill>
                <a:schemeClr val="bg1"/>
              </a:solidFill>
            </a:endParaRPr>
          </a:p>
        </p:txBody>
      </p:sp>
    </p:spTree>
    <p:extLst>
      <p:ext uri="{BB962C8B-B14F-4D97-AF65-F5344CB8AC3E}">
        <p14:creationId xmlns:p14="http://schemas.microsoft.com/office/powerpoint/2010/main" val="3702602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711929"/>
            <a:ext cx="3597151" cy="2049496"/>
          </a:xfrm>
          <a:prstGeom prst="rect">
            <a:avLst/>
          </a:prstGeom>
        </p:spPr>
      </p:pic>
      <p:sp>
        <p:nvSpPr>
          <p:cNvPr id="8" name="Rectangle 7"/>
          <p:cNvSpPr/>
          <p:nvPr/>
        </p:nvSpPr>
        <p:spPr>
          <a:xfrm>
            <a:off x="27244" y="-73107"/>
            <a:ext cx="2853666" cy="498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a:ea typeface="Calibri"/>
                <a:cs typeface="+mn-cs"/>
              </a:rPr>
              <a:t>Nghe </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mn-cs"/>
              </a:rPr>
              <a:t>và cảm nhận bài hát</a:t>
            </a:r>
            <a:endParaRPr kumimoji="0" lang="en-US" sz="2000" b="0" i="0" u="none" strike="noStrike" kern="1200" cap="none" spc="0" normalizeH="0" baseline="0" noProof="0" dirty="0">
              <a:ln>
                <a:noFill/>
              </a:ln>
              <a:solidFill>
                <a:prstClr val="white"/>
              </a:solidFill>
              <a:effectLst/>
              <a:uLnTx/>
              <a:uFillTx/>
              <a:latin typeface="Times New Roman"/>
              <a:ea typeface="Calibri"/>
              <a:cs typeface="+mn-cs"/>
            </a:endParaRPr>
          </a:p>
        </p:txBody>
      </p:sp>
      <p:sp>
        <p:nvSpPr>
          <p:cNvPr id="9" name="Rectangle 8"/>
          <p:cNvSpPr/>
          <p:nvPr/>
        </p:nvSpPr>
        <p:spPr>
          <a:xfrm>
            <a:off x="4803354" y="5369066"/>
            <a:ext cx="367119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a:ea typeface="Calibri"/>
                <a:cs typeface="+mn-cs"/>
              </a:rPr>
              <a:t>B</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mn-cs"/>
              </a:rPr>
              <a:t>ài </a:t>
            </a:r>
            <a:r>
              <a:rPr kumimoji="0" lang="en-US" sz="2000" b="0" i="0" u="none" strike="noStrike" kern="1200" cap="none" spc="0" normalizeH="0" baseline="0" noProof="0" dirty="0">
                <a:ln>
                  <a:noFill/>
                </a:ln>
                <a:solidFill>
                  <a:prstClr val="white"/>
                </a:solidFill>
                <a:effectLst/>
                <a:uLnTx/>
                <a:uFillTx/>
                <a:latin typeface="Times New Roman"/>
                <a:ea typeface="Calibri"/>
                <a:cs typeface="+mn-cs"/>
              </a:rPr>
              <a:t>nghe nhạc có sắc thái, tốc độ?</a:t>
            </a:r>
          </a:p>
        </p:txBody>
      </p:sp>
      <p:sp>
        <p:nvSpPr>
          <p:cNvPr id="11" name="Rectangle 10"/>
          <p:cNvSpPr/>
          <p:nvPr/>
        </p:nvSpPr>
        <p:spPr>
          <a:xfrm>
            <a:off x="6400751" y="5913478"/>
            <a:ext cx="2170979"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1" u="none" strike="noStrike" kern="1200" cap="none" spc="0" normalizeH="0" baseline="0" noProof="0" dirty="0" smtClean="0">
                <a:ln>
                  <a:noFill/>
                </a:ln>
                <a:solidFill>
                  <a:prstClr val="white"/>
                </a:solidFill>
                <a:effectLst/>
                <a:uLnTx/>
                <a:uFillTx/>
                <a:latin typeface="Times New Roman"/>
                <a:ea typeface="Calibri"/>
                <a:cs typeface="+mn-cs"/>
              </a:rPr>
              <a:t>Vui tươi, hơi nhanh</a:t>
            </a:r>
            <a:endParaRPr kumimoji="0" lang="en-US" sz="2000" b="0" i="1" u="none" strike="noStrike" kern="1200" cap="none" spc="0" normalizeH="0" baseline="0" noProof="0" dirty="0">
              <a:ln>
                <a:noFill/>
              </a:ln>
              <a:solidFill>
                <a:prstClr val="white"/>
              </a:solidFill>
              <a:effectLst/>
              <a:uLnTx/>
              <a:uFillTx/>
              <a:latin typeface="Times New Roman"/>
              <a:ea typeface="Calibri"/>
              <a:cs typeface="+mn-cs"/>
            </a:endParaRPr>
          </a:p>
        </p:txBody>
      </p:sp>
      <p:sp>
        <p:nvSpPr>
          <p:cNvPr id="12" name="Rectangle 11"/>
          <p:cNvSpPr/>
          <p:nvPr/>
        </p:nvSpPr>
        <p:spPr>
          <a:xfrm>
            <a:off x="27244" y="498663"/>
            <a:ext cx="4370107" cy="5539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Times New Roman"/>
                <a:ea typeface="Calibri"/>
                <a:cs typeface="+mn-cs"/>
              </a:rPr>
              <a:t>Nêu cảm nhận của em sau khi nghe nhạc</a:t>
            </a:r>
            <a:endParaRPr kumimoji="0" lang="en-US" sz="2000" b="0" i="0" u="none" strike="noStrike" kern="1200" cap="none" spc="0" normalizeH="0" baseline="0" noProof="0" dirty="0">
              <a:ln>
                <a:noFill/>
              </a:ln>
              <a:solidFill>
                <a:prstClr val="white"/>
              </a:solidFill>
              <a:effectLst/>
              <a:uLnTx/>
              <a:uFillTx/>
              <a:latin typeface="Times New Roman"/>
              <a:ea typeface="Calibri"/>
              <a:cs typeface="+mn-cs"/>
            </a:endParaRPr>
          </a:p>
        </p:txBody>
      </p:sp>
    </p:spTree>
    <p:extLst>
      <p:ext uri="{BB962C8B-B14F-4D97-AF65-F5344CB8AC3E}">
        <p14:creationId xmlns:p14="http://schemas.microsoft.com/office/powerpoint/2010/main" val="83633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711929"/>
            <a:ext cx="3597151" cy="2049496"/>
          </a:xfrm>
          <a:prstGeom prst="rect">
            <a:avLst/>
          </a:prstGeom>
        </p:spPr>
      </p:pic>
      <p:sp>
        <p:nvSpPr>
          <p:cNvPr id="8" name="Rectangle 7"/>
          <p:cNvSpPr/>
          <p:nvPr/>
        </p:nvSpPr>
        <p:spPr>
          <a:xfrm>
            <a:off x="5605" y="-73107"/>
            <a:ext cx="2896947" cy="5539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a:ea typeface="Calibri"/>
                <a:cs typeface="+mn-cs"/>
              </a:rPr>
              <a:t>Nghe </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mn-cs"/>
              </a:rPr>
              <a:t>và gõ đệm theo nhịp</a:t>
            </a:r>
            <a:endParaRPr kumimoji="0" lang="en-US" sz="2000" b="0" i="0" u="none" strike="noStrike" kern="1200" cap="none" spc="0" normalizeH="0" baseline="0" noProof="0" dirty="0">
              <a:ln>
                <a:noFill/>
              </a:ln>
              <a:solidFill>
                <a:prstClr val="white"/>
              </a:solidFill>
              <a:effectLst/>
              <a:uLnTx/>
              <a:uFillTx/>
              <a:latin typeface="Times New Roman"/>
              <a:ea typeface="Calibri"/>
              <a:cs typeface="+mn-cs"/>
            </a:endParaRPr>
          </a:p>
        </p:txBody>
      </p:sp>
    </p:spTree>
    <p:extLst>
      <p:ext uri="{BB962C8B-B14F-4D97-AF65-F5344CB8AC3E}">
        <p14:creationId xmlns:p14="http://schemas.microsoft.com/office/powerpoint/2010/main" val="248047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711929"/>
            <a:ext cx="3597151" cy="2049496"/>
          </a:xfrm>
          <a:prstGeom prst="rect">
            <a:avLst/>
          </a:prstGeom>
        </p:spPr>
      </p:pic>
      <p:sp>
        <p:nvSpPr>
          <p:cNvPr id="2" name="Rectangle 1"/>
          <p:cNvSpPr/>
          <p:nvPr/>
        </p:nvSpPr>
        <p:spPr>
          <a:xfrm>
            <a:off x="2093475" y="324852"/>
            <a:ext cx="7999187" cy="179126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Trò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chơi Thử làm nhạc công – nghệ sĩ . Nhạc công – nghệ sĩ</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HS tự lựa chọn nhóm, mỗi học sinh trong nhóm đảm nhận một nhạc cụ và đóng vai làm nhạc công trong dàn nhạc hoặc nghệ sĩ đang biểu diễn. Mỗi nhóm thể hiện theo cách sáng tạo riêng .</a:t>
            </a:r>
            <a:endPar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9151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6660"/>
          </a:xfr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79822" y="3428330"/>
            <a:ext cx="5407163" cy="3276607"/>
          </a:xfrm>
          <a:prstGeom prst="rect">
            <a:avLst/>
          </a:prstGeom>
        </p:spPr>
      </p:pic>
      <p:sp>
        <p:nvSpPr>
          <p:cNvPr id="6" name="Rectangle 5"/>
          <p:cNvSpPr/>
          <p:nvPr/>
        </p:nvSpPr>
        <p:spPr>
          <a:xfrm>
            <a:off x="2392795" y="1773268"/>
            <a:ext cx="7797952" cy="58785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THỨC ÂM NHẠC: KÈN</a:t>
            </a:r>
            <a:r>
              <a:rPr kumimoji="0" lang="en-US" sz="2800" b="1" i="0" u="none" strike="noStrike" kern="1200" cap="none" spc="0" normalizeH="0" noProof="0" dirty="0" smtClean="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TRÔM-PÉT</a:t>
            </a:r>
            <a:endParaRPr kumimoji="0" lang="en-US" sz="2800" b="0" i="0" u="none" strike="noStrike" kern="1200" cap="none" spc="0" normalizeH="0" baseline="0" noProof="0" dirty="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214193" y="239842"/>
            <a:ext cx="1483035" cy="5480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3D3D3B"/>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29</a:t>
            </a:r>
            <a:endParaRPr kumimoji="0" lang="en-US" sz="2800" b="0" i="0" u="none" strike="noStrike" kern="1200" cap="none" spc="0" normalizeH="0" baseline="0" noProof="0" dirty="0">
              <a:ln>
                <a:noFill/>
              </a:ln>
              <a:solidFill>
                <a:srgbClr val="3D3D3B"/>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93" y="-15622"/>
            <a:ext cx="4020972" cy="1204704"/>
          </a:xfrm>
          <a:prstGeom prst="rect">
            <a:avLst/>
          </a:prstGeom>
        </p:spPr>
      </p:pic>
      <p:sp>
        <p:nvSpPr>
          <p:cNvPr id="9" name="Rectangle 8"/>
          <p:cNvSpPr/>
          <p:nvPr/>
        </p:nvSpPr>
        <p:spPr>
          <a:xfrm>
            <a:off x="3165565" y="1169793"/>
            <a:ext cx="5860867" cy="58785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800" b="1" dirty="0" smtClean="0">
                <a:solidFill>
                  <a:srgbClr val="353334"/>
                </a:solidFill>
                <a:latin typeface="Times New Roman" panose="02020603050405020304" pitchFamily="18" charset="0"/>
                <a:ea typeface="Times New Roman" panose="02020603050405020304" pitchFamily="18" charset="0"/>
                <a:cs typeface="Times New Roman" panose="02020603050405020304" pitchFamily="18" charset="0"/>
              </a:rPr>
              <a:t>ÔN TẬP BÀI HÁT: MIỀN QUÊ EM</a:t>
            </a:r>
            <a:endParaRPr kumimoji="0" lang="en-US" sz="2800" b="0" i="0" u="none" strike="noStrike" kern="1200" cap="none" spc="0" normalizeH="0" baseline="0" noProof="0" dirty="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2920348" y="2327958"/>
            <a:ext cx="6351300" cy="58785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 NHẠC:</a:t>
            </a:r>
            <a:r>
              <a:rPr kumimoji="0" lang="en-US" sz="2800" b="1" i="0" u="none" strike="noStrike" kern="1200" cap="none" spc="0" normalizeH="0" noProof="0" dirty="0" smtClean="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KHÚC NHẠC MỞ ĐẦU</a:t>
            </a:r>
            <a:endParaRPr kumimoji="0" lang="en-US" sz="2800" b="0" i="0" u="none" strike="noStrike" kern="1200" cap="none" spc="0" normalizeH="0" baseline="0" noProof="0" dirty="0">
              <a:ln>
                <a:noFill/>
              </a:ln>
              <a:solidFill>
                <a:srgbClr val="35333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67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936" y="4541040"/>
            <a:ext cx="2653990" cy="231696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3173" y="0"/>
            <a:ext cx="7418827" cy="6858000"/>
          </a:xfrm>
          <a:prstGeom prst="rect">
            <a:avLst/>
          </a:prstGeom>
        </p:spPr>
      </p:pic>
      <p:sp>
        <p:nvSpPr>
          <p:cNvPr id="6" name="Rectangle 5"/>
          <p:cNvSpPr/>
          <p:nvPr/>
        </p:nvSpPr>
        <p:spPr>
          <a:xfrm>
            <a:off x="2198580" y="1770633"/>
            <a:ext cx="22894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latin typeface="Times New Roman" panose="02020603050405020304" pitchFamily="18" charset="0"/>
              </a:rPr>
              <a:t>Ôn các </a:t>
            </a:r>
            <a:r>
              <a:rPr kumimoji="0" lang="en-US" sz="24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mn-cs"/>
              </a:rPr>
              <a:t>hình thức</a:t>
            </a:r>
            <a:endParaRPr kumimoji="0" lang="en-US" sz="3200" b="0" i="1"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 name="TextBox 6"/>
          <p:cNvSpPr txBox="1"/>
          <p:nvPr/>
        </p:nvSpPr>
        <p:spPr>
          <a:xfrm>
            <a:off x="65023" y="1214504"/>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72392" y="143337"/>
            <a:ext cx="5317957" cy="517065"/>
          </a:xfrm>
          <a:prstGeom prst="rect">
            <a:avLst/>
          </a:prstGeom>
        </p:spPr>
        <p:txBody>
          <a:bodyPr wrap="square">
            <a:spAutoFit/>
          </a:bodyPr>
          <a:lstStyle/>
          <a:p>
            <a:pPr lvl="0" algn="ctr">
              <a:lnSpc>
                <a:spcPct val="115000"/>
              </a:lnSpc>
              <a:defRPr/>
            </a:pPr>
            <a:r>
              <a:rPr lang="en-US" sz="2400" b="1" dirty="0">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rPr>
              <a:t>ÔN TẬP BÀI HÁT: MIỀN QUÊ EM</a:t>
            </a:r>
            <a:endParaRPr lang="en-US" sz="2400" dirty="0">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51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936" y="4541040"/>
            <a:ext cx="2653990" cy="231696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2812" y="1349298"/>
            <a:ext cx="5959187" cy="5508702"/>
          </a:xfrm>
          <a:prstGeom prst="rect">
            <a:avLst/>
          </a:prstGeom>
        </p:spPr>
      </p:pic>
      <p:sp>
        <p:nvSpPr>
          <p:cNvPr id="7" name="Rectangle 6"/>
          <p:cNvSpPr/>
          <p:nvPr/>
        </p:nvSpPr>
        <p:spPr>
          <a:xfrm>
            <a:off x="168260" y="35540"/>
            <a:ext cx="32672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solidFill>
                  <a:srgbClr val="FFFFFF"/>
                </a:solidFill>
                <a:latin typeface="Times New Roman" panose="02020603050405020304" pitchFamily="18" charset="0"/>
              </a:rPr>
              <a:t>Ôn h</a:t>
            </a:r>
            <a:r>
              <a:rPr kumimoji="0" lang="en-US" sz="24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mn-cs"/>
              </a:rPr>
              <a:t>át vỗ tay theo phách</a:t>
            </a:r>
            <a:endParaRPr kumimoji="0" lang="en-US" sz="3200" b="0" i="1" u="none" strike="noStrike" kern="120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32812" y="0"/>
            <a:ext cx="5959188" cy="1349298"/>
          </a:xfrm>
          <a:prstGeom prst="rect">
            <a:avLst/>
          </a:prstGeom>
        </p:spPr>
      </p:pic>
    </p:spTree>
    <p:extLst>
      <p:ext uri="{BB962C8B-B14F-4D97-AF65-F5344CB8AC3E}">
        <p14:creationId xmlns:p14="http://schemas.microsoft.com/office/powerpoint/2010/main" val="184999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1" name="chuyen trag ngă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936" y="4541040"/>
            <a:ext cx="2653990" cy="231696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4683" y="474180"/>
            <a:ext cx="5947316" cy="6383819"/>
          </a:xfrm>
          <a:prstGeom prst="rect">
            <a:avLst/>
          </a:prstGeom>
        </p:spPr>
      </p:pic>
      <p:sp>
        <p:nvSpPr>
          <p:cNvPr id="3" name="Rectangle 2"/>
          <p:cNvSpPr/>
          <p:nvPr/>
        </p:nvSpPr>
        <p:spPr>
          <a:xfrm>
            <a:off x="3557239" y="0"/>
            <a:ext cx="647164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noProof="0" dirty="0" smtClean="0">
                <a:solidFill>
                  <a:srgbClr val="FFFFFF"/>
                </a:solidFill>
                <a:latin typeface="Times New Roman" panose="02020603050405020304" pitchFamily="18" charset="0"/>
                <a:cs typeface="Times New Roman" panose="02020603050405020304" pitchFamily="18" charset="0"/>
              </a:rPr>
              <a:t>Ôn h</a:t>
            </a:r>
            <a:r>
              <a:rPr kumimoji="0" lang="vi-VN" sz="2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át </a:t>
            </a:r>
            <a:r>
              <a:rPr kumimoji="0" lang="vi-VN"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nối tiếp và </a:t>
            </a:r>
            <a:r>
              <a:rPr kumimoji="0" lang="vi-VN" sz="2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hòa</a:t>
            </a:r>
            <a:r>
              <a:rPr kumimoji="0" lang="vi-VN" sz="2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giọng </a:t>
            </a:r>
            <a:r>
              <a:rPr kumimoji="0" lang="vi-VN" sz="2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theo </a:t>
            </a:r>
            <a:r>
              <a:rPr kumimoji="0" lang="vi-VN"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hình thức song ca và tốp ca</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3698" y="474179"/>
            <a:ext cx="4400984" cy="2783222"/>
          </a:xfrm>
          <a:prstGeom prst="rect">
            <a:avLst/>
          </a:prstGeom>
        </p:spPr>
      </p:pic>
    </p:spTree>
    <p:extLst>
      <p:ext uri="{BB962C8B-B14F-4D97-AF65-F5344CB8AC3E}">
        <p14:creationId xmlns:p14="http://schemas.microsoft.com/office/powerpoint/2010/main" val="161264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1" name="chuyen trag ngă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89964"/>
            <a:ext cx="39934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noProof="0" dirty="0" smtClean="0">
                <a:solidFill>
                  <a:srgbClr val="FFFFFF"/>
                </a:solidFill>
                <a:latin typeface="Times New Roman" panose="02020603050405020304" pitchFamily="18" charset="0"/>
                <a:cs typeface="Times New Roman" panose="02020603050405020304" pitchFamily="18" charset="0"/>
              </a:rPr>
              <a:t>Ôn h</a:t>
            </a:r>
            <a:r>
              <a:rPr kumimoji="0" lang="vi-VN" sz="2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át kết hợp vận động theo ý thích</a:t>
            </a:r>
            <a:endParaRPr kumimoji="0" lang="vi-VN"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173" y="0"/>
            <a:ext cx="7418827" cy="6858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03639"/>
            <a:ext cx="2877015" cy="2254361"/>
          </a:xfrm>
          <a:prstGeom prst="rect">
            <a:avLst/>
          </a:prstGeom>
        </p:spPr>
      </p:pic>
    </p:spTree>
    <p:extLst>
      <p:ext uri="{BB962C8B-B14F-4D97-AF65-F5344CB8AC3E}">
        <p14:creationId xmlns:p14="http://schemas.microsoft.com/office/powerpoint/2010/main" val="760662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540"/>
            <a:ext cx="2082034" cy="618190"/>
          </a:xfrm>
          <a:prstGeom prst="rect">
            <a:avLst/>
          </a:prstGeom>
        </p:spPr>
      </p:pic>
      <p:sp>
        <p:nvSpPr>
          <p:cNvPr id="9" name="TextBox 8"/>
          <p:cNvSpPr txBox="1"/>
          <p:nvPr/>
        </p:nvSpPr>
        <p:spPr>
          <a:xfrm>
            <a:off x="5544709" y="861211"/>
            <a:ext cx="1728439" cy="369332"/>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Đọc Tìm hiểu</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602427" y="166167"/>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chemeClr val="bg1"/>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smtClean="0">
                <a:ln w="6600">
                  <a:solidFill>
                    <a:srgbClr val="FF0000"/>
                  </a:solidFill>
                  <a:prstDash val="solid"/>
                </a:ln>
                <a:solidFill>
                  <a:schemeClr val="bg1"/>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schemeClr val="bg1"/>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79387" y="85238"/>
            <a:ext cx="2506985" cy="38709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913609" y="1230543"/>
            <a:ext cx="6990638" cy="3321873"/>
          </a:xfrm>
          <a:prstGeom prst="rect">
            <a:avLst/>
          </a:prstGeom>
        </p:spPr>
      </p:pic>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4711929"/>
            <a:ext cx="3597151" cy="2049496"/>
          </a:xfrm>
          <a:prstGeom prst="rect">
            <a:avLst/>
          </a:prstGeom>
        </p:spPr>
      </p:pic>
      <p:sp>
        <p:nvSpPr>
          <p:cNvPr id="2" name="Rectangle 1"/>
          <p:cNvSpPr/>
          <p:nvPr/>
        </p:nvSpPr>
        <p:spPr>
          <a:xfrm>
            <a:off x="2062421" y="127089"/>
            <a:ext cx="1982274" cy="369332"/>
          </a:xfrm>
          <a:prstGeom prst="rect">
            <a:avLst/>
          </a:prstGeom>
        </p:spPr>
        <p:txBody>
          <a:bodyPr wrap="none">
            <a:spAutoFit/>
          </a:bodyPr>
          <a:lstStyle/>
          <a:p>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KÈN TRÔM-PÉT</a:t>
            </a:r>
            <a:endParaRPr lang="vi-VN" dirty="0">
              <a:solidFill>
                <a:schemeClr val="bg1"/>
              </a:solidFill>
            </a:endParaRPr>
          </a:p>
        </p:txBody>
      </p:sp>
    </p:spTree>
    <p:extLst>
      <p:ext uri="{BB962C8B-B14F-4D97-AF65-F5344CB8AC3E}">
        <p14:creationId xmlns:p14="http://schemas.microsoft.com/office/powerpoint/2010/main" val="221644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8" name="chuyen trag ngă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sp>
        <p:nvSpPr>
          <p:cNvPr id="14" name="TextBox 13"/>
          <p:cNvSpPr txBox="1"/>
          <p:nvPr/>
        </p:nvSpPr>
        <p:spPr>
          <a:xfrm>
            <a:off x="163966" y="89972"/>
            <a:ext cx="6359497" cy="369332"/>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Các nhóm nêu xuất xứ, cấu tạo, cách chơi, âm sắc kèn Trôm pét</a:t>
            </a:r>
            <a:endParaRPr lang="vi-VN"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23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5" name="chuyen trag ngă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138" cy="685800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19894" y="4621988"/>
            <a:ext cx="3382144" cy="2049496"/>
          </a:xfrm>
          <a:prstGeom prst="rect">
            <a:avLst/>
          </a:prstGeom>
        </p:spPr>
      </p:pic>
      <p:sp>
        <p:nvSpPr>
          <p:cNvPr id="8" name="TextBox 7"/>
          <p:cNvSpPr txBox="1"/>
          <p:nvPr/>
        </p:nvSpPr>
        <p:spPr>
          <a:xfrm>
            <a:off x="163967" y="89972"/>
            <a:ext cx="1720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Chốt kiến thức </a:t>
            </a: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2252547" y="780636"/>
            <a:ext cx="1275672" cy="369332"/>
          </a:xfrm>
          <a:prstGeom prst="rect">
            <a:avLst/>
          </a:prstGeom>
          <a:noFill/>
        </p:spPr>
        <p:txBody>
          <a:bodyPr wrap="square" rtlCol="0">
            <a:spAutoFit/>
          </a:bodyPr>
          <a:lstStyle/>
          <a:p>
            <a:pPr lvl="0" algn="just"/>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Cấu tạo:</a:t>
            </a:r>
            <a:endParaRPr kumimoji="0" lang="vi-VN" sz="1800" b="0" i="1" u="none" strike="noStrike" kern="1200" cap="none" spc="0" normalizeH="0" baseline="0" noProof="0" dirty="0">
              <a:ln>
                <a:noFill/>
              </a:ln>
              <a:solidFill>
                <a:schemeClr val="bg1"/>
              </a:solidFill>
              <a:effectLst/>
              <a:uLnTx/>
              <a:uFillTx/>
              <a:latin typeface="+mj-lt"/>
              <a:cs typeface="Times New Roman" panose="02020603050405020304" pitchFamily="18" charset="0"/>
            </a:endParaRPr>
          </a:p>
        </p:txBody>
      </p:sp>
      <p:sp>
        <p:nvSpPr>
          <p:cNvPr id="10" name="Rectangle 9"/>
          <p:cNvSpPr/>
          <p:nvPr/>
        </p:nvSpPr>
        <p:spPr>
          <a:xfrm>
            <a:off x="62474" y="2676031"/>
            <a:ext cx="11939564" cy="923330"/>
          </a:xfrm>
          <a:prstGeom prst="rect">
            <a:avLst/>
          </a:prstGeom>
        </p:spPr>
        <p:txBody>
          <a:bodyPr wrap="square">
            <a:spAutoFit/>
          </a:bodyPr>
          <a:lstStyle/>
          <a:p>
            <a:pPr algn="just"/>
            <a:r>
              <a:rPr kumimoji="0" lang="vi-VN"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Cách chơi: </a:t>
            </a:r>
            <a:r>
              <a:rPr lang="vi-VN" i="1" dirty="0">
                <a:solidFill>
                  <a:schemeClr val="bg1"/>
                </a:solidFill>
                <a:latin typeface="+mj-lt"/>
              </a:rPr>
              <a:t>Khi chơi người ta thổi vào </a:t>
            </a:r>
            <a:r>
              <a:rPr lang="vi-VN" i="1" dirty="0" smtClean="0">
                <a:solidFill>
                  <a:schemeClr val="bg1"/>
                </a:solidFill>
                <a:latin typeface="+mj-lt"/>
              </a:rPr>
              <a:t>búp kèn </a:t>
            </a:r>
            <a:r>
              <a:rPr lang="vi-VN" i="1" dirty="0">
                <a:solidFill>
                  <a:schemeClr val="bg1"/>
                </a:solidFill>
                <a:latin typeface="+mj-lt"/>
              </a:rPr>
              <a:t>và kết hợp bấm vào các </a:t>
            </a:r>
            <a:r>
              <a:rPr lang="vi-VN" i="1" dirty="0" smtClean="0">
                <a:solidFill>
                  <a:schemeClr val="bg1"/>
                </a:solidFill>
                <a:latin typeface="+mj-lt"/>
              </a:rPr>
              <a:t>phím. </a:t>
            </a:r>
            <a:r>
              <a:rPr lang="vi-VN" i="1" dirty="0">
                <a:solidFill>
                  <a:schemeClr val="bg1"/>
                </a:solidFill>
                <a:latin typeface="+mj-lt"/>
              </a:rPr>
              <a:t>Â</a:t>
            </a:r>
            <a:r>
              <a:rPr lang="vi-VN" i="1" dirty="0" smtClean="0">
                <a:solidFill>
                  <a:schemeClr val="bg1"/>
                </a:solidFill>
                <a:latin typeface="+mj-lt"/>
              </a:rPr>
              <a:t>m </a:t>
            </a:r>
            <a:r>
              <a:rPr lang="vi-VN" i="1" dirty="0">
                <a:solidFill>
                  <a:schemeClr val="bg1"/>
                </a:solidFill>
                <a:latin typeface="+mj-lt"/>
              </a:rPr>
              <a:t>thanh phát ra </a:t>
            </a:r>
            <a:r>
              <a:rPr lang="vi-VN" i="1" dirty="0" smtClean="0">
                <a:solidFill>
                  <a:schemeClr val="bg1"/>
                </a:solidFill>
                <a:latin typeface="+mj-lt"/>
              </a:rPr>
              <a:t>thông qua </a:t>
            </a:r>
            <a:r>
              <a:rPr lang="vi-VN" i="1" dirty="0">
                <a:solidFill>
                  <a:schemeClr val="bg1"/>
                </a:solidFill>
                <a:latin typeface="+mj-lt"/>
              </a:rPr>
              <a:t>đường </a:t>
            </a:r>
            <a:r>
              <a:rPr lang="vi-VN" i="1" dirty="0" smtClean="0">
                <a:solidFill>
                  <a:schemeClr val="bg1"/>
                </a:solidFill>
                <a:latin typeface="+mj-lt"/>
              </a:rPr>
              <a:t>ống, </a:t>
            </a:r>
            <a:r>
              <a:rPr lang="vi-VN" i="1" dirty="0">
                <a:solidFill>
                  <a:schemeClr val="bg1"/>
                </a:solidFill>
                <a:latin typeface="+mj-lt"/>
              </a:rPr>
              <a:t>rồi chạy qua hệ thống </a:t>
            </a:r>
            <a:r>
              <a:rPr lang="vi-VN" i="1" dirty="0" smtClean="0">
                <a:solidFill>
                  <a:schemeClr val="bg1"/>
                </a:solidFill>
                <a:latin typeface="+mj-lt"/>
              </a:rPr>
              <a:t>pit tông </a:t>
            </a:r>
            <a:r>
              <a:rPr lang="vi-VN" i="1" dirty="0">
                <a:solidFill>
                  <a:schemeClr val="bg1"/>
                </a:solidFill>
                <a:latin typeface="+mj-lt"/>
              </a:rPr>
              <a:t>khi bấm hoặc nhả tay sẽ tạo ra những âm thanh cao cấp khác nhau</a:t>
            </a:r>
            <a:endParaRPr lang="vi-VN" i="1" dirty="0">
              <a:solidFill>
                <a:schemeClr val="bg1"/>
              </a:solidFill>
              <a:latin typeface="+mj-lt"/>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schemeClr val="bg1"/>
                </a:solidFill>
                <a:effectLst/>
                <a:uLnTx/>
                <a:uFillTx/>
                <a:latin typeface="+mj-lt"/>
                <a:cs typeface="Times New Roman" panose="02020603050405020304" pitchFamily="18" charset="0"/>
              </a:rPr>
              <a:t> </a:t>
            </a:r>
            <a:endParaRPr kumimoji="0" lang="vi-VN" sz="1800" b="0" i="1" u="none" strike="noStrike" kern="1200" cap="none" spc="0" normalizeH="0" baseline="0" noProof="0" dirty="0">
              <a:ln>
                <a:noFill/>
              </a:ln>
              <a:solidFill>
                <a:schemeClr val="bg1"/>
              </a:solidFill>
              <a:effectLst/>
              <a:uLnTx/>
              <a:uFillTx/>
              <a:latin typeface="+mj-lt"/>
              <a:cs typeface="Times New Roman" panose="02020603050405020304" pitchFamily="18" charset="0"/>
            </a:endParaRPr>
          </a:p>
        </p:txBody>
      </p:sp>
      <p:sp>
        <p:nvSpPr>
          <p:cNvPr id="11" name="Rectangle 10"/>
          <p:cNvSpPr/>
          <p:nvPr/>
        </p:nvSpPr>
        <p:spPr>
          <a:xfrm>
            <a:off x="62474" y="3947586"/>
            <a:ext cx="11939564" cy="646331"/>
          </a:xfrm>
          <a:prstGeom prst="rect">
            <a:avLst/>
          </a:prstGeom>
        </p:spPr>
        <p:txBody>
          <a:bodyPr wrap="square">
            <a:spAutoFit/>
          </a:bodyPr>
          <a:lstStyle/>
          <a:p>
            <a:pPr lvl="0" algn="just"/>
            <a:r>
              <a:rPr kumimoji="0" lang="vi-VN"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Âm sắc:</a:t>
            </a:r>
            <a:r>
              <a:rPr kumimoji="0" lang="vi-VN" sz="18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mn-cs"/>
              </a:rPr>
              <a:t> </a:t>
            </a:r>
            <a:r>
              <a:rPr lang="vi-VN" i="1" dirty="0">
                <a:solidFill>
                  <a:schemeClr val="bg1"/>
                </a:solidFill>
                <a:latin typeface="+mj-lt"/>
              </a:rPr>
              <a:t>Kèn </a:t>
            </a:r>
            <a:r>
              <a:rPr lang="vi-VN" i="1" dirty="0" smtClean="0">
                <a:solidFill>
                  <a:schemeClr val="bg1"/>
                </a:solidFill>
                <a:latin typeface="+mj-lt"/>
              </a:rPr>
              <a:t>Trôm- pét </a:t>
            </a:r>
            <a:r>
              <a:rPr lang="vi-VN" i="1" dirty="0">
                <a:solidFill>
                  <a:schemeClr val="bg1"/>
                </a:solidFill>
                <a:latin typeface="+mj-lt"/>
              </a:rPr>
              <a:t>có thể chơi độc tấu hoặc hòa tấu cùng các nhạc cụ </a:t>
            </a:r>
            <a:r>
              <a:rPr lang="vi-VN" i="1" dirty="0" smtClean="0">
                <a:solidFill>
                  <a:schemeClr val="bg1"/>
                </a:solidFill>
                <a:latin typeface="+mj-lt"/>
              </a:rPr>
              <a:t>khác. Âm </a:t>
            </a:r>
            <a:r>
              <a:rPr lang="vi-VN" i="1" dirty="0">
                <a:solidFill>
                  <a:schemeClr val="bg1"/>
                </a:solidFill>
                <a:latin typeface="+mj-lt"/>
              </a:rPr>
              <a:t>thanh của kèn mang đến những cảm giác mạnh </a:t>
            </a:r>
            <a:r>
              <a:rPr lang="vi-VN" i="1" dirty="0" smtClean="0">
                <a:solidFill>
                  <a:schemeClr val="bg1"/>
                </a:solidFill>
                <a:latin typeface="+mj-lt"/>
              </a:rPr>
              <a:t>mẽ, </a:t>
            </a:r>
            <a:r>
              <a:rPr lang="vi-VN" i="1" dirty="0">
                <a:solidFill>
                  <a:schemeClr val="bg1"/>
                </a:solidFill>
                <a:latin typeface="+mj-lt"/>
              </a:rPr>
              <a:t>tươi </a:t>
            </a:r>
            <a:r>
              <a:rPr lang="vi-VN" i="1" dirty="0" smtClean="0">
                <a:solidFill>
                  <a:schemeClr val="bg1"/>
                </a:solidFill>
                <a:latin typeface="+mj-lt"/>
              </a:rPr>
              <a:t>vui, </a:t>
            </a:r>
            <a:r>
              <a:rPr lang="vi-VN" i="1" dirty="0">
                <a:solidFill>
                  <a:schemeClr val="bg1"/>
                </a:solidFill>
                <a:latin typeface="+mj-lt"/>
              </a:rPr>
              <a:t>rộn ràng đầy cảm xúc cho người </a:t>
            </a:r>
            <a:r>
              <a:rPr lang="vi-VN" i="1" dirty="0" smtClean="0">
                <a:solidFill>
                  <a:schemeClr val="bg1"/>
                </a:solidFill>
                <a:latin typeface="+mj-lt"/>
              </a:rPr>
              <a:t>nghe</a:t>
            </a:r>
            <a:r>
              <a:rPr lang="vi-VN" i="1" dirty="0">
                <a:solidFill>
                  <a:schemeClr val="bg1"/>
                </a:solidFill>
                <a:latin typeface="+mj-lt"/>
              </a:rPr>
              <a:t>.</a:t>
            </a:r>
            <a:endParaRPr lang="vi-VN" i="1" dirty="0" smtClean="0">
              <a:solidFill>
                <a:schemeClr val="bg1"/>
              </a:solidFill>
              <a:latin typeface="+mj-lt"/>
            </a:endParaRPr>
          </a:p>
        </p:txBody>
      </p:sp>
      <p:sp>
        <p:nvSpPr>
          <p:cNvPr id="12" name="TextBox 11"/>
          <p:cNvSpPr txBox="1"/>
          <p:nvPr/>
        </p:nvSpPr>
        <p:spPr>
          <a:xfrm>
            <a:off x="2252547" y="89972"/>
            <a:ext cx="8787577" cy="400110"/>
          </a:xfrm>
          <a:prstGeom prst="rect">
            <a:avLst/>
          </a:prstGeom>
          <a:noFill/>
        </p:spPr>
        <p:txBody>
          <a:bodyPr wrap="square" rtlCol="0">
            <a:spAutoFit/>
          </a:bodyPr>
          <a:lstStyle/>
          <a:p>
            <a:pPr lvl="0" algn="just"/>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Xuất</a:t>
            </a:r>
            <a:r>
              <a:rPr kumimoji="0" lang="en-US" sz="20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xứ: </a:t>
            </a:r>
            <a:r>
              <a:rPr lang="vi-VN" sz="2000" i="1" dirty="0">
                <a:solidFill>
                  <a:prstClr val="white"/>
                </a:solidFill>
                <a:latin typeface="Times New Roman" panose="02020603050405020304" pitchFamily="18" charset="0"/>
                <a:cs typeface="Times New Roman" panose="02020603050405020304" pitchFamily="18" charset="0"/>
              </a:rPr>
              <a:t>Kèn </a:t>
            </a:r>
            <a:r>
              <a:rPr lang="vi-VN" sz="2000" i="1" dirty="0" smtClean="0">
                <a:solidFill>
                  <a:prstClr val="white"/>
                </a:solidFill>
                <a:latin typeface="Times New Roman" panose="02020603050405020304" pitchFamily="18" charset="0"/>
                <a:cs typeface="Times New Roman" panose="02020603050405020304" pitchFamily="18" charset="0"/>
              </a:rPr>
              <a:t>Trôm - pét </a:t>
            </a:r>
            <a:r>
              <a:rPr lang="vi-VN" sz="2000" i="1" dirty="0">
                <a:solidFill>
                  <a:prstClr val="white"/>
                </a:solidFill>
                <a:latin typeface="Times New Roman" panose="02020603050405020304" pitchFamily="18" charset="0"/>
                <a:cs typeface="Times New Roman" panose="02020603050405020304" pitchFamily="18" charset="0"/>
              </a:rPr>
              <a:t>là nhạc cụ hơi được làm bằng </a:t>
            </a:r>
            <a:r>
              <a:rPr lang="vi-VN" sz="2000" i="1" dirty="0" smtClean="0">
                <a:solidFill>
                  <a:prstClr val="white"/>
                </a:solidFill>
                <a:latin typeface="Times New Roman" panose="02020603050405020304" pitchFamily="18" charset="0"/>
                <a:cs typeface="Times New Roman" panose="02020603050405020304" pitchFamily="18" charset="0"/>
              </a:rPr>
              <a:t>đồng, </a:t>
            </a:r>
            <a:r>
              <a:rPr lang="vi-VN" sz="2000" i="1" dirty="0">
                <a:solidFill>
                  <a:prstClr val="white"/>
                </a:solidFill>
                <a:latin typeface="Times New Roman" panose="02020603050405020304" pitchFamily="18" charset="0"/>
                <a:cs typeface="Times New Roman" panose="02020603050405020304" pitchFamily="18" charset="0"/>
              </a:rPr>
              <a:t>có xuất xứ từ châu Âu</a:t>
            </a:r>
            <a:endParaRPr kumimoji="0" lang="vi-VN" sz="200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86297" y="580054"/>
            <a:ext cx="5014542" cy="1682762"/>
          </a:xfrm>
          <a:prstGeom prst="rect">
            <a:avLst/>
          </a:prstGeom>
        </p:spPr>
      </p:pic>
    </p:spTree>
    <p:extLst>
      <p:ext uri="{BB962C8B-B14F-4D97-AF65-F5344CB8AC3E}">
        <p14:creationId xmlns:p14="http://schemas.microsoft.com/office/powerpoint/2010/main" val="256580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10175</TotalTime>
  <Words>522</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Tahoma</vt:lpstr>
      <vt:lpstr>Times New Roman</vt:lpstr>
      <vt:lpstr>Wingdings</vt:lpstr>
      <vt:lpstr>1_Office Theme</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1287</cp:revision>
  <dcterms:created xsi:type="dcterms:W3CDTF">2020-08-30T12:35:12Z</dcterms:created>
  <dcterms:modified xsi:type="dcterms:W3CDTF">2025-04-11T15:47:18Z</dcterms:modified>
</cp:coreProperties>
</file>