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2" r:id="rId2"/>
  </p:sldMasterIdLst>
  <p:notesMasterIdLst>
    <p:notesMasterId r:id="rId17"/>
  </p:notesMasterIdLst>
  <p:sldIdLst>
    <p:sldId id="306" r:id="rId3"/>
    <p:sldId id="289" r:id="rId4"/>
    <p:sldId id="307" r:id="rId5"/>
    <p:sldId id="309" r:id="rId6"/>
    <p:sldId id="310" r:id="rId7"/>
    <p:sldId id="311" r:id="rId8"/>
    <p:sldId id="312" r:id="rId9"/>
    <p:sldId id="313" r:id="rId10"/>
    <p:sldId id="290" r:id="rId11"/>
    <p:sldId id="291" r:id="rId12"/>
    <p:sldId id="292" r:id="rId13"/>
    <p:sldId id="301" r:id="rId14"/>
    <p:sldId id="302" r:id="rId15"/>
    <p:sldId id="3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2" d="100"/>
          <a:sy n="72" d="100"/>
        </p:scale>
        <p:origin x="6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D7F38-2E3A-4B22-B1BB-BBC0DB509893}"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F1294-FE08-464A-AB1F-D76E2F7FB301}" type="slidenum">
              <a:rPr lang="en-US" smtClean="0"/>
              <a:t>‹#›</a:t>
            </a:fld>
            <a:endParaRPr lang="en-US"/>
          </a:p>
        </p:txBody>
      </p:sp>
    </p:spTree>
    <p:extLst>
      <p:ext uri="{BB962C8B-B14F-4D97-AF65-F5344CB8AC3E}">
        <p14:creationId xmlns:p14="http://schemas.microsoft.com/office/powerpoint/2010/main" val="120691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6899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4750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3314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922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0805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6514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28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157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1165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866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803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0823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9811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7213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757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1"/>
            <a:ext cx="51816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498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2"/>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7312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8246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491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5742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9" y="182036"/>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6"/>
            <a:ext cx="2005543"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3914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9148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2"/>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9"/>
            <a:ext cx="1422400" cy="243417"/>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23">
              <a:defRPr/>
            </a:pPr>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457223">
                <a:defRPr/>
              </a:pPr>
              <a:t>4/11/2025</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9"/>
            <a:ext cx="19304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23">
              <a:defRPr/>
            </a:pPr>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9"/>
            <a:ext cx="1422400" cy="243417"/>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23">
              <a:defRPr/>
            </a:pPr>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457223">
                <a:defRPr/>
              </a:pPr>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479103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582138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3.xml"/><Relationship Id="rId7"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9147"/>
            <a:ext cx="12192000" cy="290885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302" y="3238906"/>
            <a:ext cx="2869698" cy="3627127"/>
          </a:xfrm>
          <a:prstGeom prst="rect">
            <a:avLst/>
          </a:prstGeom>
        </p:spPr>
      </p:pic>
      <p:sp>
        <p:nvSpPr>
          <p:cNvPr id="6" name="Rectangle 5"/>
          <p:cNvSpPr/>
          <p:nvPr/>
        </p:nvSpPr>
        <p:spPr>
          <a:xfrm>
            <a:off x="0" y="0"/>
            <a:ext cx="3453189" cy="584775"/>
          </a:xfrm>
          <a:prstGeom prst="rect">
            <a:avLst/>
          </a:prstGeom>
        </p:spPr>
        <p:txBody>
          <a:bodyPr wrap="none">
            <a:spAutoFit/>
          </a:bodyPr>
          <a:lstStyle/>
          <a:p>
            <a:r>
              <a:rPr lang="vi-VN" sz="3200" b="1" dirty="0">
                <a:solidFill>
                  <a:srgbClr val="002060"/>
                </a:solidFill>
                <a:latin typeface="Times New Roman" panose="02020603050405020304" pitchFamily="18" charset="0"/>
                <a:ea typeface="Calibri" panose="020F0502020204030204" pitchFamily="34" charset="0"/>
              </a:rPr>
              <a:t>Hoạt động mở đầu</a:t>
            </a:r>
            <a:endParaRPr lang="en-US" sz="3200" dirty="0">
              <a:solidFill>
                <a:srgbClr val="002060"/>
              </a:solidFill>
            </a:endParaRPr>
          </a:p>
        </p:txBody>
      </p:sp>
      <p:sp>
        <p:nvSpPr>
          <p:cNvPr id="7" name="Rectangle 6"/>
          <p:cNvSpPr/>
          <p:nvPr/>
        </p:nvSpPr>
        <p:spPr>
          <a:xfrm>
            <a:off x="0" y="529051"/>
            <a:ext cx="12099235" cy="941796"/>
          </a:xfrm>
          <a:prstGeom prst="rect">
            <a:avLst/>
          </a:prstGeom>
        </p:spPr>
        <p:txBody>
          <a:bodyPr wrap="square">
            <a:spAutoFit/>
          </a:bodyPr>
          <a:lstStyle/>
          <a:p>
            <a:pPr algn="just">
              <a:lnSpc>
                <a:spcPct val="115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N</a:t>
            </a:r>
            <a:r>
              <a:rPr lang="vi-VN" sz="2400" dirty="0">
                <a:latin typeface="Times New Roman" panose="02020603050405020304" pitchFamily="18" charset="0"/>
                <a:ea typeface="Calibri" panose="020F0502020204030204" pitchFamily="34" charset="0"/>
                <a:cs typeface="Times New Roman" panose="02020603050405020304" pitchFamily="18" charset="0"/>
              </a:rPr>
              <a:t>hóm 1 dùng ma-ra-cát; nhóm 2 dùng trai-en-gô gõ hình tiết tấu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Hai nhóm chơi luân phiên hoặc có thể cả 2 nhóm cùng gõ.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3730287" y="-23931"/>
            <a:ext cx="6745757" cy="668516"/>
          </a:xfrm>
          <a:prstGeom prst="rect">
            <a:avLst/>
          </a:prstGeom>
        </p:spPr>
        <p:txBody>
          <a:bodyPr wrap="none">
            <a:spAutoFit/>
          </a:bodyPr>
          <a:lstStyle/>
          <a:p>
            <a:pPr algn="just">
              <a:lnSpc>
                <a:spcPct val="115000"/>
              </a:lnSpc>
              <a:spcAft>
                <a:spcPts val="800"/>
              </a:spcAft>
            </a:pPr>
            <a:r>
              <a:rPr lang="en-US" sz="3600" b="1" dirty="0">
                <a:solidFill>
                  <a:schemeClr val="accent6">
                    <a:lumMod val="75000"/>
                  </a:schemeClr>
                </a:solidFill>
                <a:latin typeface="Simson" pitchFamily="2" charset="0"/>
                <a:ea typeface="Simson" pitchFamily="2" charset="0"/>
                <a:cs typeface="Times New Roman" panose="02020603050405020304" pitchFamily="18" charset="0"/>
              </a:rPr>
              <a:t>Trò chơi: </a:t>
            </a:r>
            <a:r>
              <a:rPr lang="en-US" sz="3600" b="1" i="1" dirty="0">
                <a:solidFill>
                  <a:schemeClr val="accent6">
                    <a:lumMod val="75000"/>
                  </a:schemeClr>
                </a:solidFill>
                <a:latin typeface="Simson" pitchFamily="2" charset="0"/>
                <a:ea typeface="Simson" pitchFamily="2" charset="0"/>
                <a:cs typeface="Times New Roman" panose="02020603050405020304" pitchFamily="18" charset="0"/>
              </a:rPr>
              <a:t>Gõ tiết tấu nối tiếp</a:t>
            </a:r>
            <a:endParaRPr lang="en-US" sz="3600" dirty="0">
              <a:solidFill>
                <a:schemeClr val="accent6">
                  <a:lumMod val="75000"/>
                </a:schemeClr>
              </a:solidFill>
              <a:latin typeface="Simson" pitchFamily="2" charset="0"/>
              <a:ea typeface="Simson" pitchFamily="2" charset="0"/>
              <a:cs typeface="Times New Roman" panose="02020603050405020304" pitchFamily="18" charset="0"/>
            </a:endParaRPr>
          </a:p>
        </p:txBody>
      </p:sp>
      <p:pic>
        <p:nvPicPr>
          <p:cNvPr id="9" name="Picture 8" descr="C:\Users\ADMIN\Desktop\2022-06-10_141938.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5837" y="1173636"/>
            <a:ext cx="5828249" cy="3120726"/>
          </a:xfrm>
          <a:prstGeom prst="rect">
            <a:avLst/>
          </a:prstGeom>
          <a:noFill/>
          <a:ln>
            <a:noFill/>
          </a:ln>
        </p:spPr>
      </p:pic>
    </p:spTree>
    <p:extLst>
      <p:ext uri="{BB962C8B-B14F-4D97-AF65-F5344CB8AC3E}">
        <p14:creationId xmlns:p14="http://schemas.microsoft.com/office/powerpoint/2010/main" val="4236928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97926" y="0"/>
            <a:ext cx="2933816" cy="579967"/>
          </a:xfrm>
          <a:prstGeom prst="rect">
            <a:avLst/>
          </a:prstGeom>
        </p:spPr>
        <p:txBody>
          <a:bodyPr wrap="none">
            <a:spAutoFit/>
          </a:bodyPr>
          <a:lstStyle/>
          <a:p>
            <a:pPr algn="just">
              <a:lnSpc>
                <a:spcPct val="150000"/>
              </a:lnSpc>
              <a:spcAft>
                <a:spcPts val="800"/>
              </a:spcAft>
            </a:pPr>
            <a:r>
              <a:rPr lang="en-US" sz="2400" dirty="0">
                <a:solidFill>
                  <a:prstClr val="black"/>
                </a:solidFill>
                <a:latin typeface="Times New Roman"/>
                <a:ea typeface="Calibri"/>
              </a:rPr>
              <a:t>Nghe và cảm nhận bài</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9147"/>
            <a:ext cx="12192000" cy="290885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302" y="3238906"/>
            <a:ext cx="2869698" cy="3627127"/>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7486" y="0"/>
            <a:ext cx="5626870" cy="2307443"/>
          </a:xfrm>
          <a:prstGeom prst="rect">
            <a:avLst/>
          </a:prstGeom>
        </p:spPr>
      </p:pic>
    </p:spTree>
    <p:extLst>
      <p:ext uri="{BB962C8B-B14F-4D97-AF65-F5344CB8AC3E}">
        <p14:creationId xmlns:p14="http://schemas.microsoft.com/office/powerpoint/2010/main" val="4005288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9147"/>
            <a:ext cx="12192000" cy="290885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302" y="3238906"/>
            <a:ext cx="2869698" cy="3627127"/>
          </a:xfrm>
          <a:prstGeom prst="rect">
            <a:avLst/>
          </a:prstGeom>
        </p:spPr>
      </p:pic>
      <p:sp>
        <p:nvSpPr>
          <p:cNvPr id="3" name="Rectangle 2"/>
          <p:cNvSpPr/>
          <p:nvPr/>
        </p:nvSpPr>
        <p:spPr>
          <a:xfrm>
            <a:off x="834721" y="719993"/>
            <a:ext cx="7844968" cy="461665"/>
          </a:xfrm>
          <a:prstGeom prst="rect">
            <a:avLst/>
          </a:prstGeom>
        </p:spPr>
        <p:txBody>
          <a:bodyPr wrap="none">
            <a:spAutoFit/>
          </a:bodyPr>
          <a:lstStyle/>
          <a:p>
            <a:r>
              <a:rPr lang="en-US" sz="24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Em thấy tốc độ của bản nhạc Van-xơ Pha-vô-rít như thế nào? </a:t>
            </a:r>
            <a:endParaRPr lang="en-US" sz="2400" dirty="0"/>
          </a:p>
        </p:txBody>
      </p:sp>
      <p:sp>
        <p:nvSpPr>
          <p:cNvPr id="4" name="Rectangle 3"/>
          <p:cNvSpPr/>
          <p:nvPr/>
        </p:nvSpPr>
        <p:spPr>
          <a:xfrm>
            <a:off x="689113" y="1824132"/>
            <a:ext cx="6609053" cy="483017"/>
          </a:xfrm>
          <a:prstGeom prst="rect">
            <a:avLst/>
          </a:prstGeom>
        </p:spPr>
        <p:txBody>
          <a:bodyPr wrap="none">
            <a:spAutoFit/>
          </a:bodyPr>
          <a:lstStyle/>
          <a:p>
            <a:pPr>
              <a:lnSpc>
                <a:spcPct val="115000"/>
              </a:lnSpc>
              <a:spcAft>
                <a:spcPts val="1000"/>
              </a:spcAft>
            </a:pPr>
            <a:r>
              <a:rPr lang="en-US" sz="24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Em thấy bản nhạc Van-xơ Pha-vô-rít vui hay buồn?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89113" y="2758857"/>
            <a:ext cx="11175045" cy="490199"/>
          </a:xfrm>
          <a:prstGeom prst="rect">
            <a:avLst/>
          </a:prstGeom>
        </p:spPr>
        <p:txBody>
          <a:bodyPr wrap="square">
            <a:spAutoFit/>
          </a:bodyPr>
          <a:lstStyle/>
          <a:p>
            <a:pPr>
              <a:lnSpc>
                <a:spcPct val="115000"/>
              </a:lnSpc>
              <a:spcAft>
                <a:spcPts val="1000"/>
              </a:spcAft>
            </a:pPr>
            <a:r>
              <a:rPr lang="en-US" sz="2400" i="1" dirty="0">
                <a:solidFill>
                  <a:srgbClr val="242021"/>
                </a:solidFill>
                <a:latin typeface="Times New Roman" panose="02020603050405020304" pitchFamily="18" charset="0"/>
                <a:ea typeface="Calibri" panose="020F0502020204030204" pitchFamily="34" charset="0"/>
              </a:rPr>
              <a:t>Nhịp điệu của bản nhạc Van-xơ Pha-vô-rít như thế nào? </a:t>
            </a:r>
            <a:endParaRPr lang="en-US" sz="2400" dirty="0"/>
          </a:p>
        </p:txBody>
      </p:sp>
      <p:sp>
        <p:nvSpPr>
          <p:cNvPr id="6" name="TextBox 5"/>
          <p:cNvSpPr txBox="1"/>
          <p:nvPr/>
        </p:nvSpPr>
        <p:spPr>
          <a:xfrm>
            <a:off x="-56471" y="-51244"/>
            <a:ext cx="318078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Trả lời câu hỏi</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711" y="693692"/>
            <a:ext cx="556261" cy="72847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60" y="1683326"/>
            <a:ext cx="556261" cy="728473"/>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59" y="2633515"/>
            <a:ext cx="556261" cy="728473"/>
          </a:xfrm>
          <a:prstGeom prst="rect">
            <a:avLst/>
          </a:prstGeom>
        </p:spPr>
      </p:pic>
      <p:sp>
        <p:nvSpPr>
          <p:cNvPr id="23" name="Rectangle 22"/>
          <p:cNvSpPr/>
          <p:nvPr/>
        </p:nvSpPr>
        <p:spPr>
          <a:xfrm>
            <a:off x="9835265" y="723383"/>
            <a:ext cx="2356735" cy="461665"/>
          </a:xfrm>
          <a:prstGeom prst="rect">
            <a:avLst/>
          </a:prstGeom>
        </p:spPr>
        <p:txBody>
          <a:bodyPr wrap="none">
            <a:spAutoFit/>
          </a:bodyPr>
          <a:lstStyle/>
          <a:p>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Tốc độ hơi nhanh</a:t>
            </a:r>
            <a:endParaRPr lang="en-US" sz="2400" dirty="0">
              <a:solidFill>
                <a:srgbClr val="FF0000"/>
              </a:solidFill>
            </a:endParaRPr>
          </a:p>
        </p:txBody>
      </p:sp>
      <p:sp>
        <p:nvSpPr>
          <p:cNvPr id="24" name="Rectangle 23"/>
          <p:cNvSpPr/>
          <p:nvPr/>
        </p:nvSpPr>
        <p:spPr>
          <a:xfrm>
            <a:off x="8197849" y="1846066"/>
            <a:ext cx="3853747" cy="461665"/>
          </a:xfrm>
          <a:prstGeom prst="rect">
            <a:avLst/>
          </a:prstGeom>
        </p:spPr>
        <p:txBody>
          <a:bodyPr wrap="none">
            <a:spAutoFit/>
          </a:bodyPr>
          <a:lstStyle/>
          <a:p>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 chất trong sáng, vui tươi</a:t>
            </a:r>
            <a:endParaRPr lang="en-US" sz="2400" dirty="0">
              <a:solidFill>
                <a:srgbClr val="FF0000"/>
              </a:solidFill>
            </a:endParaRPr>
          </a:p>
        </p:txBody>
      </p:sp>
      <p:sp>
        <p:nvSpPr>
          <p:cNvPr id="25" name="Rectangle 24"/>
          <p:cNvSpPr/>
          <p:nvPr/>
        </p:nvSpPr>
        <p:spPr>
          <a:xfrm>
            <a:off x="8084371" y="2723649"/>
            <a:ext cx="3995004" cy="517065"/>
          </a:xfrm>
          <a:prstGeom prst="rect">
            <a:avLst/>
          </a:prstGeom>
        </p:spPr>
        <p:txBody>
          <a:bodyPr wrap="none">
            <a:spAutoFit/>
          </a:bodyPr>
          <a:lstStyle/>
          <a:p>
            <a:pPr>
              <a:lnSpc>
                <a:spcPct val="115000"/>
              </a:lnSpc>
              <a:spcAft>
                <a:spcPts val="1000"/>
              </a:spcAft>
            </a:pPr>
            <a:r>
              <a:rPr lang="en-US" sz="2400" i="1" dirty="0">
                <a:solidFill>
                  <a:srgbClr val="FF0000"/>
                </a:solidFill>
                <a:latin typeface="Times New Roman" panose="02020603050405020304" pitchFamily="18" charset="0"/>
                <a:ea typeface="Calibri" panose="020F0502020204030204" pitchFamily="34" charset="0"/>
              </a:rPr>
              <a:t>Nhịp điệu đều đặn, nhịp nhàng</a:t>
            </a:r>
            <a:endParaRPr lang="en-US" sz="2400" dirty="0">
              <a:solidFill>
                <a:srgbClr val="FF0000"/>
              </a:solidFill>
            </a:endParaRPr>
          </a:p>
        </p:txBody>
      </p:sp>
    </p:spTree>
    <p:extLst>
      <p:ext uri="{BB962C8B-B14F-4D97-AF65-F5344CB8AC3E}">
        <p14:creationId xmlns:p14="http://schemas.microsoft.com/office/powerpoint/2010/main" val="611055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641608" y="-59174"/>
            <a:ext cx="5197192" cy="523220"/>
          </a:xfrm>
          <a:prstGeom prst="rect">
            <a:avLst/>
          </a:prstGeom>
        </p:spPr>
        <p:txBody>
          <a:bodyPr wrap="none">
            <a:spAutoFit/>
          </a:bodyPr>
          <a:lstStyle/>
          <a:p>
            <a:r>
              <a:rPr lang="vi-VN" sz="2800" b="1" dirty="0">
                <a:solidFill>
                  <a:srgbClr val="002060"/>
                </a:solidFill>
                <a:latin typeface="Times New Roman" panose="02020603050405020304" pitchFamily="18" charset="0"/>
                <a:ea typeface="Calibri" panose="020F0502020204030204" pitchFamily="34" charset="0"/>
              </a:rPr>
              <a:t>Hoạt động luyện tập- Thực hành</a:t>
            </a:r>
            <a:endParaRPr lang="en-US" sz="2800" dirty="0">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9147"/>
            <a:ext cx="12192000" cy="290885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302" y="3238906"/>
            <a:ext cx="2869698" cy="362712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965" y="1509018"/>
            <a:ext cx="2843790" cy="283769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21090">
            <a:off x="3006381" y="1139964"/>
            <a:ext cx="556096" cy="981122"/>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21090" flipH="1">
            <a:off x="2524368" y="1601216"/>
            <a:ext cx="526446" cy="1028178"/>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0300" y="1029293"/>
            <a:ext cx="991468" cy="760123"/>
          </a:xfrm>
          <a:prstGeom prst="rect">
            <a:avLst/>
          </a:prstGeom>
        </p:spPr>
      </p:pic>
      <p:sp>
        <p:nvSpPr>
          <p:cNvPr id="11" name="Rectangle 10"/>
          <p:cNvSpPr/>
          <p:nvPr/>
        </p:nvSpPr>
        <p:spPr>
          <a:xfrm>
            <a:off x="155787" y="509636"/>
            <a:ext cx="5174815"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Nghe và vỗ Phách 1 vỗ mạnh xuống bàn</a:t>
            </a:r>
            <a:endParaRPr lang="en-US" sz="2400"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5322" y="1474602"/>
            <a:ext cx="2843790" cy="2837694"/>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21090">
            <a:off x="8989738" y="1105548"/>
            <a:ext cx="556096" cy="981122"/>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21090" flipH="1">
            <a:off x="8507725" y="1566800"/>
            <a:ext cx="526446" cy="1028178"/>
          </a:xfrm>
          <a:prstGeom prst="rect">
            <a:avLst/>
          </a:prstGeom>
        </p:spPr>
      </p:pic>
      <p:sp>
        <p:nvSpPr>
          <p:cNvPr id="12" name="Rectangle 11"/>
          <p:cNvSpPr/>
          <p:nvPr/>
        </p:nvSpPr>
        <p:spPr>
          <a:xfrm>
            <a:off x="7121266" y="620727"/>
            <a:ext cx="3191899"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Phách 2, phách 3 vỗ nhẹ</a:t>
            </a:r>
            <a:endParaRPr lang="en-US" sz="2400" dirty="0"/>
          </a:p>
        </p:txBody>
      </p:sp>
    </p:spTree>
    <p:extLst>
      <p:ext uri="{BB962C8B-B14F-4D97-AF65-F5344CB8AC3E}">
        <p14:creationId xmlns:p14="http://schemas.microsoft.com/office/powerpoint/2010/main" val="105943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9147"/>
            <a:ext cx="12192000" cy="2908853"/>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302" y="3238906"/>
            <a:ext cx="2869698" cy="3627127"/>
          </a:xfrm>
          <a:prstGeom prst="rect">
            <a:avLst/>
          </a:prstGeom>
        </p:spPr>
      </p:pic>
      <p:sp>
        <p:nvSpPr>
          <p:cNvPr id="5" name="Rectangle 4"/>
          <p:cNvSpPr/>
          <p:nvPr/>
        </p:nvSpPr>
        <p:spPr>
          <a:xfrm>
            <a:off x="3171569" y="156578"/>
            <a:ext cx="6773008"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Nghe nhạc và thực hiện vận động theo hình minh hoạ</a:t>
            </a:r>
            <a:endParaRPr lang="en-US" sz="2400" dirty="0"/>
          </a:p>
        </p:txBody>
      </p:sp>
      <p:sp>
        <p:nvSpPr>
          <p:cNvPr id="6" name="Rectangle 5"/>
          <p:cNvSpPr/>
          <p:nvPr/>
        </p:nvSpPr>
        <p:spPr>
          <a:xfrm>
            <a:off x="0" y="1018496"/>
            <a:ext cx="4925509" cy="1015663"/>
          </a:xfrm>
          <a:prstGeom prst="rect">
            <a:avLst/>
          </a:prstGeom>
        </p:spPr>
        <p:txBody>
          <a:bodyPr wrap="square">
            <a:spAutoFit/>
          </a:bodyPr>
          <a:lstStyle/>
          <a:p>
            <a:pPr algn="just"/>
            <a:r>
              <a:rPr lang="en-US" sz="2000" b="1" dirty="0">
                <a:solidFill>
                  <a:srgbClr val="000000"/>
                </a:solidFill>
                <a:latin typeface="Times New Roman" panose="02020603050405020304" pitchFamily="18" charset="0"/>
                <a:ea typeface="Calibri" panose="020F0502020204030204" pitchFamily="34" charset="0"/>
              </a:rPr>
              <a:t>Hình 1 sử dụng vào đoạn đầu bản nhạc:</a:t>
            </a:r>
            <a:r>
              <a:rPr lang="en-US" sz="2000" dirty="0">
                <a:solidFill>
                  <a:srgbClr val="000000"/>
                </a:solidFill>
                <a:latin typeface="Times New Roman" panose="02020603050405020304" pitchFamily="18" charset="0"/>
                <a:ea typeface="Calibri" panose="020F0502020204030204" pitchFamily="34" charset="0"/>
              </a:rPr>
              <a:t> Hai HS quay mặt vào nhau và nắm tay nhau nghiêng phải, nghiêng trái vào phách mạnh</a:t>
            </a:r>
            <a:endParaRPr lang="en-US" sz="2000" dirty="0"/>
          </a:p>
        </p:txBody>
      </p:sp>
      <p:pic>
        <p:nvPicPr>
          <p:cNvPr id="30" name="Picture 29" descr="C:\Users\ADMIN\Desktop\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38" y="2147453"/>
            <a:ext cx="6277701" cy="1212818"/>
          </a:xfrm>
          <a:prstGeom prst="rect">
            <a:avLst/>
          </a:prstGeom>
          <a:noFill/>
          <a:ln>
            <a:noFill/>
          </a:ln>
        </p:spPr>
      </p:pic>
      <p:sp>
        <p:nvSpPr>
          <p:cNvPr id="7" name="Rectangle 6"/>
          <p:cNvSpPr/>
          <p:nvPr/>
        </p:nvSpPr>
        <p:spPr>
          <a:xfrm>
            <a:off x="6558073" y="1018496"/>
            <a:ext cx="5735782"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Calibri" panose="020F0502020204030204" pitchFamily="34" charset="0"/>
              </a:rPr>
              <a:t>Hình 2 sử dụng vào đoạn giữa bản nhạc</a:t>
            </a:r>
            <a:r>
              <a:rPr lang="en-US" sz="2000" dirty="0">
                <a:solidFill>
                  <a:srgbClr val="000000"/>
                </a:solidFill>
                <a:latin typeface="Times New Roman" panose="02020603050405020304" pitchFamily="18" charset="0"/>
                <a:ea typeface="Calibri" panose="020F0502020204030204" pitchFamily="34" charset="0"/>
              </a:rPr>
              <a:t>:</a:t>
            </a:r>
          </a:p>
          <a:p>
            <a:r>
              <a:rPr lang="en-US" sz="2000" dirty="0">
                <a:solidFill>
                  <a:srgbClr val="000000"/>
                </a:solidFill>
                <a:latin typeface="Times New Roman" panose="02020603050405020304" pitchFamily="18" charset="0"/>
                <a:ea typeface="Calibri" panose="020F0502020204030204" pitchFamily="34" charset="0"/>
              </a:rPr>
              <a:t>Nét linh hoạt, vui nhộn. Vỗ tay sang phải và sang trái  </a:t>
            </a:r>
            <a:endParaRPr lang="en-US" sz="2000" dirty="0"/>
          </a:p>
        </p:txBody>
      </p:sp>
      <p:pic>
        <p:nvPicPr>
          <p:cNvPr id="31" name="Picture 30" descr="C:\Users\ADMIN\Desktop\h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9430" y="1976670"/>
            <a:ext cx="5153067" cy="1383601"/>
          </a:xfrm>
          <a:prstGeom prst="rect">
            <a:avLst/>
          </a:prstGeom>
          <a:noFill/>
          <a:ln>
            <a:noFill/>
          </a:ln>
        </p:spPr>
      </p:pic>
    </p:spTree>
    <p:extLst>
      <p:ext uri="{BB962C8B-B14F-4D97-AF65-F5344CB8AC3E}">
        <p14:creationId xmlns:p14="http://schemas.microsoft.com/office/powerpoint/2010/main" val="1485434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9147"/>
            <a:ext cx="12192000" cy="2908853"/>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302" y="3238906"/>
            <a:ext cx="2869698" cy="3627127"/>
          </a:xfrm>
          <a:prstGeom prst="rect">
            <a:avLst/>
          </a:prstGeom>
        </p:spPr>
      </p:pic>
      <p:sp>
        <p:nvSpPr>
          <p:cNvPr id="2" name="Rectangle 1"/>
          <p:cNvSpPr/>
          <p:nvPr/>
        </p:nvSpPr>
        <p:spPr>
          <a:xfrm>
            <a:off x="4139597" y="130073"/>
            <a:ext cx="4646272" cy="461665"/>
          </a:xfrm>
          <a:prstGeom prst="rect">
            <a:avLst/>
          </a:prstGeom>
        </p:spPr>
        <p:txBody>
          <a:bodyPr wrap="none">
            <a:spAutoFit/>
          </a:bodyPr>
          <a:lstStyle/>
          <a:p>
            <a:r>
              <a:rPr lang="en-US" sz="2400" b="1" dirty="0">
                <a:solidFill>
                  <a:srgbClr val="002060"/>
                </a:solidFill>
                <a:latin typeface="Times New Roman" panose="02020603050405020304" pitchFamily="18" charset="0"/>
                <a:ea typeface="Calibri" panose="020F0502020204030204" pitchFamily="34" charset="0"/>
              </a:rPr>
              <a:t>Hoạt động vận dụng- Trải nghiệm</a:t>
            </a:r>
            <a:endParaRPr lang="en-US" sz="2400" dirty="0">
              <a:solidFill>
                <a:srgbClr val="002060"/>
              </a:solidFill>
            </a:endParaRPr>
          </a:p>
        </p:txBody>
      </p:sp>
      <p:sp>
        <p:nvSpPr>
          <p:cNvPr id="3" name="Rectangle 2"/>
          <p:cNvSpPr/>
          <p:nvPr/>
        </p:nvSpPr>
        <p:spPr>
          <a:xfrm>
            <a:off x="1283083" y="756218"/>
            <a:ext cx="9474068"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Nghe mẫu gõ tiết tấu sau đo nghe nhạc và kết hợp gõ đệm theo hình tiết tấu</a:t>
            </a:r>
            <a:endParaRPr lang="en-US" sz="2400" dirty="0"/>
          </a:p>
        </p:txBody>
      </p:sp>
      <p:pic>
        <p:nvPicPr>
          <p:cNvPr id="13" name="Picture 12" descr="C:\Users\ADMIN\Desktop\fgj.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35" y="1417434"/>
            <a:ext cx="8295972" cy="1401216"/>
          </a:xfrm>
          <a:prstGeom prst="rect">
            <a:avLst/>
          </a:prstGeom>
          <a:noFill/>
          <a:ln>
            <a:noFill/>
          </a:ln>
        </p:spPr>
      </p:pic>
    </p:spTree>
    <p:extLst>
      <p:ext uri="{BB962C8B-B14F-4D97-AF65-F5344CB8AC3E}">
        <p14:creationId xmlns:p14="http://schemas.microsoft.com/office/powerpoint/2010/main" val="3880660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353879" y="700136"/>
            <a:ext cx="2213112" cy="658642"/>
          </a:xfrm>
          <a:prstGeom prst="rect">
            <a:avLst/>
          </a:prstGeom>
        </p:spPr>
        <p:txBody>
          <a:bodyPr wrap="square">
            <a:spAutoFit/>
          </a:bodyPr>
          <a:lstStyle/>
          <a:p>
            <a:pPr algn="ctr" defTabSz="685800">
              <a:lnSpc>
                <a:spcPct val="115000"/>
              </a:lnSpc>
              <a:defRPr/>
            </a:pPr>
            <a:r>
              <a:rPr lang="en-US" sz="3200" b="1" dirty="0" smtClean="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rPr>
              <a:t>TIẾT </a:t>
            </a:r>
            <a:r>
              <a:rPr lang="vi-VN" sz="3200" b="1" dirty="0" smtClean="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rPr>
              <a:t>29</a:t>
            </a:r>
            <a:endParaRPr lang="en-US" sz="3200" b="1" dirty="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71" y="190289"/>
            <a:ext cx="577760" cy="489296"/>
          </a:xfrm>
          <a:prstGeom prst="rect">
            <a:avLst/>
          </a:prstGeom>
        </p:spPr>
      </p:pic>
      <p:sp>
        <p:nvSpPr>
          <p:cNvPr id="7" name="Rectangle 6"/>
          <p:cNvSpPr/>
          <p:nvPr/>
        </p:nvSpPr>
        <p:spPr>
          <a:xfrm>
            <a:off x="3870584" y="1775872"/>
            <a:ext cx="4950971" cy="492122"/>
          </a:xfrm>
          <a:prstGeom prst="rect">
            <a:avLst/>
          </a:prstGeom>
        </p:spPr>
        <p:txBody>
          <a:bodyPr wrap="none">
            <a:spAutoFit/>
          </a:bodyPr>
          <a:lstStyle/>
          <a:p>
            <a:pPr algn="ctr" defTabSz="685800">
              <a:lnSpc>
                <a:spcPct val="115000"/>
              </a:lnSpc>
              <a:defRPr/>
            </a:pPr>
            <a:r>
              <a:rPr lang="en-US" sz="2400" b="1" dirty="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rPr>
              <a:t>NGHE NHẠC BÀI VAN-XƠ PHA-VÔ-RIT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0208" y="91961"/>
            <a:ext cx="1749441" cy="777913"/>
          </a:xfrm>
          <a:prstGeom prst="rect">
            <a:avLst/>
          </a:prstGeom>
        </p:spPr>
      </p:pic>
      <p:sp>
        <p:nvSpPr>
          <p:cNvPr id="10" name="Rectangle 9"/>
          <p:cNvSpPr/>
          <p:nvPr/>
        </p:nvSpPr>
        <p:spPr>
          <a:xfrm>
            <a:off x="4658627" y="1263199"/>
            <a:ext cx="3703495" cy="517065"/>
          </a:xfrm>
          <a:prstGeom prst="rect">
            <a:avLst/>
          </a:prstGeom>
        </p:spPr>
        <p:txBody>
          <a:bodyPr wrap="square">
            <a:spAutoFit/>
          </a:bodyPr>
          <a:lstStyle/>
          <a:p>
            <a:pPr algn="ctr" defTabSz="685800">
              <a:lnSpc>
                <a:spcPct val="115000"/>
              </a:lnSpc>
              <a:defRPr/>
            </a:pPr>
            <a:r>
              <a:rPr lang="en-US" sz="2400" b="1" dirty="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rPr>
              <a:t>ÔN ĐỌC NHẠC BÀI SỐ 4</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782957" cy="86987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2302" y="3238906"/>
            <a:ext cx="2869698" cy="3627127"/>
          </a:xfrm>
          <a:prstGeom prst="rect">
            <a:avLst/>
          </a:prstGeom>
        </p:spPr>
      </p:pic>
    </p:spTree>
    <p:extLst>
      <p:ext uri="{BB962C8B-B14F-4D97-AF65-F5344CB8AC3E}">
        <p14:creationId xmlns:p14="http://schemas.microsoft.com/office/powerpoint/2010/main" val="2143791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4712"/>
            <a:ext cx="12192000" cy="400328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246" y="3724506"/>
            <a:ext cx="2648734" cy="292807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72" y="879099"/>
            <a:ext cx="6000224" cy="14708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9539" y="1961322"/>
            <a:ext cx="360079" cy="36007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4132" y="874814"/>
            <a:ext cx="5837966" cy="108650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0964" y="1954772"/>
            <a:ext cx="360079" cy="36007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3407" y="1961322"/>
            <a:ext cx="360079" cy="36007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3206" y="1981203"/>
            <a:ext cx="360079" cy="360079"/>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8449" y="2005506"/>
            <a:ext cx="360079" cy="360079"/>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5082" y="2008397"/>
            <a:ext cx="360079" cy="360079"/>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0651" y="2005507"/>
            <a:ext cx="360079" cy="360079"/>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451" y="1997666"/>
            <a:ext cx="360079" cy="360079"/>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7522" y="2005505"/>
            <a:ext cx="360079" cy="360079"/>
          </a:xfrm>
          <a:prstGeom prst="rect">
            <a:avLst/>
          </a:prstGeom>
        </p:spPr>
      </p:pic>
      <p:sp>
        <p:nvSpPr>
          <p:cNvPr id="29" name="Rectangle 28"/>
          <p:cNvSpPr/>
          <p:nvPr/>
        </p:nvSpPr>
        <p:spPr>
          <a:xfrm>
            <a:off x="176967" y="-8095"/>
            <a:ext cx="4998484" cy="517065"/>
          </a:xfrm>
          <a:prstGeom prst="rect">
            <a:avLst/>
          </a:prstGeom>
        </p:spPr>
        <p:txBody>
          <a:bodyPr wrap="none">
            <a:spAutoFit/>
          </a:bodyPr>
          <a:lstStyle/>
          <a:p>
            <a:pPr algn="ctr" defTabSz="685800">
              <a:lnSpc>
                <a:spcPct val="115000"/>
              </a:lnSpc>
              <a:defRPr/>
            </a:pPr>
            <a:r>
              <a:rPr lang="en-US" sz="24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NỘI DUNG ÔN ĐỌC NHẠC BÀI SỐ 4</a:t>
            </a:r>
          </a:p>
        </p:txBody>
      </p:sp>
      <p:sp>
        <p:nvSpPr>
          <p:cNvPr id="30" name="Rectangle 29"/>
          <p:cNvSpPr/>
          <p:nvPr/>
        </p:nvSpPr>
        <p:spPr>
          <a:xfrm>
            <a:off x="6263249" y="44384"/>
            <a:ext cx="587991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a:ea typeface="Arial"/>
                <a:cs typeface="+mn-cs"/>
              </a:rPr>
              <a:t>HOẠT ĐỘNG THỰC HÀNH LUYỆN TẬP </a:t>
            </a:r>
            <a:endParaRPr kumimoji="0" lang="en-US" sz="1600" b="0" i="0" u="none" strike="noStrike" kern="1200" cap="none" spc="0" normalizeH="0" baseline="0" noProof="0" dirty="0">
              <a:ln>
                <a:noFill/>
              </a:ln>
              <a:solidFill>
                <a:srgbClr val="002060"/>
              </a:solidFill>
              <a:effectLst/>
              <a:uLnTx/>
              <a:uFillTx/>
              <a:latin typeface="Calibri"/>
              <a:cs typeface="+mn-cs"/>
            </a:endParaRPr>
          </a:p>
        </p:txBody>
      </p:sp>
      <p:sp>
        <p:nvSpPr>
          <p:cNvPr id="31" name="Rectangle 30"/>
          <p:cNvSpPr/>
          <p:nvPr/>
        </p:nvSpPr>
        <p:spPr>
          <a:xfrm>
            <a:off x="4595922" y="3401340"/>
            <a:ext cx="3802566" cy="6463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Luyện cao độ,</a:t>
            </a:r>
            <a:r>
              <a:rPr kumimoji="0" lang="en-US" sz="2400" b="0" i="0" u="none" strike="noStrike" kern="1200" cap="none" spc="0" normalizeH="0" noProof="0" dirty="0">
                <a:ln>
                  <a:noFill/>
                </a:ln>
                <a:solidFill>
                  <a:prstClr val="black"/>
                </a:solidFill>
                <a:effectLst/>
                <a:uLnTx/>
                <a:uFillTx/>
                <a:latin typeface="Times New Roman"/>
                <a:ea typeface="Calibri"/>
                <a:cs typeface="+mn-cs"/>
              </a:rPr>
              <a:t> </a:t>
            </a: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thế tay,</a:t>
            </a:r>
            <a:r>
              <a:rPr kumimoji="0" lang="en-US" sz="2400" b="0" i="0" u="none" strike="noStrike" kern="1200" cap="none" spc="0" normalizeH="0" noProof="0" dirty="0">
                <a:ln>
                  <a:noFill/>
                </a:ln>
                <a:solidFill>
                  <a:prstClr val="black"/>
                </a:solidFill>
                <a:effectLst/>
                <a:uLnTx/>
                <a:uFillTx/>
                <a:latin typeface="Times New Roman"/>
                <a:ea typeface="Calibri"/>
                <a:cs typeface="+mn-cs"/>
              </a:rPr>
              <a:t> tiết tấu</a:t>
            </a:r>
            <a:endParaRPr kumimoji="0" lang="en-US" sz="2400" b="0" i="0" u="none" strike="noStrike" kern="1200" cap="none" spc="0" normalizeH="0" baseline="0" noProof="0" dirty="0">
              <a:ln>
                <a:noFill/>
              </a:ln>
              <a:solidFill>
                <a:prstClr val="black"/>
              </a:solidFill>
              <a:effectLst/>
              <a:uLnTx/>
              <a:uFillTx/>
              <a:latin typeface="Times New Roman"/>
              <a:ea typeface="Calibri"/>
              <a:cs typeface="+mn-cs"/>
            </a:endParaRPr>
          </a:p>
        </p:txBody>
      </p:sp>
    </p:spTree>
    <p:extLst>
      <p:ext uri="{BB962C8B-B14F-4D97-AF65-F5344CB8AC3E}">
        <p14:creationId xmlns:p14="http://schemas.microsoft.com/office/powerpoint/2010/main" val="200772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4712"/>
            <a:ext cx="12192000" cy="400328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246" y="3724506"/>
            <a:ext cx="2648734" cy="2928073"/>
          </a:xfrm>
          <a:prstGeom prst="rect">
            <a:avLst/>
          </a:prstGeom>
        </p:spPr>
      </p:pic>
      <p:sp>
        <p:nvSpPr>
          <p:cNvPr id="16" name="Rectangle 15"/>
          <p:cNvSpPr/>
          <p:nvPr/>
        </p:nvSpPr>
        <p:spPr>
          <a:xfrm>
            <a:off x="70063" y="264264"/>
            <a:ext cx="411202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Times New Roman" panose="02020603050405020304" pitchFamily="18" charset="0"/>
                <a:cs typeface="Times New Roman" panose="02020603050405020304" pitchFamily="18" charset="0"/>
              </a:rPr>
              <a:t>Ôn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 thức: Lớp, cá nhân, tổ, nhóm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4415" y="0"/>
            <a:ext cx="7157586" cy="3519086"/>
          </a:xfrm>
          <a:prstGeom prst="rect">
            <a:avLst/>
          </a:prstGeom>
        </p:spPr>
      </p:pic>
    </p:spTree>
    <p:extLst>
      <p:ext uri="{BB962C8B-B14F-4D97-AF65-F5344CB8AC3E}">
        <p14:creationId xmlns:p14="http://schemas.microsoft.com/office/powerpoint/2010/main" val="36416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4713"/>
            <a:ext cx="12192000" cy="400328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47" y="2617551"/>
            <a:ext cx="2136136" cy="23614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1010" y="0"/>
            <a:ext cx="8590970" cy="4337824"/>
          </a:xfrm>
          <a:prstGeom prst="rect">
            <a:avLst/>
          </a:prstGeom>
        </p:spPr>
      </p:pic>
      <p:sp>
        <p:nvSpPr>
          <p:cNvPr id="6" name="Rectangle 5"/>
          <p:cNvSpPr/>
          <p:nvPr/>
        </p:nvSpPr>
        <p:spPr>
          <a:xfrm>
            <a:off x="122473" y="104992"/>
            <a:ext cx="377218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Ôn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Đọc nhạc ký hiệu bàn tay</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7099" y="2483145"/>
            <a:ext cx="579027" cy="37156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4293" y="3913261"/>
            <a:ext cx="579027" cy="37156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072" y="2483145"/>
            <a:ext cx="579027" cy="37156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3424" y="3911103"/>
            <a:ext cx="504445" cy="42672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5481" y="2503230"/>
            <a:ext cx="504445" cy="426721"/>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7284" y="3971790"/>
            <a:ext cx="536449" cy="25450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50488" y="2512852"/>
            <a:ext cx="536449" cy="254509"/>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1611" y="2551717"/>
            <a:ext cx="536449" cy="254509"/>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3408" y="2551717"/>
            <a:ext cx="472441" cy="382525"/>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80887" y="2576098"/>
            <a:ext cx="472441" cy="382525"/>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02083" y="2483121"/>
            <a:ext cx="454153" cy="475489"/>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2635" y="3932166"/>
            <a:ext cx="489205" cy="29413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19269" y="3990696"/>
            <a:ext cx="489205" cy="294133"/>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81110" y="2562941"/>
            <a:ext cx="489205" cy="294133"/>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60118" y="4000039"/>
            <a:ext cx="549505" cy="406038"/>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35943" y="3979792"/>
            <a:ext cx="549505" cy="406038"/>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7990" y="3955947"/>
            <a:ext cx="549505" cy="406038"/>
          </a:xfrm>
          <a:prstGeom prst="rect">
            <a:avLst/>
          </a:prstGeom>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84813" y="4028571"/>
            <a:ext cx="568202" cy="333256"/>
          </a:xfrm>
          <a:prstGeom prst="rect">
            <a:avLst/>
          </a:prstGeom>
        </p:spPr>
      </p:pic>
    </p:spTree>
    <p:extLst>
      <p:ext uri="{BB962C8B-B14F-4D97-AF65-F5344CB8AC3E}">
        <p14:creationId xmlns:p14="http://schemas.microsoft.com/office/powerpoint/2010/main" val="3277735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9304"/>
            <a:ext cx="3243027" cy="195289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8322"/>
            <a:ext cx="12192000" cy="2999678"/>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7635" y="-1"/>
            <a:ext cx="8274366" cy="4694663"/>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467" y="4192858"/>
            <a:ext cx="3019168" cy="2665141"/>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7050" y="2649438"/>
            <a:ext cx="403302" cy="403302"/>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4191" y="2690838"/>
            <a:ext cx="403302" cy="403302"/>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2933" y="2669464"/>
            <a:ext cx="403302" cy="403302"/>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5023" y="2667700"/>
            <a:ext cx="403302" cy="403302"/>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0982" y="2662542"/>
            <a:ext cx="403302" cy="403302"/>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066" y="2649438"/>
            <a:ext cx="403302" cy="403302"/>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6634" y="4310968"/>
            <a:ext cx="403302" cy="403302"/>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7289" y="4242109"/>
            <a:ext cx="403302" cy="403302"/>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8066" y="4242109"/>
            <a:ext cx="403302" cy="403302"/>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7799" y="4209617"/>
            <a:ext cx="403302" cy="403302"/>
          </a:xfrm>
          <a:prstGeom prst="rect">
            <a:avLst/>
          </a:prstGeom>
        </p:spPr>
      </p:pic>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1268" y="4319425"/>
            <a:ext cx="403302" cy="403302"/>
          </a:xfrm>
          <a:prstGeom prst="rect">
            <a:avLst/>
          </a:prstGeom>
        </p:spPr>
      </p:pic>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9877" y="4338616"/>
            <a:ext cx="403302" cy="403302"/>
          </a:xfrm>
          <a:prstGeom prst="rect">
            <a:avLst/>
          </a:prstGeom>
        </p:spPr>
      </p:pic>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6575" y="4330159"/>
            <a:ext cx="403302" cy="403302"/>
          </a:xfrm>
          <a:prstGeom prst="rect">
            <a:avLst/>
          </a:prstGeom>
        </p:spPr>
      </p:pic>
      <p:sp>
        <p:nvSpPr>
          <p:cNvPr id="21" name="Rectangle 20"/>
          <p:cNvSpPr/>
          <p:nvPr/>
        </p:nvSpPr>
        <p:spPr>
          <a:xfrm>
            <a:off x="1902985" y="-38800"/>
            <a:ext cx="4749648" cy="64633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dirty="0">
                <a:solidFill>
                  <a:prstClr val="black"/>
                </a:solidFill>
                <a:latin typeface="Times New Roman"/>
                <a:ea typeface="Calibri"/>
              </a:rPr>
              <a:t>Ôn đ</a:t>
            </a:r>
            <a:r>
              <a:rPr kumimoji="0" lang="en-US" sz="2400" i="0" u="none" strike="noStrike" kern="1200" cap="none" spc="0" normalizeH="0" baseline="0" noProof="0" dirty="0">
                <a:ln>
                  <a:noFill/>
                </a:ln>
                <a:solidFill>
                  <a:prstClr val="black"/>
                </a:solidFill>
                <a:effectLst/>
                <a:uLnTx/>
                <a:uFillTx/>
                <a:latin typeface="Times New Roman"/>
                <a:ea typeface="Calibri"/>
              </a:rPr>
              <a:t>ọc nhạc gõ đêm theo phách</a:t>
            </a:r>
          </a:p>
        </p:txBody>
      </p:sp>
    </p:spTree>
    <p:extLst>
      <p:ext uri="{BB962C8B-B14F-4D97-AF65-F5344CB8AC3E}">
        <p14:creationId xmlns:p14="http://schemas.microsoft.com/office/powerpoint/2010/main" val="708632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9304"/>
            <a:ext cx="3243027" cy="195289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58322"/>
            <a:ext cx="12192000" cy="2999678"/>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7635" y="-1"/>
            <a:ext cx="8274366" cy="4694663"/>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603" y="4580674"/>
            <a:ext cx="2546211" cy="2247643"/>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7050" y="2649438"/>
            <a:ext cx="403302" cy="403302"/>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4191" y="2690838"/>
            <a:ext cx="403302" cy="403302"/>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2933" y="2669464"/>
            <a:ext cx="403302" cy="403302"/>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5023" y="2667700"/>
            <a:ext cx="403302" cy="403302"/>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0982" y="2662542"/>
            <a:ext cx="403302" cy="403302"/>
          </a:xfrm>
          <a:prstGeom prst="rect">
            <a:avLst/>
          </a:prstGeom>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8066" y="2649438"/>
            <a:ext cx="403302" cy="403302"/>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6634" y="4310968"/>
            <a:ext cx="403302" cy="403302"/>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17289" y="4242109"/>
            <a:ext cx="403302" cy="403302"/>
          </a:xfrm>
          <a:prstGeom prst="rect">
            <a:avLst/>
          </a:prstGeom>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8066" y="4242109"/>
            <a:ext cx="403302" cy="403302"/>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7799" y="4209617"/>
            <a:ext cx="403302" cy="403302"/>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1268" y="4319425"/>
            <a:ext cx="403302" cy="403302"/>
          </a:xfrm>
          <a:prstGeom prst="rect">
            <a:avLst/>
          </a:prstGeom>
        </p:spPr>
      </p:pic>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36575" y="4330159"/>
            <a:ext cx="403302" cy="403302"/>
          </a:xfrm>
          <a:prstGeom prst="rect">
            <a:avLst/>
          </a:prstGeom>
        </p:spPr>
      </p:pic>
      <p:pic>
        <p:nvPicPr>
          <p:cNvPr id="61" name="DOC NHA CA BA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33525" y="5215052"/>
            <a:ext cx="609600" cy="609600"/>
          </a:xfrm>
          <a:prstGeom prst="rect">
            <a:avLst/>
          </a:prstGeom>
        </p:spPr>
      </p:pic>
      <p:sp>
        <p:nvSpPr>
          <p:cNvPr id="21" name="Rectangle 20"/>
          <p:cNvSpPr/>
          <p:nvPr/>
        </p:nvSpPr>
        <p:spPr>
          <a:xfrm>
            <a:off x="202501" y="-47931"/>
            <a:ext cx="5388867" cy="64633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noProof="0" dirty="0">
                <a:solidFill>
                  <a:prstClr val="black"/>
                </a:solidFill>
                <a:latin typeface="Times New Roman"/>
                <a:ea typeface="Calibri"/>
              </a:rPr>
              <a:t>Ôn đọc nhạc</a:t>
            </a:r>
            <a:r>
              <a:rPr kumimoji="0" lang="en-US" sz="2400" i="0" u="none" strike="noStrike" kern="1200" cap="none" spc="0" normalizeH="0" baseline="0" noProof="0" dirty="0">
                <a:ln>
                  <a:noFill/>
                </a:ln>
                <a:solidFill>
                  <a:prstClr val="black"/>
                </a:solidFill>
                <a:effectLst/>
                <a:uLnTx/>
                <a:uFillTx/>
                <a:latin typeface="Times New Roman"/>
                <a:ea typeface="Calibri"/>
                <a:cs typeface="+mn-cs"/>
              </a:rPr>
              <a:t> và gõ đệm theo hình tiết tấu</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286" y="2821992"/>
            <a:ext cx="3459579" cy="433266"/>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9595" y="4281129"/>
            <a:ext cx="403302" cy="403302"/>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0260" y="2667282"/>
            <a:ext cx="403302" cy="403302"/>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4461" y="2672440"/>
            <a:ext cx="403302" cy="403302"/>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53145" y="4339513"/>
            <a:ext cx="403302" cy="403302"/>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0223" y="4338616"/>
            <a:ext cx="403302" cy="403302"/>
          </a:xfrm>
          <a:prstGeom prst="rect">
            <a:avLst/>
          </a:prstGeom>
        </p:spPr>
      </p:pic>
      <p:pic>
        <p:nvPicPr>
          <p:cNvPr id="3" name="Picture 2">
            <a:extLst>
              <a:ext uri="{FF2B5EF4-FFF2-40B4-BE49-F238E27FC236}">
                <a16:creationId xmlns:a16="http://schemas.microsoft.com/office/drawing/2014/main" id="{2A025F83-1A0A-DA4E-6B6F-04CA7581D5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8285" y="2669464"/>
            <a:ext cx="403302" cy="403302"/>
          </a:xfrm>
          <a:prstGeom prst="rect">
            <a:avLst/>
          </a:prstGeom>
        </p:spPr>
      </p:pic>
    </p:spTree>
    <p:extLst>
      <p:ext uri="{BB962C8B-B14F-4D97-AF65-F5344CB8AC3E}">
        <p14:creationId xmlns:p14="http://schemas.microsoft.com/office/powerpoint/2010/main" val="107504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8322"/>
            <a:ext cx="12192000" cy="2999678"/>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592" y="1127774"/>
            <a:ext cx="6962079" cy="3950105"/>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03" y="4580674"/>
            <a:ext cx="2546211" cy="2247643"/>
          </a:xfrm>
          <a:prstGeom prst="rect">
            <a:avLst/>
          </a:prstGeom>
        </p:spPr>
      </p:pic>
      <p:sp>
        <p:nvSpPr>
          <p:cNvPr id="3" name="Rectangle 2"/>
          <p:cNvSpPr/>
          <p:nvPr/>
        </p:nvSpPr>
        <p:spPr>
          <a:xfrm>
            <a:off x="0" y="422557"/>
            <a:ext cx="11140068" cy="80021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nhóm đọc nhạc theo kí hiệu bàn tay; 1 nhóm đọc nhạc kết hợp gõ đệm theo hình tiết tấu; 1 nhóm đọc nhạc kết hợp gõ đệm theo phách.</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01122" y="32264"/>
            <a:ext cx="475033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HOẠT ĐỘNG VẬN DỤNG – TRẢI NGHIỆM</a:t>
            </a:r>
            <a:endParaRPr kumimoji="0" lang="en-US" sz="18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646009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235116" y="394636"/>
            <a:ext cx="4379495"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Giới thiệu tác giả</a:t>
            </a:r>
          </a:p>
        </p:txBody>
      </p:sp>
      <p:sp>
        <p:nvSpPr>
          <p:cNvPr id="8" name="Rectangle 7"/>
          <p:cNvSpPr/>
          <p:nvPr/>
        </p:nvSpPr>
        <p:spPr>
          <a:xfrm>
            <a:off x="1049154" y="0"/>
            <a:ext cx="9731141" cy="492122"/>
          </a:xfrm>
          <a:prstGeom prst="rect">
            <a:avLst/>
          </a:prstGeom>
        </p:spPr>
        <p:txBody>
          <a:bodyPr wrap="square">
            <a:spAutoFit/>
          </a:bodyPr>
          <a:lstStyle/>
          <a:p>
            <a:pPr algn="ctr" defTabSz="685800">
              <a:lnSpc>
                <a:spcPct val="115000"/>
              </a:lnSpc>
              <a:defRPr/>
            </a:pPr>
            <a:r>
              <a:rPr lang="en-US" sz="24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rPr>
              <a:t>NỘI DUNG NGHE NHẠC:</a:t>
            </a:r>
            <a:r>
              <a:rPr lang="en-US" sz="2400" b="1" dirty="0">
                <a:solidFill>
                  <a:srgbClr val="FF0000"/>
                </a:solidFill>
                <a:latin typeface="#9Slide05 Dancing Script" panose="03080800040507000D00" pitchFamily="66" charset="0"/>
                <a:ea typeface="Calibri" panose="020F0502020204030204" pitchFamily="34" charset="0"/>
                <a:cs typeface="Times New Roman" panose="02020603050405020304" pitchFamily="18" charset="0"/>
              </a:rPr>
              <a:t> BÀI VAN-XƠ PHA-VÔ-RIT</a:t>
            </a:r>
            <a:endParaRPr lang="en-US" sz="2400" b="1" dirty="0">
              <a:solidFill>
                <a:srgbClr val="002060"/>
              </a:solidFill>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9147"/>
            <a:ext cx="12192000" cy="290885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8872" y="3619099"/>
            <a:ext cx="3173128" cy="3246934"/>
          </a:xfrm>
          <a:prstGeom prst="rect">
            <a:avLst/>
          </a:prstGeom>
        </p:spPr>
      </p:pic>
      <p:sp>
        <p:nvSpPr>
          <p:cNvPr id="3" name="Rectangle 2"/>
          <p:cNvSpPr/>
          <p:nvPr/>
        </p:nvSpPr>
        <p:spPr>
          <a:xfrm>
            <a:off x="115503" y="789272"/>
            <a:ext cx="12076497" cy="3456139"/>
          </a:xfrm>
          <a:prstGeom prst="rect">
            <a:avLst/>
          </a:prstGeom>
        </p:spPr>
        <p:txBody>
          <a:bodyPr wrap="square">
            <a:spAutoFit/>
          </a:bodyPr>
          <a:lstStyle/>
          <a:p>
            <a:pPr algn="just">
              <a:lnSpc>
                <a:spcPct val="115000"/>
              </a:lnSpc>
              <a:spcAft>
                <a:spcPts val="1000"/>
              </a:spcAft>
            </a:pPr>
            <a:r>
              <a:rPr lang="en-US" sz="24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Mozart sinh ngày 27 tháng 1 năm 1756 tại Salzburg. Cha của ông, Leopold là một nhà soạn nhạc, một giáo viên dạy vi-ô-lông và chỉ huy của một dàn nhạc giao hưởng địa phương.  Mozart biết chơi đàn Cla-vơ-xanh khi mới lên 3. Ông đã có thể soạn độc tấu cho piano khi vừa tròn 5 tuổi.Khi vừa tròn 5 tuổi. Bản giao hưởng được ông viết khi lên 8 tuổi có tên là " bản giao hưởng số 1 "Năm 12 tuổi ông bắt đầu chơi nhạc cho nữ hoàng Áo Maria Theresia tại kinh đô Viên, và bắt đầu soạn nhạc cho các vở opera La finta semplice và Bastien and Bastienne.. Wolfgang chưa bao giờ đến trường. Cha ông cũng chính là người đã dạy cho ông ngôn ngữ, địa lý, lịch sử, toán học và tất nhiên không thể thiếu âm nhạc.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148488"/>
            <a:ext cx="2014330" cy="2709512"/>
          </a:xfrm>
          <a:prstGeom prst="rect">
            <a:avLst/>
          </a:prstGeom>
        </p:spPr>
      </p:pic>
    </p:spTree>
    <p:extLst>
      <p:ext uri="{BB962C8B-B14F-4D97-AF65-F5344CB8AC3E}">
        <p14:creationId xmlns:p14="http://schemas.microsoft.com/office/powerpoint/2010/main" val="4277229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497</Words>
  <Application>Microsoft Office PowerPoint</Application>
  <PresentationFormat>Widescreen</PresentationFormat>
  <Paragraphs>35</Paragraphs>
  <Slides>14</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#9Slide05 Dancing Script</vt:lpstr>
      <vt:lpstr>Simson</vt:lpstr>
      <vt:lpstr>Arial</vt:lpstr>
      <vt:lpstr>Calibri</vt:lpstr>
      <vt:lpstr>Times New Roman</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75</cp:revision>
  <dcterms:created xsi:type="dcterms:W3CDTF">2022-04-04T11:47:32Z</dcterms:created>
  <dcterms:modified xsi:type="dcterms:W3CDTF">2025-04-11T15:59:04Z</dcterms:modified>
</cp:coreProperties>
</file>