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0" r:id="rId2"/>
  </p:sldMasterIdLst>
  <p:sldIdLst>
    <p:sldId id="288" r:id="rId3"/>
    <p:sldId id="277" r:id="rId4"/>
    <p:sldId id="290" r:id="rId5"/>
    <p:sldId id="292" r:id="rId6"/>
    <p:sldId id="293" r:id="rId7"/>
    <p:sldId id="294" r:id="rId8"/>
    <p:sldId id="297" r:id="rId9"/>
    <p:sldId id="298" r:id="rId10"/>
    <p:sldId id="300" r:id="rId11"/>
    <p:sldId id="299" r:id="rId12"/>
    <p:sldId id="301" r:id="rId13"/>
    <p:sldId id="302" r:id="rId14"/>
    <p:sldId id="303" r:id="rId15"/>
    <p:sldId id="307" r:id="rId16"/>
    <p:sldId id="308" r:id="rId17"/>
    <p:sldId id="309" r:id="rId18"/>
    <p:sldId id="310" r:id="rId19"/>
    <p:sldId id="311"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59073E"/>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7" autoAdjust="0"/>
    <p:restoredTop sz="94660"/>
  </p:normalViewPr>
  <p:slideViewPr>
    <p:cSldViewPr snapToGrid="0">
      <p:cViewPr varScale="1">
        <p:scale>
          <a:sx n="69" d="100"/>
          <a:sy n="69" d="100"/>
        </p:scale>
        <p:origin x="4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6467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34991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250958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1089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9754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45821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3343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8740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0533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0174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0217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42649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14655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1716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895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71269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77726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47822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69936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9771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184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22285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2/20/2025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67202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172865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9.png"/><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5.jpeg"/><Relationship Id="rId4" Type="http://schemas.openxmlformats.org/officeDocument/2006/relationships/image" Target="../media/image5.gi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5.gif"/><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gi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26.gif"/><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6217" y="29960"/>
            <a:ext cx="3089307" cy="523220"/>
          </a:xfrm>
          <a:prstGeom prst="rect">
            <a:avLst/>
          </a:prstGeom>
        </p:spPr>
        <p:txBody>
          <a:bodyPr wrap="none">
            <a:spAutoFit/>
          </a:bodyPr>
          <a:lstStyle/>
          <a:p>
            <a:r>
              <a:rPr lang="pt-BR" sz="2800" b="1" dirty="0" smtClean="0">
                <a:effectLst/>
                <a:latin typeface="Times New Roman" panose="02020603050405020304" pitchFamily="18" charset="0"/>
                <a:ea typeface="Calibri" panose="020F0502020204030204" pitchFamily="34" charset="0"/>
                <a:cs typeface="Times New Roman" panose="02020603050405020304" pitchFamily="18" charset="0"/>
              </a:rPr>
              <a:t>H</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oạt động</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Mở đầu</a:t>
            </a:r>
            <a:endParaRPr lang="en-US" sz="3600" dirty="0">
              <a:latin typeface="Times New Roman" panose="02020603050405020304" pitchFamily="18" charset="0"/>
              <a:cs typeface="Times New Roman" panose="02020603050405020304" pitchFamily="18" charset="0"/>
            </a:endParaRPr>
          </a:p>
        </p:txBody>
      </p:sp>
      <p:sp>
        <p:nvSpPr>
          <p:cNvPr id="3" name="Rectangle 2"/>
          <p:cNvSpPr/>
          <p:nvPr/>
        </p:nvSpPr>
        <p:spPr>
          <a:xfrm>
            <a:off x="2559632" y="547034"/>
            <a:ext cx="6702476" cy="417871"/>
          </a:xfrm>
          <a:prstGeom prst="rect">
            <a:avLst/>
          </a:prstGeom>
        </p:spPr>
        <p:txBody>
          <a:bodyPr wrap="none">
            <a:spAutoFit/>
          </a:bodyPr>
          <a:lstStyle/>
          <a:p>
            <a:pPr algn="just">
              <a:lnSpc>
                <a:spcPct val="115000"/>
              </a:lnSpc>
              <a:spcAft>
                <a:spcPts val="800"/>
              </a:spcAft>
            </a:pP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a:t>
            </a:r>
            <a:r>
              <a:rPr lang="vi-V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uy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định nốt nhạc </a:t>
            </a:r>
            <a:r>
              <a:rPr lang="en-US"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 Đồ đến Si </a:t>
            </a:r>
            <a:r>
              <a:rPr lang="vi-VN" sz="20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 </a:t>
            </a:r>
            <a:r>
              <a:rPr lang="vi-VN"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 số bộ phận trên cơ thể.</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75" y="1230782"/>
            <a:ext cx="3462325" cy="5152722"/>
          </a:xfrm>
          <a:prstGeom prst="rect">
            <a:avLst/>
          </a:prstGeom>
        </p:spPr>
      </p:pic>
      <p:sp>
        <p:nvSpPr>
          <p:cNvPr id="15" name="TextBox 14"/>
          <p:cNvSpPr txBox="1"/>
          <p:nvPr/>
        </p:nvSpPr>
        <p:spPr>
          <a:xfrm>
            <a:off x="4366217" y="5872787"/>
            <a:ext cx="65151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Đồ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967643" y="2226279"/>
            <a:ext cx="65151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Si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3426728" y="2578434"/>
            <a:ext cx="65151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La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798228" y="3030766"/>
            <a:ext cx="81534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Son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798228" y="3938522"/>
            <a:ext cx="65151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Pha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3773462" y="4423090"/>
            <a:ext cx="65151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Mi </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783332" y="4884755"/>
            <a:ext cx="651510" cy="461665"/>
          </a:xfrm>
          <a:prstGeom prst="rect">
            <a:avLst/>
          </a:prstGeom>
          <a:noFill/>
        </p:spPr>
        <p:txBody>
          <a:bodyPr wrap="square" rtlCol="0">
            <a:spAutoFit/>
          </a:bodyPr>
          <a:lstStyle/>
          <a:p>
            <a:r>
              <a:rPr lang="en-US" sz="2400" dirty="0" smtClean="0">
                <a:solidFill>
                  <a:srgbClr val="FF0000"/>
                </a:solidFill>
                <a:latin typeface="Times New Roman" panose="02020603050405020304" pitchFamily="18" charset="0"/>
                <a:cs typeface="Times New Roman" panose="02020603050405020304" pitchFamily="18" charset="0"/>
              </a:rPr>
              <a:t>Rê </a:t>
            </a:r>
            <a:endParaRPr lang="en-US" sz="2400" dirty="0">
              <a:solidFill>
                <a:srgbClr val="FF0000"/>
              </a:solidFill>
              <a:latin typeface="Times New Roman" panose="02020603050405020304" pitchFamily="18" charset="0"/>
              <a:cs typeface="Times New Roman" panose="02020603050405020304" pitchFamily="18" charset="0"/>
            </a:endParaRPr>
          </a:p>
        </p:txBody>
      </p:sp>
      <p:cxnSp>
        <p:nvCxnSpPr>
          <p:cNvPr id="25" name="Straight Arrow Connector 24"/>
          <p:cNvCxnSpPr/>
          <p:nvPr/>
        </p:nvCxnSpPr>
        <p:spPr>
          <a:xfrm flipH="1">
            <a:off x="1911410" y="4692271"/>
            <a:ext cx="1886818" cy="96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7" name="Rectangle 26"/>
          <p:cNvSpPr/>
          <p:nvPr/>
        </p:nvSpPr>
        <p:spPr>
          <a:xfrm>
            <a:off x="5670505" y="1100633"/>
            <a:ext cx="6521495" cy="1200329"/>
          </a:xfrm>
          <a:prstGeom prst="rect">
            <a:avLst/>
          </a:prstGeom>
        </p:spPr>
        <p:txBody>
          <a:bodyPr wrap="square">
            <a:spAutoFit/>
          </a:bodyPr>
          <a:lstStyle/>
          <a:p>
            <a:pPr algn="just"/>
            <a:r>
              <a:rPr lang="en-US" sz="2400" i="1" dirty="0">
                <a:solidFill>
                  <a:srgbClr val="000000"/>
                </a:solidFill>
                <a:latin typeface="Times New Roman" panose="02020603050405020304" pitchFamily="18" charset="0"/>
                <a:ea typeface="Calibri" panose="020F0502020204030204" pitchFamily="34" charset="0"/>
              </a:rPr>
              <a:t>Đ</a:t>
            </a:r>
            <a:r>
              <a:rPr lang="vi-VN" sz="2400" i="1" dirty="0" smtClean="0">
                <a:solidFill>
                  <a:srgbClr val="000000"/>
                </a:solidFill>
                <a:latin typeface="Times New Roman" panose="02020603050405020304" pitchFamily="18" charset="0"/>
                <a:ea typeface="Calibri" panose="020F0502020204030204" pitchFamily="34" charset="0"/>
              </a:rPr>
              <a:t>ọc </a:t>
            </a:r>
            <a:r>
              <a:rPr lang="vi-VN" sz="2400" i="1" dirty="0">
                <a:solidFill>
                  <a:srgbClr val="000000"/>
                </a:solidFill>
                <a:latin typeface="Times New Roman" panose="02020603050405020304" pitchFamily="18" charset="0"/>
                <a:ea typeface="Calibri" panose="020F0502020204030204" pitchFamily="34" charset="0"/>
              </a:rPr>
              <a:t>theo thứ tự thang âm từ </a:t>
            </a:r>
            <a:r>
              <a:rPr lang="vi-VN" sz="2400" i="1" dirty="0" smtClean="0">
                <a:solidFill>
                  <a:srgbClr val="000000"/>
                </a:solidFill>
                <a:latin typeface="Times New Roman" panose="02020603050405020304" pitchFamily="18" charset="0"/>
                <a:ea typeface="Calibri" panose="020F0502020204030204" pitchFamily="34" charset="0"/>
              </a:rPr>
              <a:t>Đ</a:t>
            </a:r>
            <a:r>
              <a:rPr lang="en-US" sz="2400" i="1" dirty="0" smtClean="0">
                <a:solidFill>
                  <a:srgbClr val="000000"/>
                </a:solidFill>
                <a:latin typeface="Times New Roman" panose="02020603050405020304" pitchFamily="18" charset="0"/>
                <a:ea typeface="Calibri" panose="020F0502020204030204" pitchFamily="34" charset="0"/>
              </a:rPr>
              <a:t>ồ</a:t>
            </a:r>
            <a:r>
              <a:rPr lang="vi-VN" sz="2400" i="1" dirty="0" smtClean="0">
                <a:solidFill>
                  <a:srgbClr val="000000"/>
                </a:solidFill>
                <a:latin typeface="Times New Roman" panose="02020603050405020304" pitchFamily="18" charset="0"/>
                <a:ea typeface="Calibri" panose="020F0502020204030204" pitchFamily="34" charset="0"/>
              </a:rPr>
              <a:t> </a:t>
            </a:r>
            <a:r>
              <a:rPr lang="vi-VN" sz="2400" i="1" dirty="0">
                <a:solidFill>
                  <a:srgbClr val="000000"/>
                </a:solidFill>
                <a:latin typeface="Times New Roman" panose="02020603050405020304" pitchFamily="18" charset="0"/>
                <a:ea typeface="Calibri" panose="020F0502020204030204" pitchFamily="34" charset="0"/>
              </a:rPr>
              <a:t>đến </a:t>
            </a:r>
            <a:r>
              <a:rPr lang="vi-VN" sz="2400" i="1" dirty="0" smtClean="0">
                <a:solidFill>
                  <a:srgbClr val="000000"/>
                </a:solidFill>
                <a:latin typeface="Times New Roman" panose="02020603050405020304" pitchFamily="18" charset="0"/>
                <a:ea typeface="Calibri" panose="020F0502020204030204" pitchFamily="34" charset="0"/>
              </a:rPr>
              <a:t>Si</a:t>
            </a:r>
            <a:r>
              <a:rPr lang="en-US" sz="2400" i="1" dirty="0" smtClean="0">
                <a:solidFill>
                  <a:srgbClr val="000000"/>
                </a:solidFill>
                <a:latin typeface="Times New Roman" panose="02020603050405020304" pitchFamily="18" charset="0"/>
                <a:ea typeface="Calibri" panose="020F0502020204030204" pitchFamily="34" charset="0"/>
              </a:rPr>
              <a:t> học sinh chỉ vào các bộ phận sau đó đảo vị trí các nốt và đọc nhanh dần</a:t>
            </a:r>
            <a:r>
              <a:rPr lang="vi-VN" sz="2400" i="1" dirty="0" smtClean="0">
                <a:solidFill>
                  <a:srgbClr val="000000"/>
                </a:solidFill>
                <a:latin typeface="Times New Roman" panose="02020603050405020304" pitchFamily="18" charset="0"/>
                <a:ea typeface="Calibri" panose="020F0502020204030204" pitchFamily="34" charset="0"/>
              </a:rPr>
              <a:t> </a:t>
            </a:r>
            <a:r>
              <a:rPr lang="en-US" sz="2400" i="1" dirty="0" smtClean="0">
                <a:solidFill>
                  <a:srgbClr val="000000"/>
                </a:solidFill>
                <a:latin typeface="Times New Roman" panose="02020603050405020304" pitchFamily="18" charset="0"/>
                <a:ea typeface="Calibri" panose="020F0502020204030204" pitchFamily="34" charset="0"/>
              </a:rPr>
              <a:t>các bạn chỉ các bộ phận theo tên nốt</a:t>
            </a:r>
            <a:endParaRPr lang="en-US" sz="2400" i="1" dirty="0"/>
          </a:p>
        </p:txBody>
      </p:sp>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330" y="3457823"/>
            <a:ext cx="2678351" cy="3400177"/>
          </a:xfrm>
          <a:prstGeom prst="rect">
            <a:avLst/>
          </a:prstGeom>
        </p:spPr>
      </p:pic>
      <p:cxnSp>
        <p:nvCxnSpPr>
          <p:cNvPr id="30" name="Straight Arrow Connector 29"/>
          <p:cNvCxnSpPr/>
          <p:nvPr/>
        </p:nvCxnSpPr>
        <p:spPr>
          <a:xfrm flipH="1">
            <a:off x="2464637" y="6256020"/>
            <a:ext cx="1886818" cy="96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p:nvPr/>
        </p:nvCxnSpPr>
        <p:spPr>
          <a:xfrm flipH="1">
            <a:off x="1826028" y="4205953"/>
            <a:ext cx="1886818" cy="96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p:nvPr/>
        </p:nvCxnSpPr>
        <p:spPr>
          <a:xfrm flipH="1">
            <a:off x="1858285" y="3289117"/>
            <a:ext cx="1886818" cy="96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flipH="1">
            <a:off x="1896514" y="5132486"/>
            <a:ext cx="1886818" cy="96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p:nvPr/>
        </p:nvCxnSpPr>
        <p:spPr>
          <a:xfrm flipH="1">
            <a:off x="1407587" y="2878347"/>
            <a:ext cx="1886818" cy="96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35" name="Straight Arrow Connector 34"/>
          <p:cNvCxnSpPr/>
          <p:nvPr/>
        </p:nvCxnSpPr>
        <p:spPr>
          <a:xfrm flipH="1">
            <a:off x="2067835" y="2504399"/>
            <a:ext cx="1886818" cy="969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681360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2429"/>
            <a:ext cx="12192000" cy="2497497"/>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92" y="3125228"/>
            <a:ext cx="1186415" cy="2246550"/>
          </a:xfrm>
          <a:prstGeom prst="rect">
            <a:avLst/>
          </a:prstGeom>
        </p:spPr>
      </p:pic>
      <p:sp>
        <p:nvSpPr>
          <p:cNvPr id="2" name="Rectangle 1"/>
          <p:cNvSpPr/>
          <p:nvPr/>
        </p:nvSpPr>
        <p:spPr>
          <a:xfrm>
            <a:off x="252091" y="0"/>
            <a:ext cx="9560982" cy="517065"/>
          </a:xfrm>
          <a:prstGeom prst="rect">
            <a:avLst/>
          </a:prstGeom>
        </p:spPr>
        <p:txBody>
          <a:bodyPr wrap="square">
            <a:spAutoFit/>
          </a:bodyPr>
          <a:lstStyle/>
          <a:p>
            <a:pPr algn="just">
              <a:lnSpc>
                <a:spcPct val="115000"/>
              </a:lnSpc>
              <a:spcAft>
                <a:spcPts val="8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biểu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diễn vi-ô-lông bài Chúc mừng năm mới (Happy New Year)</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285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2429"/>
            <a:ext cx="12192000" cy="2497497"/>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92" y="3125228"/>
            <a:ext cx="1186415" cy="2246550"/>
          </a:xfrm>
          <a:prstGeom prst="rect">
            <a:avLst/>
          </a:prstGeom>
        </p:spPr>
      </p:pic>
      <p:sp>
        <p:nvSpPr>
          <p:cNvPr id="3" name="Rectangle 2"/>
          <p:cNvSpPr/>
          <p:nvPr/>
        </p:nvSpPr>
        <p:spPr>
          <a:xfrm>
            <a:off x="144966" y="109212"/>
            <a:ext cx="11797990" cy="941796"/>
          </a:xfrm>
          <a:prstGeom prst="rect">
            <a:avLst/>
          </a:prstGeom>
        </p:spPr>
        <p:txBody>
          <a:bodyPr wrap="square">
            <a:spAutoFit/>
          </a:bodyPr>
          <a:lstStyle/>
          <a:p>
            <a:pPr algn="just">
              <a:lnSpc>
                <a:spcPct val="115000"/>
              </a:lnSpc>
              <a:spcAft>
                <a:spcPts val="800"/>
              </a:spcAft>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Nghe 1 đoạn cảm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 để so sánh giữa hai bài Chúc mừng năm mới của Việt Nam và nước ngoài.</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850995" y="2199653"/>
            <a:ext cx="2144751" cy="517065"/>
          </a:xfrm>
          <a:prstGeom prst="rect">
            <a:avLst/>
          </a:prstGeom>
        </p:spPr>
        <p:txBody>
          <a:bodyPr wrap="square">
            <a:spAutoFit/>
          </a:bodyPr>
          <a:lstStyle/>
          <a:p>
            <a:pPr algn="just">
              <a:lnSpc>
                <a:spcPct val="115000"/>
              </a:lnSpc>
              <a:spcAft>
                <a:spcPts val="800"/>
              </a:spcAft>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Nhạc Việt Nam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8017728" y="2149229"/>
            <a:ext cx="2549912" cy="517065"/>
          </a:xfrm>
          <a:prstGeom prst="rect">
            <a:avLst/>
          </a:prstGeom>
        </p:spPr>
        <p:txBody>
          <a:bodyPr wrap="square">
            <a:spAutoFit/>
          </a:bodyPr>
          <a:lstStyle/>
          <a:p>
            <a:pPr algn="just">
              <a:lnSpc>
                <a:spcPct val="115000"/>
              </a:lnSpc>
              <a:spcAft>
                <a:spcPts val="800"/>
              </a:spcAft>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Nhạc Nước ngoài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1672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2429"/>
            <a:ext cx="12192000" cy="2497497"/>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92" y="3125228"/>
            <a:ext cx="1186415" cy="2246550"/>
          </a:xfrm>
          <a:prstGeom prst="rect">
            <a:avLst/>
          </a:prstGeom>
        </p:spPr>
      </p:pic>
      <p:sp>
        <p:nvSpPr>
          <p:cNvPr id="2" name="Rectangle 1"/>
          <p:cNvSpPr/>
          <p:nvPr/>
        </p:nvSpPr>
        <p:spPr>
          <a:xfrm>
            <a:off x="0" y="0"/>
            <a:ext cx="11508058" cy="1413720"/>
          </a:xfrm>
          <a:prstGeom prst="rect">
            <a:avLst/>
          </a:prstGeom>
        </p:spPr>
        <p:txBody>
          <a:bodyPr wrap="square">
            <a:spAutoFit/>
          </a:bodyPr>
          <a:lstStyle/>
          <a:p>
            <a:pPr algn="just" fontAlgn="base">
              <a:lnSpc>
                <a:spcPct val="115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N</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ghe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nhạc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vi-ô-lông</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tem-bơ-rin</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đặt câu hỏi: </a:t>
            </a:r>
            <a:r>
              <a:rPr lang="vi-VN" sz="2400" i="1" dirty="0">
                <a:latin typeface="Times New Roman" panose="02020603050405020304" pitchFamily="18" charset="0"/>
                <a:cs typeface="Times New Roman" panose="02020603050405020304" pitchFamily="18" charset="0"/>
              </a:rPr>
              <a:t>Em thấy nhạc </a:t>
            </a:r>
            <a:r>
              <a:rPr lang="vi-VN" sz="2400" i="1" dirty="0" smtClean="0">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vi-VN" sz="2400" i="1" dirty="0" smtClean="0">
                <a:latin typeface="Times New Roman" panose="02020603050405020304" pitchFamily="18" charset="0"/>
                <a:cs typeface="Times New Roman" panose="02020603050405020304" pitchFamily="18" charset="0"/>
              </a:rPr>
              <a:t>nào </a:t>
            </a:r>
            <a:r>
              <a:rPr lang="vi-VN" sz="2400" i="1" dirty="0">
                <a:latin typeface="Times New Roman" panose="02020603050405020304" pitchFamily="18" charset="0"/>
                <a:cs typeface="Times New Roman" panose="02020603050405020304" pitchFamily="18" charset="0"/>
              </a:rPr>
              <a:t>phát ra âm thanh cao hơn và ngược lại?</a:t>
            </a:r>
            <a:endParaRPr lang="en-US" sz="2400" dirty="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3499935" y="1693946"/>
            <a:ext cx="1379673"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cs typeface="Times New Roman" panose="02020603050405020304" pitchFamily="18" charset="0"/>
              </a:rPr>
              <a:t>V</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i-ô-lông</a:t>
            </a:r>
            <a:endParaRPr lang="en-US" sz="2400" dirty="0"/>
          </a:p>
        </p:txBody>
      </p:sp>
      <p:sp>
        <p:nvSpPr>
          <p:cNvPr id="6" name="Rectangle 5"/>
          <p:cNvSpPr/>
          <p:nvPr/>
        </p:nvSpPr>
        <p:spPr>
          <a:xfrm>
            <a:off x="8417204" y="1627811"/>
            <a:ext cx="1589859"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cs typeface="Times New Roman" panose="02020603050405020304" pitchFamily="18" charset="0"/>
              </a:rPr>
              <a:t>T</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em-bơ-rin</a:t>
            </a:r>
            <a:endParaRPr lang="en-US" sz="2400" dirty="0"/>
          </a:p>
        </p:txBody>
      </p:sp>
    </p:spTree>
    <p:extLst>
      <p:ext uri="{BB962C8B-B14F-4D97-AF65-F5344CB8AC3E}">
        <p14:creationId xmlns:p14="http://schemas.microsoft.com/office/powerpoint/2010/main" val="3781613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2429"/>
            <a:ext cx="12192000" cy="2497497"/>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92" y="3125228"/>
            <a:ext cx="1186415" cy="2246550"/>
          </a:xfrm>
          <a:prstGeom prst="rect">
            <a:avLst/>
          </a:prstGeom>
        </p:spPr>
      </p:pic>
      <p:sp>
        <p:nvSpPr>
          <p:cNvPr id="5" name="Rectangle 4"/>
          <p:cNvSpPr/>
          <p:nvPr/>
        </p:nvSpPr>
        <p:spPr>
          <a:xfrm>
            <a:off x="444115" y="2141395"/>
            <a:ext cx="1636987"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Âm thanh 1</a:t>
            </a:r>
            <a:endParaRPr lang="en-US" sz="2400" dirty="0"/>
          </a:p>
        </p:txBody>
      </p:sp>
      <p:sp>
        <p:nvSpPr>
          <p:cNvPr id="4" name="Rectangle 3"/>
          <p:cNvSpPr/>
          <p:nvPr/>
        </p:nvSpPr>
        <p:spPr>
          <a:xfrm>
            <a:off x="0" y="769310"/>
            <a:ext cx="12054468" cy="1366528"/>
          </a:xfrm>
          <a:prstGeom prst="rect">
            <a:avLst/>
          </a:prstGeom>
        </p:spPr>
        <p:txBody>
          <a:bodyPr wrap="square">
            <a:spAutoFit/>
          </a:bodyPr>
          <a:lstStyle/>
          <a:p>
            <a:pPr algn="just" fontAlgn="base">
              <a:lnSpc>
                <a:spcPct val="115000"/>
              </a:lnSpc>
              <a:spcAft>
                <a:spcPts val="800"/>
              </a:spcAft>
            </a:pP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Có </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4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câu nhạc bao gồm 2 câu của nhạc cụ vi-ô-lông, 1 câu của nhạc cụ pi-a-nô, 1 câu của nhạc cụ tem-bơ-rin</a:t>
            </a:r>
            <a:r>
              <a:rPr lang="vi-VN" sz="24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Phát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phiếu để cả lớp thực hành nghe và phân biệt. GV có thể </a:t>
            </a:r>
            <a:r>
              <a:rPr lang="vi-VN" sz="2400" dirty="0"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và </a:t>
            </a:r>
            <a:r>
              <a:rPr lang="vi-VN" sz="2400" i="1" dirty="0" smtClean="0">
                <a:latin typeface="Times New Roman" panose="02020603050405020304" pitchFamily="18" charset="0"/>
                <a:cs typeface="Times New Roman" panose="02020603050405020304" pitchFamily="18" charset="0"/>
              </a:rPr>
              <a:t>Điền </a:t>
            </a:r>
            <a:r>
              <a:rPr lang="vi-VN" sz="2400" i="1" dirty="0">
                <a:latin typeface="Times New Roman" panose="02020603050405020304" pitchFamily="18" charset="0"/>
                <a:cs typeface="Times New Roman" panose="02020603050405020304" pitchFamily="18" charset="0"/>
              </a:rPr>
              <a:t>V vào đáp án đúng:</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4" name="Picture 13" descr="C:\Users\ADMIN\Desktop\2022-06-08_095733.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2118" y="4543686"/>
            <a:ext cx="8218448" cy="1564981"/>
          </a:xfrm>
          <a:prstGeom prst="rect">
            <a:avLst/>
          </a:prstGeom>
          <a:noFill/>
          <a:ln>
            <a:noFill/>
          </a:ln>
        </p:spPr>
      </p:pic>
      <p:sp>
        <p:nvSpPr>
          <p:cNvPr id="15" name="Rectangle 14"/>
          <p:cNvSpPr/>
          <p:nvPr/>
        </p:nvSpPr>
        <p:spPr>
          <a:xfrm>
            <a:off x="10266998" y="2105069"/>
            <a:ext cx="1636987"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Âm thanh 4</a:t>
            </a:r>
            <a:endParaRPr lang="en-US" sz="2400" dirty="0"/>
          </a:p>
        </p:txBody>
      </p:sp>
      <p:sp>
        <p:nvSpPr>
          <p:cNvPr id="17" name="Rectangle 16"/>
          <p:cNvSpPr/>
          <p:nvPr/>
        </p:nvSpPr>
        <p:spPr>
          <a:xfrm>
            <a:off x="7283588" y="2192827"/>
            <a:ext cx="1636987"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Âm thanh 3</a:t>
            </a:r>
            <a:endParaRPr lang="en-US" sz="2400" dirty="0"/>
          </a:p>
        </p:txBody>
      </p:sp>
      <p:sp>
        <p:nvSpPr>
          <p:cNvPr id="18" name="Rectangle 17"/>
          <p:cNvSpPr/>
          <p:nvPr/>
        </p:nvSpPr>
        <p:spPr>
          <a:xfrm>
            <a:off x="3481684" y="2182286"/>
            <a:ext cx="1636987"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Âm thanh 2</a:t>
            </a:r>
            <a:endParaRPr lang="en-US" sz="2400" dirty="0"/>
          </a:p>
        </p:txBody>
      </p:sp>
      <p:sp>
        <p:nvSpPr>
          <p:cNvPr id="20" name="Rectangle 19"/>
          <p:cNvSpPr/>
          <p:nvPr/>
        </p:nvSpPr>
        <p:spPr>
          <a:xfrm>
            <a:off x="3268568" y="48430"/>
            <a:ext cx="6044540" cy="646331"/>
          </a:xfrm>
          <a:prstGeom prst="rect">
            <a:avLst/>
          </a:prstGeom>
        </p:spPr>
        <p:txBody>
          <a:bodyPr wrap="none">
            <a:spAutoFit/>
          </a:bodyPr>
          <a:lstStyle/>
          <a:p>
            <a:pPr algn="just">
              <a:lnSpc>
                <a:spcPct val="150000"/>
              </a:lnSpc>
            </a:pPr>
            <a:r>
              <a:rPr lang="en-US" sz="2400" b="1" dirty="0" smtClean="0">
                <a:solidFill>
                  <a:schemeClr val="bg1"/>
                </a:solidFill>
                <a:latin typeface="Times New Roman"/>
                <a:ea typeface="Arial"/>
              </a:rPr>
              <a:t>HOẠT ĐỘNG VẬN DỤNG TRẢI NGHIỆM</a:t>
            </a:r>
            <a:endParaRPr lang="en-US" sz="2400" dirty="0">
              <a:solidFill>
                <a:schemeClr val="bg1"/>
              </a:solidFill>
              <a:latin typeface="Times New Roman"/>
              <a:ea typeface="Calibri"/>
            </a:endParaRPr>
          </a:p>
        </p:txBody>
      </p:sp>
    </p:spTree>
    <p:extLst>
      <p:ext uri="{BB962C8B-B14F-4D97-AF65-F5344CB8AC3E}">
        <p14:creationId xmlns:p14="http://schemas.microsoft.com/office/powerpoint/2010/main" val="2197521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8683"/>
            <a:ext cx="12192000" cy="292124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1" y="3352198"/>
            <a:ext cx="1879187" cy="2067106"/>
          </a:xfrm>
          <a:prstGeom prst="rect">
            <a:avLst/>
          </a:prstGeom>
        </p:spPr>
      </p:pic>
      <p:sp>
        <p:nvSpPr>
          <p:cNvPr id="15" name="Rectangle 14"/>
          <p:cNvSpPr/>
          <p:nvPr/>
        </p:nvSpPr>
        <p:spPr>
          <a:xfrm>
            <a:off x="82501" y="138922"/>
            <a:ext cx="4824035" cy="410882"/>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dirty="0" smtClean="0">
                <a:solidFill>
                  <a:schemeClr val="bg1"/>
                </a:solidFill>
                <a:latin typeface="#9Slide05 Dancing Script" panose="03080800040507000D00" pitchFamily="66" charset="0"/>
                <a:ea typeface="Calibri" panose="020F0502020204030204" pitchFamily="34" charset="0"/>
                <a:cs typeface="Times New Roman" panose="02020603050405020304" pitchFamily="18" charset="0"/>
              </a:rPr>
              <a:t>NỘI DUNG </a:t>
            </a:r>
            <a:r>
              <a:rPr kumimoji="0" lang="en-US" b="0" i="0" u="none" strike="noStrike" kern="1200" cap="none" spc="0" normalizeH="0" baseline="0" noProof="0" dirty="0" smtClean="0">
                <a:ln>
                  <a:noFill/>
                </a:ln>
                <a:solidFill>
                  <a:schemeClr val="bg1"/>
                </a:solidFill>
                <a:effectLst/>
                <a:uLnTx/>
                <a:uFillTx/>
                <a:latin typeface="#9Slide05 Dancing Script" panose="03080800040507000D00" pitchFamily="66" charset="0"/>
                <a:ea typeface="Calibri" panose="020F0502020204030204" pitchFamily="34" charset="0"/>
                <a:cs typeface="Times New Roman" panose="02020603050405020304" pitchFamily="18" charset="0"/>
              </a:rPr>
              <a:t>NGHE NHẠC</a:t>
            </a:r>
            <a:r>
              <a:rPr kumimoji="0" lang="en-US" b="0" i="0" u="none" strike="noStrike" kern="1200" cap="none" spc="0" normalizeH="0" noProof="0" dirty="0" smtClean="0">
                <a:ln>
                  <a:noFill/>
                </a:ln>
                <a:solidFill>
                  <a:schemeClr val="bg1"/>
                </a:solidFill>
                <a:effectLst/>
                <a:uLnTx/>
                <a:uFillTx/>
                <a:latin typeface="#9Slide05 Dancing Script" panose="03080800040507000D00" pitchFamily="66" charset="0"/>
                <a:ea typeface="Calibri" panose="020F0502020204030204" pitchFamily="34" charset="0"/>
                <a:cs typeface="Times New Roman" panose="02020603050405020304" pitchFamily="18" charset="0"/>
              </a:rPr>
              <a:t> BÀI MÙA XUÂN ƠI</a:t>
            </a:r>
            <a:endParaRPr kumimoji="0" lang="en-US" b="0" i="0" u="none" strike="noStrike" kern="1200" cap="none" spc="0" normalizeH="0" baseline="0" noProof="0" dirty="0" smtClean="0">
              <a:ln>
                <a:noFill/>
              </a:ln>
              <a:solidFill>
                <a:schemeClr val="bg1"/>
              </a:solidFill>
              <a:effectLst/>
              <a:uLnTx/>
              <a:uFillTx/>
              <a:latin typeface="#9Slide05 Dancing Script" panose="03080800040507000D00" pitchFamily="66"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8324" y="464485"/>
            <a:ext cx="1505755" cy="669555"/>
          </a:xfrm>
          <a:prstGeom prst="rect">
            <a:avLst/>
          </a:prstGeom>
        </p:spPr>
      </p:pic>
      <p:pic>
        <p:nvPicPr>
          <p:cNvPr id="17" name="Picture 16" descr="Hình ảnh mùa xuân đẹp nhất tại Việt Nam, trên thế giới 2022"/>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165625"/>
            <a:ext cx="5869110" cy="398098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68067" y="3445727"/>
            <a:ext cx="3839329" cy="3412272"/>
          </a:xfrm>
          <a:prstGeom prst="rect">
            <a:avLst/>
          </a:prstGeom>
        </p:spPr>
      </p:pic>
      <p:sp>
        <p:nvSpPr>
          <p:cNvPr id="2" name="TextBox 1"/>
          <p:cNvSpPr txBox="1"/>
          <p:nvPr/>
        </p:nvSpPr>
        <p:spPr>
          <a:xfrm>
            <a:off x="962440" y="1986919"/>
            <a:ext cx="3657599"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Đây là hình ảnh mùa nào?</a:t>
            </a:r>
            <a:endParaRPr lang="en-US" sz="24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4029307" y="3060133"/>
            <a:ext cx="1754457"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Mùa xuân</a:t>
            </a:r>
            <a:endParaRPr lang="en-US" sz="2400" dirty="0">
              <a:latin typeface="Times New Roman" panose="02020603050405020304" pitchFamily="18" charset="0"/>
              <a:cs typeface="Times New Roman" panose="02020603050405020304" pitchFamily="18" charset="0"/>
            </a:endParaRPr>
          </a:p>
        </p:txBody>
      </p:sp>
      <p:sp>
        <p:nvSpPr>
          <p:cNvPr id="21" name="Rectangle 20"/>
          <p:cNvSpPr/>
          <p:nvPr/>
        </p:nvSpPr>
        <p:spPr>
          <a:xfrm>
            <a:off x="179140" y="1034520"/>
            <a:ext cx="4630755" cy="458074"/>
          </a:xfrm>
          <a:prstGeom prst="rect">
            <a:avLst/>
          </a:prstGeom>
        </p:spPr>
        <p:txBody>
          <a:bodyPr wrap="none">
            <a:spAutoFit/>
          </a:bodyPr>
          <a:lstStyle/>
          <a:p>
            <a:pPr marL="3810" marR="0" lvl="0" indent="0" algn="l" defTabSz="914400" rtl="0" eaLnBrk="1" fontAlgn="auto" latinLnBrk="0" hangingPunct="1">
              <a:lnSpc>
                <a:spcPct val="150000"/>
              </a:lnSpc>
              <a:spcBef>
                <a:spcPts val="0"/>
              </a:spcBef>
              <a:spcAft>
                <a:spcPts val="0"/>
              </a:spcAft>
              <a:buClrTx/>
              <a:buSzTx/>
              <a:buFontTx/>
              <a:buNone/>
              <a:tabLst/>
              <a:defRPr/>
            </a:pPr>
            <a:r>
              <a:rPr kumimoji="0" lang="en-US"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
                <a:cs typeface="Times New Roman" panose="02020603050405020304" pitchFamily="18" charset="0"/>
              </a:rPr>
              <a:t>HOẠT ĐỘNG HÌNH THÀNH KIẾN THỨC </a:t>
            </a:r>
            <a:endParaRPr kumimoji="0" lang="en-US" b="0" i="0" u="none" strike="noStrike" kern="1200" cap="none" spc="0" normalizeH="0" baseline="0" noProof="0" dirty="0">
              <a:ln>
                <a:noFill/>
              </a:ln>
              <a:solidFill>
                <a:srgbClr val="002060"/>
              </a:solidFill>
              <a:effectLst/>
              <a:uLnTx/>
              <a:uFillTx/>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167689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8683"/>
            <a:ext cx="12192000" cy="2921243"/>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299" y="3287708"/>
            <a:ext cx="1879187" cy="2067106"/>
          </a:xfrm>
          <a:prstGeom prst="rect">
            <a:avLst/>
          </a:prstGeom>
        </p:spPr>
      </p:pic>
      <p:sp>
        <p:nvSpPr>
          <p:cNvPr id="11" name="TextBox 10"/>
          <p:cNvSpPr txBox="1"/>
          <p:nvPr/>
        </p:nvSpPr>
        <p:spPr>
          <a:xfrm>
            <a:off x="4005145" y="15616"/>
            <a:ext cx="418170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Giới thiệu bài nghe nhạc tác giả</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1857" y="502359"/>
            <a:ext cx="11965258" cy="1125757"/>
          </a:xfrm>
          <a:prstGeom prst="rect">
            <a:avLst/>
          </a:prstGeom>
        </p:spPr>
        <p:txBody>
          <a:bodyPr wrap="square">
            <a:spAutoFit/>
          </a:bodyPr>
          <a:lstStyle/>
          <a:p>
            <a:pPr algn="just">
              <a:lnSpc>
                <a:spcPct val="115000"/>
              </a:lnSpc>
              <a:spcAft>
                <a:spcPts val="1000"/>
              </a:spcAft>
            </a:pPr>
            <a:r>
              <a:rPr lang="en-US" sz="2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Nguyễn Ngọc Thiện (sinh năm 1951) là một nhạc sĩ Việt Nam. Nhạc ông mang phong cách trẻ trung, nhẹ nhàng, trữ tình thường nói về tình yêu và tuổi trẻ. Ngoài ra, ông còn là một nha sĩ, được Nhà nước Việt Nam phong tặng danh hiệu "Thầy thuốc ưu tú" Các ca khúc </a:t>
            </a:r>
            <a:r>
              <a:rPr lang="vi-VN" sz="2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thiếu nhi </a:t>
            </a:r>
            <a:r>
              <a:rPr lang="en-US" sz="2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của ông </a:t>
            </a:r>
            <a:r>
              <a:rPr lang="vi-VN" sz="2000" i="1"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ơi cuộc sống mến thương, bông hồng tặng mẹ và cô...</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3" name="Picture 12" descr="C:\Users\ADMIN\Desktop\nguyen-ngoc-thien.jpg"/>
          <p:cNvPicPr/>
          <p:nvPr/>
        </p:nvPicPr>
        <p:blipFill>
          <a:blip r:embed="rId5">
            <a:extLst>
              <a:ext uri="{28A0092B-C50C-407E-A947-70E740481C1C}">
                <a14:useLocalDpi xmlns:a14="http://schemas.microsoft.com/office/drawing/2010/main" val="0"/>
              </a:ext>
            </a:extLst>
          </a:blip>
          <a:srcRect/>
          <a:stretch>
            <a:fillRect/>
          </a:stretch>
        </p:blipFill>
        <p:spPr bwMode="auto">
          <a:xfrm>
            <a:off x="10507757" y="1685527"/>
            <a:ext cx="1599112" cy="2027642"/>
          </a:xfrm>
          <a:prstGeom prst="rect">
            <a:avLst/>
          </a:prstGeom>
          <a:noFill/>
          <a:ln>
            <a:noFill/>
          </a:ln>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467654"/>
            <a:ext cx="3839329" cy="3412272"/>
          </a:xfrm>
          <a:prstGeom prst="rect">
            <a:avLst/>
          </a:prstGeom>
        </p:spPr>
      </p:pic>
      <p:sp>
        <p:nvSpPr>
          <p:cNvPr id="4" name="Rectangle 3"/>
          <p:cNvSpPr/>
          <p:nvPr/>
        </p:nvSpPr>
        <p:spPr>
          <a:xfrm>
            <a:off x="-1" y="1918235"/>
            <a:ext cx="9679259" cy="800219"/>
          </a:xfrm>
          <a:prstGeom prst="rect">
            <a:avLst/>
          </a:prstGeom>
        </p:spPr>
        <p:txBody>
          <a:bodyPr wrap="square">
            <a:spAutoFit/>
          </a:bodyPr>
          <a:lstStyle/>
          <a:p>
            <a:pPr algn="just">
              <a:lnSpc>
                <a:spcPct val="115000"/>
              </a:lnSpc>
              <a:spcAft>
                <a:spcPts val="1000"/>
              </a:spcAft>
            </a:pPr>
            <a:r>
              <a:rPr lang="en-US" sz="2000" dirty="0" smtClean="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Bài hát </a:t>
            </a:r>
            <a:r>
              <a:rPr lang="vi-VN" sz="2000" i="1"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“Mùa xuân ơi” </a:t>
            </a:r>
            <a:r>
              <a:rPr lang="vi-VN" sz="20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là một bài hát đã ghi lại cảm xúc vưi sướng gập tràn khi mùa xuân về đê mọi người cùng đón giao thừa ngày tết và chúc cho nhau luôn bình an, an vui...</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083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8683"/>
            <a:ext cx="12192000" cy="292124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67654"/>
            <a:ext cx="3839329" cy="341227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064" y="3532626"/>
            <a:ext cx="950889" cy="1045978"/>
          </a:xfrm>
          <a:prstGeom prst="rect">
            <a:avLst/>
          </a:prstGeom>
        </p:spPr>
      </p:pic>
      <p:sp>
        <p:nvSpPr>
          <p:cNvPr id="28" name="Rectangle 27"/>
          <p:cNvSpPr/>
          <p:nvPr/>
        </p:nvSpPr>
        <p:spPr>
          <a:xfrm>
            <a:off x="13044" y="-24796"/>
            <a:ext cx="3054041" cy="5539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2000" noProof="0" dirty="0" smtClean="0">
                <a:solidFill>
                  <a:prstClr val="black"/>
                </a:solidFill>
                <a:latin typeface="Times New Roman"/>
                <a:ea typeface="Calibri"/>
              </a:rPr>
              <a:t>Xem, nghe bài Mùa xuân ơi</a:t>
            </a:r>
            <a:endParaRPr kumimoji="0" lang="en-US" sz="2000" b="0" i="0" u="none" strike="noStrike" kern="1200" cap="none" spc="0" normalizeH="0" baseline="0" noProof="0" dirty="0">
              <a:ln>
                <a:noFill/>
              </a:ln>
              <a:solidFill>
                <a:prstClr val="black"/>
              </a:solidFill>
              <a:effectLst/>
              <a:uLnTx/>
              <a:uFillTx/>
              <a:latin typeface="Times New Roman"/>
              <a:ea typeface="Calibri"/>
              <a:cs typeface="+mn-cs"/>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011" y="658118"/>
            <a:ext cx="3804318" cy="2119743"/>
          </a:xfrm>
          <a:prstGeom prst="rect">
            <a:avLst/>
          </a:prstGeom>
        </p:spPr>
      </p:pic>
    </p:spTree>
    <p:extLst>
      <p:ext uri="{BB962C8B-B14F-4D97-AF65-F5344CB8AC3E}">
        <p14:creationId xmlns:p14="http://schemas.microsoft.com/office/powerpoint/2010/main" val="3488260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8683"/>
            <a:ext cx="12192000" cy="292124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67654"/>
            <a:ext cx="3839329" cy="341227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064" y="3532626"/>
            <a:ext cx="950889" cy="1045978"/>
          </a:xfrm>
          <a:prstGeom prst="rect">
            <a:avLst/>
          </a:prstGeom>
        </p:spPr>
      </p:pic>
      <p:sp>
        <p:nvSpPr>
          <p:cNvPr id="28" name="Rectangle 27"/>
          <p:cNvSpPr/>
          <p:nvPr/>
        </p:nvSpPr>
        <p:spPr>
          <a:xfrm>
            <a:off x="107026" y="1002"/>
            <a:ext cx="1684051" cy="553998"/>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lang="en-US" sz="2000" noProof="0" dirty="0" smtClean="0">
                <a:solidFill>
                  <a:prstClr val="black"/>
                </a:solidFill>
                <a:latin typeface="Times New Roman"/>
                <a:ea typeface="Calibri"/>
              </a:rPr>
              <a:t>Trả lời câu hỏi</a:t>
            </a:r>
            <a:endParaRPr kumimoji="0" lang="en-US" sz="2000" b="0" i="0" u="none" strike="noStrike" kern="1200" cap="none" spc="0" normalizeH="0" baseline="0" noProof="0" dirty="0">
              <a:ln>
                <a:noFill/>
              </a:ln>
              <a:solidFill>
                <a:prstClr val="black"/>
              </a:solidFill>
              <a:effectLst/>
              <a:uLnTx/>
              <a:uFillTx/>
              <a:latin typeface="Times New Roman"/>
              <a:ea typeface="Calibri"/>
              <a:cs typeface="+mn-cs"/>
            </a:endParaRPr>
          </a:p>
        </p:txBody>
      </p:sp>
      <p:sp>
        <p:nvSpPr>
          <p:cNvPr id="4" name="Rectangle 3"/>
          <p:cNvSpPr/>
          <p:nvPr/>
        </p:nvSpPr>
        <p:spPr>
          <a:xfrm>
            <a:off x="3246659" y="682758"/>
            <a:ext cx="6621916" cy="1328569"/>
          </a:xfrm>
          <a:prstGeom prst="rect">
            <a:avLst/>
          </a:prstGeom>
        </p:spPr>
        <p:txBody>
          <a:bodyPr wrap="square">
            <a:spAutoFit/>
          </a:bodyPr>
          <a:lstStyle/>
          <a:p>
            <a:pPr algn="just">
              <a:lnSpc>
                <a:spcPct val="150000"/>
              </a:lnSpc>
              <a:spcAft>
                <a:spcPts val="1000"/>
              </a:spcAft>
            </a:pPr>
            <a:r>
              <a:rPr lang="en-US" sz="2400" i="1"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Em cảm nhận như thế nào khi nghe bài hát?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en-US" sz="2400" i="1"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Khi nghe bài hát này, em nhớ tới điều gì?</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2745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8683"/>
            <a:ext cx="12192000" cy="292124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67654"/>
            <a:ext cx="3839329" cy="341227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6064" y="3532626"/>
            <a:ext cx="950889" cy="1045978"/>
          </a:xfrm>
          <a:prstGeom prst="rect">
            <a:avLst/>
          </a:prstGeom>
        </p:spPr>
      </p:pic>
      <p:sp>
        <p:nvSpPr>
          <p:cNvPr id="2" name="Rectangle 1"/>
          <p:cNvSpPr/>
          <p:nvPr/>
        </p:nvSpPr>
        <p:spPr>
          <a:xfrm>
            <a:off x="263953" y="253131"/>
            <a:ext cx="4633000" cy="461665"/>
          </a:xfrm>
          <a:prstGeom prst="rect">
            <a:avLst/>
          </a:prstGeom>
        </p:spPr>
        <p:txBody>
          <a:bodyPr wrap="none">
            <a:spAutoFit/>
          </a:bodyPr>
          <a:lstStyle/>
          <a:p>
            <a:r>
              <a:rPr lang="en-US" sz="2400" dirty="0" smtClean="0">
                <a:solidFill>
                  <a:srgbClr val="242021"/>
                </a:solidFill>
                <a:latin typeface="Times New Roman" panose="02020603050405020304" pitchFamily="18" charset="0"/>
                <a:ea typeface="Calibri" panose="020F0502020204030204" pitchFamily="34" charset="0"/>
              </a:rPr>
              <a:t>Vận </a:t>
            </a:r>
            <a:r>
              <a:rPr lang="en-US" sz="2400" dirty="0">
                <a:solidFill>
                  <a:srgbClr val="242021"/>
                </a:solidFill>
                <a:latin typeface="Times New Roman" panose="02020603050405020304" pitchFamily="18" charset="0"/>
                <a:ea typeface="Calibri" panose="020F0502020204030204" pitchFamily="34" charset="0"/>
              </a:rPr>
              <a:t>động theo nhịp điệu của bài hát</a:t>
            </a:r>
            <a:endParaRPr lang="en-US" sz="3200" dirty="0"/>
          </a:p>
        </p:txBody>
      </p:sp>
    </p:spTree>
    <p:extLst>
      <p:ext uri="{BB962C8B-B14F-4D97-AF65-F5344CB8AC3E}">
        <p14:creationId xmlns:p14="http://schemas.microsoft.com/office/powerpoint/2010/main" val="2496374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5207620" y="279032"/>
            <a:ext cx="6984380" cy="2374957"/>
          </a:xfrm>
          <a:prstGeom prst="rect">
            <a:avLst/>
          </a:prstGeom>
          <a:noFill/>
        </p:spPr>
        <p:txBody>
          <a:bodyPr wrap="square" rtlCol="0">
            <a:prstTxWarp prst="textArchUpPour">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E137CD"/>
                </a:solidFill>
                <a:effectLst/>
                <a:uLnTx/>
                <a:uFillTx/>
                <a:latin typeface="#9Slide05 Dancing Script" panose="03080800040507000D00" pitchFamily="66" charset="0"/>
                <a:ea typeface="+mn-ea"/>
                <a:cs typeface="+mn-cs"/>
              </a:rPr>
              <a:t>GIÁO DỤC, CỦNG CỐ DẶN DÒ</a:t>
            </a:r>
            <a:endParaRPr kumimoji="0" lang="en-US" sz="2800" b="0" i="0" u="none" strike="noStrike" kern="1200" cap="none" spc="0" normalizeH="0" baseline="0" noProof="0" dirty="0">
              <a:ln>
                <a:noFill/>
              </a:ln>
              <a:solidFill>
                <a:srgbClr val="E137CD"/>
              </a:solidFill>
              <a:effectLst/>
              <a:uLnTx/>
              <a:uFillTx/>
              <a:latin typeface="#9Slide05 Dancing Script" panose="03080800040507000D00" pitchFamily="66"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9045" y="2552917"/>
            <a:ext cx="6958730" cy="42158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5449045" cy="6813395"/>
          </a:xfrm>
          <a:prstGeom prst="rect">
            <a:avLst/>
          </a:prstGeom>
        </p:spPr>
      </p:pic>
    </p:spTree>
    <p:extLst>
      <p:ext uri="{BB962C8B-B14F-4D97-AF65-F5344CB8AC3E}">
        <p14:creationId xmlns:p14="http://schemas.microsoft.com/office/powerpoint/2010/main" val="747020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18021"/>
            <a:ext cx="12192000" cy="3961905"/>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7488" y="-172806"/>
            <a:ext cx="2183987" cy="2402386"/>
          </a:xfrm>
          <a:prstGeom prst="rect">
            <a:avLst/>
          </a:prstGeom>
        </p:spPr>
      </p:pic>
      <p:sp>
        <p:nvSpPr>
          <p:cNvPr id="27" name="Rectangle 26"/>
          <p:cNvSpPr/>
          <p:nvPr/>
        </p:nvSpPr>
        <p:spPr>
          <a:xfrm>
            <a:off x="5931954" y="1775411"/>
            <a:ext cx="3361056" cy="39171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b="0" i="0" u="none" strike="noStrike" kern="1200" cap="none" spc="0" normalizeH="0" noProof="0" dirty="0" smtClean="0">
                <a:ln>
                  <a:noFill/>
                </a:ln>
                <a:solidFill>
                  <a:schemeClr val="bg1"/>
                </a:solidFill>
                <a:effectLst/>
                <a:uLnTx/>
                <a:uFillTx/>
                <a:latin typeface="#9Slide05 Dancing Script" panose="03080800040507000D00" pitchFamily="66" charset="0"/>
                <a:ea typeface="Calibri" panose="020F0502020204030204" pitchFamily="34" charset="0"/>
                <a:cs typeface="Times New Roman" panose="02020603050405020304" pitchFamily="18" charset="0"/>
              </a:rPr>
              <a:t>GIỚI THIỆU ĐÀN VI-Ô-LÔNG</a:t>
            </a:r>
            <a:endParaRPr kumimoji="0" lang="en-US" b="0" i="0" u="none" strike="noStrike" kern="1200" cap="none" spc="0" normalizeH="0" baseline="0" noProof="0" dirty="0" smtClean="0">
              <a:ln>
                <a:noFill/>
              </a:ln>
              <a:solidFill>
                <a:schemeClr val="bg1"/>
              </a:solidFill>
              <a:effectLst/>
              <a:uLnTx/>
              <a:uFillTx/>
              <a:latin typeface="#9Slide05 Dancing Script" panose="03080800040507000D00" pitchFamily="66" charset="0"/>
              <a:ea typeface="Calibri" panose="020F0502020204030204" pitchFamily="34" charset="0"/>
              <a:cs typeface="Times New Roman" panose="02020603050405020304" pitchFamily="18" charset="0"/>
            </a:endParaRPr>
          </a:p>
        </p:txBody>
      </p:sp>
      <p:sp>
        <p:nvSpPr>
          <p:cNvPr id="28" name="Rectangle 27"/>
          <p:cNvSpPr/>
          <p:nvPr/>
        </p:nvSpPr>
        <p:spPr>
          <a:xfrm>
            <a:off x="6986208" y="699212"/>
            <a:ext cx="1377697" cy="424988"/>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9Slide05 Dancing Script" panose="03080800040507000D00" pitchFamily="66" charset="0"/>
                <a:ea typeface="Calibri" panose="020F0502020204030204" pitchFamily="34" charset="0"/>
                <a:cs typeface="Times New Roman" panose="02020603050405020304" pitchFamily="18" charset="0"/>
              </a:rPr>
              <a:t>TIẾT 21 </a:t>
            </a:r>
            <a:endParaRPr kumimoji="0" lang="en-US" sz="2000" b="1" i="0" u="none" strike="noStrike" kern="1200" cap="none" spc="0" normalizeH="0" baseline="0" noProof="0" dirty="0">
              <a:ln>
                <a:noFill/>
              </a:ln>
              <a:solidFill>
                <a:schemeClr val="bg1"/>
              </a:solidFill>
              <a:effectLst/>
              <a:uLnTx/>
              <a:uFillTx/>
              <a:latin typeface="#9Slide05 Dancing Script" panose="03080800040507000D00" pitchFamily="66"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91948" y="84003"/>
            <a:ext cx="566215" cy="479518"/>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2072" y="1563912"/>
            <a:ext cx="2897188" cy="860223"/>
          </a:xfrm>
          <a:prstGeom prst="rect">
            <a:avLst/>
          </a:prstGeom>
        </p:spPr>
      </p:pic>
      <p:sp>
        <p:nvSpPr>
          <p:cNvPr id="31" name="Rectangle 30"/>
          <p:cNvSpPr/>
          <p:nvPr/>
        </p:nvSpPr>
        <p:spPr>
          <a:xfrm>
            <a:off x="6379107" y="1164652"/>
            <a:ext cx="2734955" cy="39171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dirty="0" smtClean="0">
                <a:solidFill>
                  <a:schemeClr val="bg1"/>
                </a:solidFill>
                <a:latin typeface="#9Slide05 Dancing Script" panose="03080800040507000D00" pitchFamily="66" charset="0"/>
                <a:ea typeface="Calibri" panose="020F0502020204030204" pitchFamily="34" charset="0"/>
                <a:cs typeface="Times New Roman" panose="02020603050405020304" pitchFamily="18" charset="0"/>
              </a:rPr>
              <a:t>ÔN ĐỌC NHẠC BÀI SỐ 3</a:t>
            </a:r>
            <a:endParaRPr kumimoji="0" lang="en-US" b="0" i="0" u="none" strike="noStrike" kern="1200" cap="none" spc="0" normalizeH="0" baseline="0" noProof="0" dirty="0" smtClean="0">
              <a:ln>
                <a:noFill/>
              </a:ln>
              <a:solidFill>
                <a:schemeClr val="bg1"/>
              </a:solidFill>
              <a:effectLst/>
              <a:uLnTx/>
              <a:uFillTx/>
              <a:latin typeface="#9Slide05 Dancing Script" panose="03080800040507000D00" pitchFamily="66" charset="0"/>
              <a:ea typeface="Calibri" panose="020F0502020204030204" pitchFamily="34" charset="0"/>
              <a:cs typeface="Times New Roman" panose="02020603050405020304" pitchFamily="18" charset="0"/>
            </a:endParaRPr>
          </a:p>
        </p:txBody>
      </p:sp>
      <p:sp>
        <p:nvSpPr>
          <p:cNvPr id="32" name="Rectangle 31"/>
          <p:cNvSpPr/>
          <p:nvPr/>
        </p:nvSpPr>
        <p:spPr>
          <a:xfrm>
            <a:off x="4877527" y="2680179"/>
            <a:ext cx="3486378" cy="391710"/>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b="0" i="0" u="none" strike="noStrike" kern="1200" cap="none" spc="0" normalizeH="0" baseline="0" noProof="0" dirty="0" smtClean="0">
                <a:ln>
                  <a:noFill/>
                </a:ln>
                <a:solidFill>
                  <a:schemeClr val="bg1"/>
                </a:solidFill>
                <a:effectLst/>
                <a:uLnTx/>
                <a:uFillTx/>
                <a:latin typeface="#9Slide05 Dancing Script" panose="03080800040507000D00" pitchFamily="66" charset="0"/>
                <a:ea typeface="Calibri" panose="020F0502020204030204" pitchFamily="34" charset="0"/>
                <a:cs typeface="Times New Roman" panose="02020603050405020304" pitchFamily="18" charset="0"/>
              </a:rPr>
              <a:t>NGHE NHẠC</a:t>
            </a:r>
            <a:r>
              <a:rPr kumimoji="0" lang="en-US" b="0" i="0" u="none" strike="noStrike" kern="1200" cap="none" spc="0" normalizeH="0" noProof="0" dirty="0" smtClean="0">
                <a:ln>
                  <a:noFill/>
                </a:ln>
                <a:solidFill>
                  <a:schemeClr val="bg1"/>
                </a:solidFill>
                <a:effectLst/>
                <a:uLnTx/>
                <a:uFillTx/>
                <a:latin typeface="#9Slide05 Dancing Script" panose="03080800040507000D00" pitchFamily="66" charset="0"/>
                <a:ea typeface="Calibri" panose="020F0502020204030204" pitchFamily="34" charset="0"/>
                <a:cs typeface="Times New Roman" panose="02020603050405020304" pitchFamily="18" charset="0"/>
              </a:rPr>
              <a:t> BÀI MÙA XUÂN ƠI</a:t>
            </a:r>
            <a:endParaRPr kumimoji="0" lang="en-US" b="0" i="0" u="none" strike="noStrike" kern="1200" cap="none" spc="0" normalizeH="0" baseline="0" noProof="0" dirty="0" smtClean="0">
              <a:ln>
                <a:noFill/>
              </a:ln>
              <a:solidFill>
                <a:schemeClr val="bg1"/>
              </a:solidFill>
              <a:effectLst/>
              <a:uLnTx/>
              <a:uFillTx/>
              <a:latin typeface="#9Slide05 Dancing Script" panose="03080800040507000D00" pitchFamily="66" charset="0"/>
              <a:ea typeface="Calibri" panose="020F0502020204030204" pitchFamily="34" charset="0"/>
              <a:cs typeface="Times New Roman" panose="02020603050405020304" pitchFamily="18" charset="0"/>
            </a:endParaRPr>
          </a:p>
        </p:txBody>
      </p:sp>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620" y="0"/>
            <a:ext cx="3430274" cy="1051059"/>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72072" y="2622594"/>
            <a:ext cx="1505755" cy="669555"/>
          </a:xfrm>
          <a:prstGeom prst="rect">
            <a:avLst/>
          </a:prstGeom>
        </p:spPr>
      </p:pic>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487" y="1835829"/>
            <a:ext cx="1402121" cy="2655003"/>
          </a:xfrm>
          <a:prstGeom prst="rect">
            <a:avLst/>
          </a:prstGeom>
        </p:spPr>
      </p:pic>
      <p:pic>
        <p:nvPicPr>
          <p:cNvPr id="36" name="Pictur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096000" y="3727052"/>
            <a:ext cx="3522796" cy="3130948"/>
          </a:xfrm>
          <a:prstGeom prst="rect">
            <a:avLst/>
          </a:prstGeom>
        </p:spPr>
      </p:pic>
    </p:spTree>
    <p:extLst>
      <p:ext uri="{BB962C8B-B14F-4D97-AF65-F5344CB8AC3E}">
        <p14:creationId xmlns:p14="http://schemas.microsoft.com/office/powerpoint/2010/main" val="234581803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9174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0" y="5917474"/>
            <a:ext cx="12192000" cy="940526"/>
          </a:xfrm>
          <a:prstGeom prst="rect">
            <a:avLst/>
          </a:prstGeom>
        </p:spPr>
      </p:pic>
      <p:sp>
        <p:nvSpPr>
          <p:cNvPr id="8" name="Rectangle 7"/>
          <p:cNvSpPr/>
          <p:nvPr/>
        </p:nvSpPr>
        <p:spPr>
          <a:xfrm>
            <a:off x="4505954" y="512328"/>
            <a:ext cx="6006270" cy="6463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Times New Roman"/>
                <a:ea typeface="Calibri"/>
                <a:cs typeface="+mn-cs"/>
              </a:rPr>
              <a:t>Luyện cao độ và thế tay, tiết</a:t>
            </a:r>
            <a:r>
              <a:rPr kumimoji="0" lang="en-US" sz="2400" b="0" i="0" u="none" strike="noStrike" kern="1200" cap="none" spc="0" normalizeH="0" noProof="0" dirty="0" smtClean="0">
                <a:ln>
                  <a:noFill/>
                </a:ln>
                <a:solidFill>
                  <a:prstClr val="white"/>
                </a:solidFill>
                <a:effectLst/>
                <a:uLnTx/>
                <a:uFillTx/>
                <a:latin typeface="Times New Roman"/>
                <a:ea typeface="Calibri"/>
                <a:cs typeface="+mn-cs"/>
              </a:rPr>
              <a:t> tấu</a:t>
            </a:r>
            <a:endParaRPr kumimoji="0" lang="en-US" sz="2400" b="0" i="0" u="none" strike="noStrike" kern="1200" cap="none" spc="0" normalizeH="0" baseline="0" noProof="0" dirty="0">
              <a:ln>
                <a:noFill/>
              </a:ln>
              <a:solidFill>
                <a:prstClr val="white"/>
              </a:solidFill>
              <a:effectLst/>
              <a:uLnTx/>
              <a:uFillTx/>
              <a:latin typeface="Times New Roman"/>
              <a:ea typeface="Calibri"/>
              <a:cs typeface="+mn-c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267" y="1290800"/>
            <a:ext cx="10453558" cy="2104009"/>
          </a:xfrm>
          <a:prstGeom prst="rect">
            <a:avLst/>
          </a:prstGeom>
        </p:spPr>
      </p:pic>
      <p:sp>
        <p:nvSpPr>
          <p:cNvPr id="11" name="Rectangle 10"/>
          <p:cNvSpPr/>
          <p:nvPr/>
        </p:nvSpPr>
        <p:spPr>
          <a:xfrm>
            <a:off x="191125" y="120618"/>
            <a:ext cx="4001734" cy="410882"/>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dirty="0" smtClean="0">
                <a:solidFill>
                  <a:schemeClr val="bg1"/>
                </a:solidFill>
                <a:latin typeface="#9Slide05 Dancing Script" panose="03080800040507000D00" pitchFamily="66" charset="0"/>
                <a:ea typeface="Calibri" panose="020F0502020204030204" pitchFamily="34" charset="0"/>
                <a:cs typeface="Times New Roman" panose="02020603050405020304" pitchFamily="18" charset="0"/>
              </a:rPr>
              <a:t>NỘI DUNG ÔN ĐỌC NHẠC BÀI SỐ 3</a:t>
            </a:r>
            <a:endParaRPr kumimoji="0" lang="en-US" b="0" i="0" u="none" strike="noStrike" kern="1200" cap="none" spc="0" normalizeH="0" baseline="0" noProof="0" dirty="0" smtClean="0">
              <a:ln>
                <a:noFill/>
              </a:ln>
              <a:solidFill>
                <a:schemeClr val="bg1"/>
              </a:solidFill>
              <a:effectLst/>
              <a:uLnTx/>
              <a:uFillTx/>
              <a:latin typeface="#9Slide05 Dancing Script" panose="03080800040507000D00" pitchFamily="66"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775" y="3394809"/>
            <a:ext cx="10433049" cy="2074346"/>
          </a:xfrm>
          <a:prstGeom prst="rect">
            <a:avLst/>
          </a:prstGeom>
        </p:spPr>
      </p:pic>
      <p:sp>
        <p:nvSpPr>
          <p:cNvPr id="16" name="Rectangle 15"/>
          <p:cNvSpPr/>
          <p:nvPr/>
        </p:nvSpPr>
        <p:spPr>
          <a:xfrm>
            <a:off x="4307951" y="60250"/>
            <a:ext cx="608918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white"/>
                </a:solidFill>
                <a:effectLst/>
                <a:uLnTx/>
                <a:uFillTx/>
                <a:latin typeface="Times New Roman"/>
                <a:ea typeface="Arial"/>
                <a:cs typeface="+mn-cs"/>
              </a:rPr>
              <a:t>HOẠT ĐỘNG THỰC HÀNH LUYỆN TẬP </a:t>
            </a: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31176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9174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0" y="5917474"/>
            <a:ext cx="12192000" cy="940526"/>
          </a:xfrm>
          <a:prstGeom prst="rect">
            <a:avLst/>
          </a:prstGeom>
        </p:spPr>
      </p:pic>
      <p:sp>
        <p:nvSpPr>
          <p:cNvPr id="7" name="Rectangle 6"/>
          <p:cNvSpPr/>
          <p:nvPr/>
        </p:nvSpPr>
        <p:spPr>
          <a:xfrm>
            <a:off x="3181715" y="300079"/>
            <a:ext cx="567976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noProof="0" dirty="0" smtClean="0">
                <a:solidFill>
                  <a:prstClr val="white"/>
                </a:solidFill>
                <a:latin typeface="Times New Roman" panose="02020603050405020304" pitchFamily="18" charset="0"/>
                <a:cs typeface="Times New Roman" panose="02020603050405020304" pitchFamily="18" charset="0"/>
              </a:rPr>
              <a:t>Ôn </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hình thức: Lớp, cá nhân, tổ, nhóm </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073535"/>
            <a:ext cx="2403566" cy="178446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493" y="1279226"/>
            <a:ext cx="10348205" cy="3405674"/>
          </a:xfrm>
          <a:prstGeom prst="rect">
            <a:avLst/>
          </a:prstGeom>
        </p:spPr>
      </p:pic>
    </p:spTree>
    <p:extLst>
      <p:ext uri="{BB962C8B-B14F-4D97-AF65-F5344CB8AC3E}">
        <p14:creationId xmlns:p14="http://schemas.microsoft.com/office/powerpoint/2010/main" val="3996255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9174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0" y="5917474"/>
            <a:ext cx="12192000" cy="940526"/>
          </a:xfrm>
          <a:prstGeom prst="rect">
            <a:avLst/>
          </a:prstGeom>
        </p:spPr>
      </p:pic>
      <p:sp>
        <p:nvSpPr>
          <p:cNvPr id="7" name="Rectangle 6"/>
          <p:cNvSpPr/>
          <p:nvPr/>
        </p:nvSpPr>
        <p:spPr>
          <a:xfrm>
            <a:off x="4404541" y="249958"/>
            <a:ext cx="436850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prstClr val="white"/>
                </a:solidFill>
                <a:latin typeface="Times New Roman" panose="02020603050405020304" pitchFamily="18" charset="0"/>
                <a:cs typeface="Times New Roman" panose="02020603050405020304" pitchFamily="18" charset="0"/>
              </a:rPr>
              <a:t>Ôn </a:t>
            </a:r>
            <a:r>
              <a:rPr kumimoji="0" lang="en-US" sz="28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Đọc nhạc ký hiệu bàn tay</a:t>
            </a:r>
            <a:endParaRPr kumimoji="0" 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215" y="1276842"/>
            <a:ext cx="9913434" cy="4410280"/>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6323" y="5403959"/>
            <a:ext cx="536449" cy="254509"/>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7932" y="5403960"/>
            <a:ext cx="536449" cy="254509"/>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8323" y="3986180"/>
            <a:ext cx="536449" cy="254509"/>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6157" y="3999864"/>
            <a:ext cx="536449" cy="254509"/>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2595" y="3933848"/>
            <a:ext cx="536449" cy="254509"/>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30325" y="5332000"/>
            <a:ext cx="504445" cy="426721"/>
          </a:xfrm>
          <a:prstGeom prst="rect">
            <a:avLst/>
          </a:prstGeom>
        </p:spPr>
      </p:pic>
      <p:pic>
        <p:nvPicPr>
          <p:cNvPr id="44" name="Picture 4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71889" y="5296200"/>
            <a:ext cx="504445" cy="426721"/>
          </a:xfrm>
          <a:prstGeom prst="rect">
            <a:avLst/>
          </a:prstGeom>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9774" y="3900073"/>
            <a:ext cx="504445" cy="426721"/>
          </a:xfrm>
          <a:prstGeom prst="rect">
            <a:avLst/>
          </a:prstGeom>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41919" y="5332000"/>
            <a:ext cx="504445" cy="426721"/>
          </a:xfrm>
          <a:prstGeom prst="rect">
            <a:avLst/>
          </a:prstGeom>
        </p:spPr>
      </p:pic>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4245" y="3913261"/>
            <a:ext cx="579027" cy="371568"/>
          </a:xfrm>
          <a:prstGeom prst="rect">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7265" y="3941334"/>
            <a:ext cx="579027" cy="371568"/>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3293" y="5312130"/>
            <a:ext cx="579027" cy="371568"/>
          </a:xfrm>
          <a:prstGeom prst="rect">
            <a:avLst/>
          </a:prstGeom>
        </p:spPr>
      </p:pic>
      <p:pic>
        <p:nvPicPr>
          <p:cNvPr id="50" name="Picture 4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4845" y="5312130"/>
            <a:ext cx="579027" cy="371568"/>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64815" y="5323776"/>
            <a:ext cx="579027" cy="371568"/>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1503" y="3958401"/>
            <a:ext cx="504445" cy="426721"/>
          </a:xfrm>
          <a:prstGeom prst="rect">
            <a:avLst/>
          </a:prstGeom>
        </p:spPr>
      </p:pic>
      <p:pic>
        <p:nvPicPr>
          <p:cNvPr id="54" name="Picture 5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71765" y="4068943"/>
            <a:ext cx="489205" cy="294133"/>
          </a:xfrm>
          <a:prstGeom prst="rect">
            <a:avLst/>
          </a:prstGeom>
        </p:spPr>
      </p:pic>
      <p:pic>
        <p:nvPicPr>
          <p:cNvPr id="55" name="Picture 5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7092" y="3958401"/>
            <a:ext cx="489205" cy="294133"/>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8034" y="5397607"/>
            <a:ext cx="536449" cy="254509"/>
          </a:xfrm>
          <a:prstGeom prst="rect">
            <a:avLst/>
          </a:prstGeom>
        </p:spPr>
      </p:pic>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32407" y="3823357"/>
            <a:ext cx="454153" cy="475489"/>
          </a:xfrm>
          <a:prstGeom prst="rect">
            <a:avLst/>
          </a:prstGeom>
        </p:spPr>
      </p:pic>
      <p:pic>
        <p:nvPicPr>
          <p:cNvPr id="58" name="Picture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71502" y="3999864"/>
            <a:ext cx="472441" cy="382525"/>
          </a:xfrm>
          <a:prstGeom prst="rect">
            <a:avLst/>
          </a:prstGeom>
        </p:spPr>
      </p:pic>
      <p:pic>
        <p:nvPicPr>
          <p:cNvPr id="59" name="Picture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48323" y="5421701"/>
            <a:ext cx="568202" cy="333256"/>
          </a:xfrm>
          <a:prstGeom prst="rect">
            <a:avLst/>
          </a:prstGeom>
        </p:spPr>
      </p:pic>
      <p:pic>
        <p:nvPicPr>
          <p:cNvPr id="60" name="Picture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39023" y="5342341"/>
            <a:ext cx="549505" cy="406038"/>
          </a:xfrm>
          <a:prstGeom prst="rect">
            <a:avLst/>
          </a:prstGeom>
        </p:spPr>
      </p:pic>
    </p:spTree>
    <p:extLst>
      <p:ext uri="{BB962C8B-B14F-4D97-AF65-F5344CB8AC3E}">
        <p14:creationId xmlns:p14="http://schemas.microsoft.com/office/powerpoint/2010/main" val="2121249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59174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0" y="5917474"/>
            <a:ext cx="12192000" cy="94052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215" y="1276842"/>
            <a:ext cx="9913434" cy="4410280"/>
          </a:xfrm>
          <a:prstGeom prst="rect">
            <a:avLst/>
          </a:prstGeom>
        </p:spPr>
      </p:pic>
      <p:sp>
        <p:nvSpPr>
          <p:cNvPr id="26" name="Rectangle 25"/>
          <p:cNvSpPr/>
          <p:nvPr/>
        </p:nvSpPr>
        <p:spPr>
          <a:xfrm>
            <a:off x="2319454" y="105520"/>
            <a:ext cx="6211230" cy="64633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400" b="1" dirty="0" smtClean="0">
                <a:solidFill>
                  <a:prstClr val="white"/>
                </a:solidFill>
                <a:latin typeface="Times New Roman"/>
                <a:ea typeface="Calibri"/>
              </a:rPr>
              <a:t>Ôn </a:t>
            </a:r>
            <a:r>
              <a:rPr kumimoji="0" lang="en-US" sz="2400" b="1" i="0" u="none" strike="noStrike" kern="1200" cap="none" spc="0" normalizeH="0" baseline="0" noProof="0" dirty="0" smtClean="0">
                <a:ln>
                  <a:noFill/>
                </a:ln>
                <a:solidFill>
                  <a:prstClr val="white"/>
                </a:solidFill>
                <a:effectLst/>
                <a:uLnTx/>
                <a:uFillTx/>
                <a:latin typeface="Times New Roman"/>
                <a:ea typeface="Calibri"/>
                <a:cs typeface="+mn-cs"/>
              </a:rPr>
              <a:t>Đọc </a:t>
            </a:r>
            <a:r>
              <a:rPr kumimoji="0" lang="en-US" sz="2400" b="1" i="0" u="none" strike="noStrike" kern="1200" cap="none" spc="0" normalizeH="0" baseline="0" noProof="0" dirty="0">
                <a:ln>
                  <a:noFill/>
                </a:ln>
                <a:solidFill>
                  <a:prstClr val="white"/>
                </a:solidFill>
                <a:effectLst/>
                <a:uLnTx/>
                <a:uFillTx/>
                <a:latin typeface="Times New Roman"/>
                <a:ea typeface="Calibri"/>
                <a:cs typeface="+mn-cs"/>
              </a:rPr>
              <a:t>nhạc </a:t>
            </a:r>
            <a:r>
              <a:rPr kumimoji="0" lang="en-US" sz="2400" b="1" i="0" u="none" strike="noStrike" kern="1200" cap="none" spc="0" normalizeH="0" baseline="0" noProof="0" dirty="0" smtClean="0">
                <a:ln>
                  <a:noFill/>
                </a:ln>
                <a:solidFill>
                  <a:prstClr val="white"/>
                </a:solidFill>
                <a:effectLst/>
                <a:uLnTx/>
                <a:uFillTx/>
                <a:latin typeface="Times New Roman"/>
                <a:ea typeface="Calibri"/>
                <a:cs typeface="+mn-cs"/>
              </a:rPr>
              <a:t>vỗ tay hoặc gõ đêm theo phách</a:t>
            </a:r>
            <a:endParaRPr kumimoji="0" lang="en-US" sz="2400" b="0" i="0" u="none" strike="noStrike" kern="1200" cap="none" spc="0" normalizeH="0" baseline="0" noProof="0" dirty="0">
              <a:ln>
                <a:noFill/>
              </a:ln>
              <a:solidFill>
                <a:prstClr val="white"/>
              </a:solidFill>
              <a:effectLst/>
              <a:uLnTx/>
              <a:uFillTx/>
              <a:latin typeface="Times New Roman"/>
              <a:ea typeface="Calibri"/>
              <a:cs typeface="+mn-cs"/>
            </a:endParaRP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7785" y="3932363"/>
            <a:ext cx="346726" cy="346726"/>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78390" y="3928415"/>
            <a:ext cx="346726" cy="346726"/>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83449" y="3962445"/>
            <a:ext cx="346726" cy="346726"/>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7776" y="3946624"/>
            <a:ext cx="346726" cy="346726"/>
          </a:xfrm>
          <a:prstGeom prst="rect">
            <a:avLst/>
          </a:prstGeom>
        </p:spPr>
      </p:pic>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2103" y="3948882"/>
            <a:ext cx="346726" cy="346726"/>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2533" y="3947667"/>
            <a:ext cx="346726" cy="346726"/>
          </a:xfrm>
          <a:prstGeom prst="rect">
            <a:avLst/>
          </a:prstGeom>
        </p:spPr>
      </p:pic>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7355" y="3928415"/>
            <a:ext cx="346726" cy="346726"/>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7994" y="5373413"/>
            <a:ext cx="346726" cy="346726"/>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9599" y="5273587"/>
            <a:ext cx="346726" cy="346726"/>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4904" y="5233503"/>
            <a:ext cx="346726" cy="346726"/>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4720" y="3918479"/>
            <a:ext cx="346726" cy="346726"/>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1096" y="5282209"/>
            <a:ext cx="346726" cy="346726"/>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1525" y="5252226"/>
            <a:ext cx="346726" cy="346726"/>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5040" y="5271073"/>
            <a:ext cx="346726" cy="346726"/>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39170" y="5291322"/>
            <a:ext cx="346726" cy="346726"/>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12553" y="5351111"/>
            <a:ext cx="346726" cy="346726"/>
          </a:xfrm>
          <a:prstGeom prst="rect">
            <a:avLst/>
          </a:prstGeom>
        </p:spPr>
      </p:pic>
    </p:spTree>
    <p:extLst>
      <p:ext uri="{BB962C8B-B14F-4D97-AF65-F5344CB8AC3E}">
        <p14:creationId xmlns:p14="http://schemas.microsoft.com/office/powerpoint/2010/main" val="3226021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2429"/>
            <a:ext cx="12192000" cy="2497497"/>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92" y="3125228"/>
            <a:ext cx="1186415" cy="2246550"/>
          </a:xfrm>
          <a:prstGeom prst="rect">
            <a:avLst/>
          </a:prstGeom>
        </p:spPr>
      </p:pic>
      <p:sp>
        <p:nvSpPr>
          <p:cNvPr id="8" name="Rectangle 7"/>
          <p:cNvSpPr/>
          <p:nvPr/>
        </p:nvSpPr>
        <p:spPr>
          <a:xfrm>
            <a:off x="4533251" y="-119132"/>
            <a:ext cx="3595987" cy="646331"/>
          </a:xfrm>
          <a:prstGeom prst="rect">
            <a:avLst/>
          </a:prstGeom>
        </p:spPr>
        <p:txBody>
          <a:bodyPr wrap="square">
            <a:spAutoFit/>
          </a:bodyPr>
          <a:lstStyle/>
          <a:p>
            <a:pPr algn="just">
              <a:lnSpc>
                <a:spcPct val="150000"/>
              </a:lnSpc>
            </a:pPr>
            <a:r>
              <a:rPr lang="en-US" sz="2400" dirty="0">
                <a:solidFill>
                  <a:schemeClr val="bg1"/>
                </a:solidFill>
                <a:latin typeface="Times New Roman"/>
                <a:ea typeface="Calibri"/>
              </a:rPr>
              <a:t>G</a:t>
            </a:r>
            <a:r>
              <a:rPr lang="en-US" sz="2400" dirty="0" smtClean="0">
                <a:solidFill>
                  <a:schemeClr val="bg1"/>
                </a:solidFill>
                <a:latin typeface="Times New Roman"/>
                <a:ea typeface="Calibri"/>
              </a:rPr>
              <a:t>iới thiệu đàn Vi-ô-lông</a:t>
            </a:r>
            <a:endParaRPr lang="en-US" sz="2400" dirty="0">
              <a:solidFill>
                <a:schemeClr val="bg1"/>
              </a:solidFill>
              <a:latin typeface="Times New Roman"/>
              <a:ea typeface="Calibri"/>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3260" y="619923"/>
            <a:ext cx="7462309" cy="2505305"/>
          </a:xfrm>
          <a:prstGeom prst="rect">
            <a:avLst/>
          </a:prstGeom>
        </p:spPr>
      </p:pic>
    </p:spTree>
    <p:extLst>
      <p:ext uri="{BB962C8B-B14F-4D97-AF65-F5344CB8AC3E}">
        <p14:creationId xmlns:p14="http://schemas.microsoft.com/office/powerpoint/2010/main" val="1173845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2429"/>
            <a:ext cx="12192000" cy="2497497"/>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92" y="3125228"/>
            <a:ext cx="1186415" cy="2246550"/>
          </a:xfrm>
          <a:prstGeom prst="rect">
            <a:avLst/>
          </a:prstGeom>
        </p:spPr>
      </p:pic>
      <p:sp>
        <p:nvSpPr>
          <p:cNvPr id="10" name="Rectangle 9"/>
          <p:cNvSpPr/>
          <p:nvPr/>
        </p:nvSpPr>
        <p:spPr>
          <a:xfrm>
            <a:off x="165432" y="0"/>
            <a:ext cx="3904763" cy="646331"/>
          </a:xfrm>
          <a:prstGeom prst="rect">
            <a:avLst/>
          </a:prstGeom>
        </p:spPr>
        <p:txBody>
          <a:bodyPr wrap="square">
            <a:spAutoFit/>
          </a:bodyPr>
          <a:lstStyle/>
          <a:p>
            <a:pPr algn="just">
              <a:lnSpc>
                <a:spcPct val="150000"/>
              </a:lnSpc>
            </a:pPr>
            <a:r>
              <a:rPr lang="en-US" sz="2400" dirty="0" smtClean="0">
                <a:latin typeface="Times New Roman"/>
                <a:ea typeface="Calibri"/>
              </a:rPr>
              <a:t>Nêu Cấu tạo đàn Vi-Ô-Lông</a:t>
            </a:r>
            <a:endParaRPr lang="en-US" sz="2400" dirty="0">
              <a:latin typeface="Times New Roman"/>
              <a:ea typeface="Calibri"/>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0195" y="78465"/>
            <a:ext cx="7883911" cy="5939933"/>
          </a:xfrm>
          <a:prstGeom prst="rect">
            <a:avLst/>
          </a:prstGeom>
        </p:spPr>
      </p:pic>
    </p:spTree>
    <p:extLst>
      <p:ext uri="{BB962C8B-B14F-4D97-AF65-F5344CB8AC3E}">
        <p14:creationId xmlns:p14="http://schemas.microsoft.com/office/powerpoint/2010/main" val="3552116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2429"/>
            <a:ext cx="12192000" cy="2497497"/>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092" y="3125228"/>
            <a:ext cx="1186415" cy="2246550"/>
          </a:xfrm>
          <a:prstGeom prst="rect">
            <a:avLst/>
          </a:prstGeom>
        </p:spPr>
      </p:pic>
      <p:sp>
        <p:nvSpPr>
          <p:cNvPr id="10" name="Rectangle 9"/>
          <p:cNvSpPr/>
          <p:nvPr/>
        </p:nvSpPr>
        <p:spPr>
          <a:xfrm>
            <a:off x="165432" y="0"/>
            <a:ext cx="3904763" cy="579967"/>
          </a:xfrm>
          <a:prstGeom prst="rect">
            <a:avLst/>
          </a:prstGeom>
        </p:spPr>
        <p:txBody>
          <a:bodyPr wrap="square">
            <a:spAutoFit/>
          </a:bodyPr>
          <a:lstStyle/>
          <a:p>
            <a:pPr algn="just">
              <a:lnSpc>
                <a:spcPct val="150000"/>
              </a:lnSpc>
            </a:pPr>
            <a:r>
              <a:rPr lang="en-US" sz="2400" dirty="0" smtClean="0">
                <a:latin typeface="Times New Roman"/>
                <a:ea typeface="Calibri"/>
              </a:rPr>
              <a:t>Trả lời câu hỏi</a:t>
            </a:r>
            <a:endParaRPr lang="en-US" sz="2400" dirty="0">
              <a:latin typeface="Times New Roman"/>
              <a:ea typeface="Calibri"/>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92" y="753521"/>
            <a:ext cx="5672340" cy="1472187"/>
          </a:xfrm>
          <a:prstGeom prst="rect">
            <a:avLst/>
          </a:prstGeom>
        </p:spPr>
      </p:pic>
      <p:sp>
        <p:nvSpPr>
          <p:cNvPr id="5" name="TextBox 4"/>
          <p:cNvSpPr txBox="1"/>
          <p:nvPr/>
        </p:nvSpPr>
        <p:spPr>
          <a:xfrm>
            <a:off x="5549591" y="2461421"/>
            <a:ext cx="5891561" cy="461665"/>
          </a:xfrm>
          <a:prstGeom prst="rect">
            <a:avLst/>
          </a:prstGeom>
          <a:noFill/>
        </p:spPr>
        <p:txBody>
          <a:bodyPr wrap="square" rtlCol="0">
            <a:spAutoFit/>
          </a:bodyPr>
          <a:lstStyle/>
          <a:p>
            <a:r>
              <a:rPr lang="en-US" sz="2400" i="1" dirty="0" smtClean="0">
                <a:latin typeface="Times New Roman" panose="02020603050405020304" pitchFamily="18" charset="0"/>
                <a:cs typeface="Times New Roman" panose="02020603050405020304" pitchFamily="18" charset="0"/>
              </a:rPr>
              <a:t>Cần đàn, dây đàn, hộp đàn, ngựa đàn, vĩ đàn</a:t>
            </a:r>
            <a:endParaRPr lang="en-US" sz="2400" i="1" dirty="0">
              <a:latin typeface="Times New Roman" panose="02020603050405020304" pitchFamily="18" charset="0"/>
              <a:cs typeface="Times New Roman" panose="02020603050405020304" pitchFamily="18" charset="0"/>
            </a:endParaRPr>
          </a:p>
        </p:txBody>
      </p:sp>
      <p:sp>
        <p:nvSpPr>
          <p:cNvPr id="6" name="Rectangle 5"/>
          <p:cNvSpPr/>
          <p:nvPr/>
        </p:nvSpPr>
        <p:spPr>
          <a:xfrm>
            <a:off x="2029522" y="3201928"/>
            <a:ext cx="9757318" cy="830997"/>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Â</a:t>
            </a:r>
            <a:r>
              <a:rPr lang="en-US" sz="2400" i="1" dirty="0" smtClean="0">
                <a:latin typeface="Times New Roman" panose="02020603050405020304" pitchFamily="18" charset="0"/>
                <a:cs typeface="Times New Roman" panose="02020603050405020304" pitchFamily="18" charset="0"/>
              </a:rPr>
              <a:t>m </a:t>
            </a:r>
            <a:r>
              <a:rPr lang="en-US" sz="2400" i="1" dirty="0">
                <a:latin typeface="Times New Roman" panose="02020603050405020304" pitchFamily="18" charset="0"/>
                <a:cs typeface="Times New Roman" panose="02020603050405020304" pitchFamily="18" charset="0"/>
              </a:rPr>
              <a:t>sắc mà vĩ cầm phát ra  mềm mại , thanh tao , khi thì cao vút khi thì da diết những nốt trung trầm ấm</a:t>
            </a:r>
          </a:p>
        </p:txBody>
      </p:sp>
    </p:spTree>
    <p:extLst>
      <p:ext uri="{BB962C8B-B14F-4D97-AF65-F5344CB8AC3E}">
        <p14:creationId xmlns:p14="http://schemas.microsoft.com/office/powerpoint/2010/main" val="3932671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523</Words>
  <Application>Microsoft Office PowerPoint</Application>
  <PresentationFormat>Widescreen</PresentationFormat>
  <Paragraphs>52</Paragraphs>
  <Slides>19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#9Slide05 Dancing Script</vt:lpstr>
      <vt:lpstr>Arial</vt:lpstr>
      <vt:lpstr>Calibri</vt:lpstr>
      <vt:lpstr>Times New Roman</vt:lpstr>
      <vt:lpstr>3_Office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128</cp:revision>
  <dcterms:created xsi:type="dcterms:W3CDTF">2020-10-25T06:17:09Z</dcterms:created>
  <dcterms:modified xsi:type="dcterms:W3CDTF">2025-02-20T15:31:56Z</dcterms:modified>
</cp:coreProperties>
</file>