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91" r:id="rId2"/>
    <p:sldMasterId id="2147483804" r:id="rId3"/>
    <p:sldMasterId id="2147483816" r:id="rId4"/>
    <p:sldMasterId id="2147483828" r:id="rId5"/>
  </p:sldMasterIdLst>
  <p:notesMasterIdLst>
    <p:notesMasterId r:id="rId22"/>
  </p:notesMasterIdLst>
  <p:sldIdLst>
    <p:sldId id="256" r:id="rId6"/>
    <p:sldId id="299" r:id="rId7"/>
    <p:sldId id="279" r:id="rId8"/>
    <p:sldId id="283" r:id="rId9"/>
    <p:sldId id="300" r:id="rId10"/>
    <p:sldId id="284" r:id="rId11"/>
    <p:sldId id="287" r:id="rId12"/>
    <p:sldId id="290" r:id="rId13"/>
    <p:sldId id="302" r:id="rId14"/>
    <p:sldId id="303" r:id="rId15"/>
    <p:sldId id="304" r:id="rId16"/>
    <p:sldId id="306" r:id="rId17"/>
    <p:sldId id="310" r:id="rId18"/>
    <p:sldId id="311" r:id="rId19"/>
    <p:sldId id="307" r:id="rId20"/>
    <p:sldId id="280"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70661" autoAdjust="0"/>
  </p:normalViewPr>
  <p:slideViewPr>
    <p:cSldViewPr>
      <p:cViewPr varScale="1">
        <p:scale>
          <a:sx n="85" d="100"/>
          <a:sy n="85" d="100"/>
        </p:scale>
        <p:origin x="408"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9C734B-4692-4B50-944B-5ACACF8BF001}" type="datetimeFigureOut">
              <a:rPr lang="en-US" smtClean="0"/>
              <a:t>12/21/2025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D2E61D-4633-4214-BB00-C436D4F649D9}" type="slidenum">
              <a:rPr lang="en-US" smtClean="0"/>
              <a:t>‹#›</a:t>
            </a:fld>
            <a:endParaRPr lang="en-US"/>
          </a:p>
        </p:txBody>
      </p:sp>
    </p:spTree>
    <p:extLst>
      <p:ext uri="{BB962C8B-B14F-4D97-AF65-F5344CB8AC3E}">
        <p14:creationId xmlns:p14="http://schemas.microsoft.com/office/powerpoint/2010/main" val="431792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D2E61D-4633-4214-BB00-C436D4F649D9}" type="slidenum">
              <a:rPr lang="en-US" smtClean="0"/>
              <a:t>10</a:t>
            </a:fld>
            <a:endParaRPr lang="en-US"/>
          </a:p>
        </p:txBody>
      </p:sp>
    </p:spTree>
    <p:extLst>
      <p:ext uri="{BB962C8B-B14F-4D97-AF65-F5344CB8AC3E}">
        <p14:creationId xmlns:p14="http://schemas.microsoft.com/office/powerpoint/2010/main" val="1348671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D2E61D-4633-4214-BB00-C436D4F649D9}" type="slidenum">
              <a:rPr lang="en-US" smtClean="0"/>
              <a:t>12</a:t>
            </a:fld>
            <a:endParaRPr lang="en-US"/>
          </a:p>
        </p:txBody>
      </p:sp>
    </p:spTree>
    <p:extLst>
      <p:ext uri="{BB962C8B-B14F-4D97-AF65-F5344CB8AC3E}">
        <p14:creationId xmlns:p14="http://schemas.microsoft.com/office/powerpoint/2010/main" val="2407569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D2E61D-4633-4214-BB00-C436D4F649D9}" type="slidenum">
              <a:rPr lang="en-US" smtClean="0"/>
              <a:t>13</a:t>
            </a:fld>
            <a:endParaRPr lang="en-US"/>
          </a:p>
        </p:txBody>
      </p:sp>
    </p:spTree>
    <p:extLst>
      <p:ext uri="{BB962C8B-B14F-4D97-AF65-F5344CB8AC3E}">
        <p14:creationId xmlns:p14="http://schemas.microsoft.com/office/powerpoint/2010/main" val="1549288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D2E61D-4633-4214-BB00-C436D4F649D9}" type="slidenum">
              <a:rPr lang="en-US" smtClean="0"/>
              <a:t>14</a:t>
            </a:fld>
            <a:endParaRPr lang="en-US"/>
          </a:p>
        </p:txBody>
      </p:sp>
    </p:spTree>
    <p:extLst>
      <p:ext uri="{BB962C8B-B14F-4D97-AF65-F5344CB8AC3E}">
        <p14:creationId xmlns:p14="http://schemas.microsoft.com/office/powerpoint/2010/main" val="2884510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D2E61D-4633-4214-BB00-C436D4F649D9}" type="slidenum">
              <a:rPr lang="en-US" smtClean="0"/>
              <a:t>15</a:t>
            </a:fld>
            <a:endParaRPr lang="en-US"/>
          </a:p>
        </p:txBody>
      </p:sp>
    </p:spTree>
    <p:extLst>
      <p:ext uri="{BB962C8B-B14F-4D97-AF65-F5344CB8AC3E}">
        <p14:creationId xmlns:p14="http://schemas.microsoft.com/office/powerpoint/2010/main" val="2407569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F67FF1-BCED-448C-90CB-A0C937DEB4D7}" type="datetimeFigureOut">
              <a:rPr lang="en-US" smtClean="0"/>
              <a:t>12/21/2025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FDFA47-0BD3-4168-9FBA-D43960448C72}" type="slidenum">
              <a:rPr lang="en-US" smtClean="0"/>
              <a:t>‹#›</a:t>
            </a:fld>
            <a:endParaRPr lang="en-US"/>
          </a:p>
        </p:txBody>
      </p:sp>
    </p:spTree>
    <p:extLst>
      <p:ext uri="{BB962C8B-B14F-4D97-AF65-F5344CB8AC3E}">
        <p14:creationId xmlns:p14="http://schemas.microsoft.com/office/powerpoint/2010/main" val="3362782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F67FF1-BCED-448C-90CB-A0C937DEB4D7}" type="datetimeFigureOut">
              <a:rPr lang="en-US" smtClean="0"/>
              <a:t>12/21/2025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FDFA47-0BD3-4168-9FBA-D43960448C72}" type="slidenum">
              <a:rPr lang="en-US" smtClean="0"/>
              <a:t>‹#›</a:t>
            </a:fld>
            <a:endParaRPr lang="en-US"/>
          </a:p>
        </p:txBody>
      </p:sp>
    </p:spTree>
    <p:extLst>
      <p:ext uri="{BB962C8B-B14F-4D97-AF65-F5344CB8AC3E}">
        <p14:creationId xmlns:p14="http://schemas.microsoft.com/office/powerpoint/2010/main" val="1547363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7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7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F67FF1-BCED-448C-90CB-A0C937DEB4D7}" type="datetimeFigureOut">
              <a:rPr lang="en-US" smtClean="0"/>
              <a:t>12/21/2025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FDFA47-0BD3-4168-9FBA-D43960448C72}" type="slidenum">
              <a:rPr lang="en-US" smtClean="0"/>
              <a:t>‹#›</a:t>
            </a:fld>
            <a:endParaRPr lang="en-US"/>
          </a:p>
        </p:txBody>
      </p:sp>
    </p:spTree>
    <p:extLst>
      <p:ext uri="{BB962C8B-B14F-4D97-AF65-F5344CB8AC3E}">
        <p14:creationId xmlns:p14="http://schemas.microsoft.com/office/powerpoint/2010/main" val="40317939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ED0A68E2-9247-446F-8C5D-E1C8CDB5987C}"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4356907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D0BF0102-5ABE-4178-ADCF-3A710BE5767B}"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3869356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CC87C59A-CB95-42DB-A77C-866866091F58}"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4867235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a:defRPr/>
            </a:pPr>
            <a:fld id="{B19AA052-7C60-48CF-9DC0-22B426F16578}"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982463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solidFill>
                <a:srgbClr val="000000"/>
              </a:solidFill>
            </a:endParaRPr>
          </a:p>
        </p:txBody>
      </p:sp>
      <p:sp>
        <p:nvSpPr>
          <p:cNvPr id="8" name="Footer Placeholder 7"/>
          <p:cNvSpPr>
            <a:spLocks noGrp="1"/>
          </p:cNvSpPr>
          <p:nvPr>
            <p:ph type="ftr" sz="quarter" idx="11"/>
          </p:nvPr>
        </p:nvSpPr>
        <p:spPr/>
        <p:txBody>
          <a:bodyPr/>
          <a:lstStyle/>
          <a:p>
            <a:pPr>
              <a:defRPr/>
            </a:pPr>
            <a:endParaRPr lang="en-US">
              <a:solidFill>
                <a:srgbClr val="000000"/>
              </a:solidFill>
            </a:endParaRPr>
          </a:p>
        </p:txBody>
      </p:sp>
      <p:sp>
        <p:nvSpPr>
          <p:cNvPr id="9" name="Slide Number Placeholder 8"/>
          <p:cNvSpPr>
            <a:spLocks noGrp="1"/>
          </p:cNvSpPr>
          <p:nvPr>
            <p:ph type="sldNum" sz="quarter" idx="12"/>
          </p:nvPr>
        </p:nvSpPr>
        <p:spPr/>
        <p:txBody>
          <a:bodyPr/>
          <a:lstStyle/>
          <a:p>
            <a:pPr>
              <a:defRPr/>
            </a:pPr>
            <a:fld id="{4FD98861-9CCF-4924-AB81-B9FBB215C213}"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4515289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solidFill>
                <a:srgbClr val="000000"/>
              </a:solidFill>
            </a:endParaRPr>
          </a:p>
        </p:txBody>
      </p:sp>
      <p:sp>
        <p:nvSpPr>
          <p:cNvPr id="4" name="Footer Placeholder 3"/>
          <p:cNvSpPr>
            <a:spLocks noGrp="1"/>
          </p:cNvSpPr>
          <p:nvPr>
            <p:ph type="ftr" sz="quarter" idx="11"/>
          </p:nvPr>
        </p:nvSpPr>
        <p:spPr/>
        <p:txBody>
          <a:bodyPr/>
          <a:lstStyle/>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fld id="{FFC74097-685D-4D47-B213-91BB293AC3A3}"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305754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000000"/>
              </a:solidFill>
            </a:endParaRPr>
          </a:p>
        </p:txBody>
      </p:sp>
      <p:sp>
        <p:nvSpPr>
          <p:cNvPr id="3" name="Footer Placeholder 2"/>
          <p:cNvSpPr>
            <a:spLocks noGrp="1"/>
          </p:cNvSpPr>
          <p:nvPr>
            <p:ph type="ftr" sz="quarter" idx="11"/>
          </p:nvPr>
        </p:nvSpPr>
        <p:spPr/>
        <p:txBody>
          <a:bodyPr/>
          <a:lstStyle/>
          <a:p>
            <a:pPr>
              <a:defRPr/>
            </a:pPr>
            <a:endParaRPr lang="en-US">
              <a:solidFill>
                <a:srgbClr val="000000"/>
              </a:solidFill>
            </a:endParaRPr>
          </a:p>
        </p:txBody>
      </p:sp>
      <p:sp>
        <p:nvSpPr>
          <p:cNvPr id="4" name="Slide Number Placeholder 3"/>
          <p:cNvSpPr>
            <a:spLocks noGrp="1"/>
          </p:cNvSpPr>
          <p:nvPr>
            <p:ph type="sldNum" sz="quarter" idx="12"/>
          </p:nvPr>
        </p:nvSpPr>
        <p:spPr/>
        <p:txBody>
          <a:bodyPr/>
          <a:lstStyle/>
          <a:p>
            <a:pPr>
              <a:defRPr/>
            </a:pPr>
            <a:fld id="{F804F9DF-95C0-412F-AFD9-B534FDE69216}"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419962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a:defRPr/>
            </a:pPr>
            <a:fld id="{FD57C71A-8483-473A-9F31-1B41D9CA2C0D}"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1372042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F67FF1-BCED-448C-90CB-A0C937DEB4D7}" type="datetimeFigureOut">
              <a:rPr lang="en-US" smtClean="0"/>
              <a:t>12/21/2025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FDFA47-0BD3-4168-9FBA-D43960448C72}" type="slidenum">
              <a:rPr lang="en-US" smtClean="0"/>
              <a:t>‹#›</a:t>
            </a:fld>
            <a:endParaRPr lang="en-US"/>
          </a:p>
        </p:txBody>
      </p:sp>
    </p:spTree>
    <p:extLst>
      <p:ext uri="{BB962C8B-B14F-4D97-AF65-F5344CB8AC3E}">
        <p14:creationId xmlns:p14="http://schemas.microsoft.com/office/powerpoint/2010/main" val="13850816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a:defRPr/>
            </a:pPr>
            <a:fld id="{5ADFFB55-C202-4A2F-91AC-824A4E59AB90}"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1790358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1487DA33-FF46-4F21-AB92-455D1E3737C3}"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7897955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D9A1ABD6-154E-4EEF-A418-7223A7257C62}"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0403291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9"/>
            <a:ext cx="8229600" cy="585152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A6F5DC2-7D27-4860-8874-670C028FEED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625086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43D1E557-4C8E-4D39-9F56-BB8E194945C5}"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720013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A65D5674-EEE3-4467-84B0-3DB20917C812}"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7504445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B41A0F0-5A2D-45A0-9E78-379D65EBED4B}"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2763095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a:defRPr/>
            </a:pPr>
            <a:fld id="{9E34A70B-5C47-401B-911C-94790E9030DC}"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2358609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solidFill>
                <a:srgbClr val="000000"/>
              </a:solidFill>
            </a:endParaRPr>
          </a:p>
        </p:txBody>
      </p:sp>
      <p:sp>
        <p:nvSpPr>
          <p:cNvPr id="8" name="Footer Placeholder 7"/>
          <p:cNvSpPr>
            <a:spLocks noGrp="1"/>
          </p:cNvSpPr>
          <p:nvPr>
            <p:ph type="ftr" sz="quarter" idx="11"/>
          </p:nvPr>
        </p:nvSpPr>
        <p:spPr/>
        <p:txBody>
          <a:bodyPr/>
          <a:lstStyle/>
          <a:p>
            <a:pPr>
              <a:defRPr/>
            </a:pPr>
            <a:endParaRPr lang="en-US">
              <a:solidFill>
                <a:srgbClr val="000000"/>
              </a:solidFill>
            </a:endParaRPr>
          </a:p>
        </p:txBody>
      </p:sp>
      <p:sp>
        <p:nvSpPr>
          <p:cNvPr id="9" name="Slide Number Placeholder 8"/>
          <p:cNvSpPr>
            <a:spLocks noGrp="1"/>
          </p:cNvSpPr>
          <p:nvPr>
            <p:ph type="sldNum" sz="quarter" idx="12"/>
          </p:nvPr>
        </p:nvSpPr>
        <p:spPr/>
        <p:txBody>
          <a:bodyPr/>
          <a:lstStyle/>
          <a:p>
            <a:pPr>
              <a:defRPr/>
            </a:pPr>
            <a:fld id="{B474FCF2-C267-4E85-88FD-DB35E45436D4}"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3689987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solidFill>
                <a:srgbClr val="000000"/>
              </a:solidFill>
            </a:endParaRPr>
          </a:p>
        </p:txBody>
      </p:sp>
      <p:sp>
        <p:nvSpPr>
          <p:cNvPr id="4" name="Footer Placeholder 3"/>
          <p:cNvSpPr>
            <a:spLocks noGrp="1"/>
          </p:cNvSpPr>
          <p:nvPr>
            <p:ph type="ftr" sz="quarter" idx="11"/>
          </p:nvPr>
        </p:nvSpPr>
        <p:spPr/>
        <p:txBody>
          <a:bodyPr/>
          <a:lstStyle/>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fld id="{D3039144-9EB9-40F3-8B60-6EFC01A8A1AB}"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26968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F67FF1-BCED-448C-90CB-A0C937DEB4D7}" type="datetimeFigureOut">
              <a:rPr lang="en-US" smtClean="0"/>
              <a:t>12/21/2025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FDFA47-0BD3-4168-9FBA-D43960448C72}" type="slidenum">
              <a:rPr lang="en-US" smtClean="0"/>
              <a:t>‹#›</a:t>
            </a:fld>
            <a:endParaRPr lang="en-US"/>
          </a:p>
        </p:txBody>
      </p:sp>
    </p:spTree>
    <p:extLst>
      <p:ext uri="{BB962C8B-B14F-4D97-AF65-F5344CB8AC3E}">
        <p14:creationId xmlns:p14="http://schemas.microsoft.com/office/powerpoint/2010/main" val="784895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000000"/>
              </a:solidFill>
            </a:endParaRPr>
          </a:p>
        </p:txBody>
      </p:sp>
      <p:sp>
        <p:nvSpPr>
          <p:cNvPr id="3" name="Footer Placeholder 2"/>
          <p:cNvSpPr>
            <a:spLocks noGrp="1"/>
          </p:cNvSpPr>
          <p:nvPr>
            <p:ph type="ftr" sz="quarter" idx="11"/>
          </p:nvPr>
        </p:nvSpPr>
        <p:spPr/>
        <p:txBody>
          <a:bodyPr/>
          <a:lstStyle/>
          <a:p>
            <a:pPr>
              <a:defRPr/>
            </a:pPr>
            <a:endParaRPr lang="en-US">
              <a:solidFill>
                <a:srgbClr val="000000"/>
              </a:solidFill>
            </a:endParaRPr>
          </a:p>
        </p:txBody>
      </p:sp>
      <p:sp>
        <p:nvSpPr>
          <p:cNvPr id="4" name="Slide Number Placeholder 3"/>
          <p:cNvSpPr>
            <a:spLocks noGrp="1"/>
          </p:cNvSpPr>
          <p:nvPr>
            <p:ph type="sldNum" sz="quarter" idx="12"/>
          </p:nvPr>
        </p:nvSpPr>
        <p:spPr/>
        <p:txBody>
          <a:bodyPr/>
          <a:lstStyle/>
          <a:p>
            <a:pPr>
              <a:defRPr/>
            </a:pPr>
            <a:fld id="{BBEAE1BB-F229-4BE0-A1DE-AF6753FD3367}"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40608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a:defRPr/>
            </a:pPr>
            <a:fld id="{D8C5736C-1AB9-46A6-A635-9DB7E2EE8D39}"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78323191"/>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a:defRPr/>
            </a:pPr>
            <a:fld id="{756DFCA0-10B7-4FAE-A353-BEC0F7134CAE}"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4304123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2FA43AD9-8F0E-488F-8D9E-9744F6560555}"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5994983"/>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06B4114-F1F7-4F60-B0AC-D073E8F0C5A5}"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1957183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ED0A68E2-9247-446F-8C5D-E1C8CDB5987C}"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8190148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D0BF0102-5ABE-4178-ADCF-3A710BE5767B}"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44495785"/>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CC87C59A-CB95-42DB-A77C-866866091F58}"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8556362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a:defRPr/>
            </a:pPr>
            <a:fld id="{B19AA052-7C60-48CF-9DC0-22B426F16578}"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57494819"/>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solidFill>
                <a:srgbClr val="000000"/>
              </a:solidFill>
            </a:endParaRPr>
          </a:p>
        </p:txBody>
      </p:sp>
      <p:sp>
        <p:nvSpPr>
          <p:cNvPr id="8" name="Footer Placeholder 7"/>
          <p:cNvSpPr>
            <a:spLocks noGrp="1"/>
          </p:cNvSpPr>
          <p:nvPr>
            <p:ph type="ftr" sz="quarter" idx="11"/>
          </p:nvPr>
        </p:nvSpPr>
        <p:spPr/>
        <p:txBody>
          <a:bodyPr/>
          <a:lstStyle/>
          <a:p>
            <a:pPr>
              <a:defRPr/>
            </a:pPr>
            <a:endParaRPr lang="en-US">
              <a:solidFill>
                <a:srgbClr val="000000"/>
              </a:solidFill>
            </a:endParaRPr>
          </a:p>
        </p:txBody>
      </p:sp>
      <p:sp>
        <p:nvSpPr>
          <p:cNvPr id="9" name="Slide Number Placeholder 8"/>
          <p:cNvSpPr>
            <a:spLocks noGrp="1"/>
          </p:cNvSpPr>
          <p:nvPr>
            <p:ph type="sldNum" sz="quarter" idx="12"/>
          </p:nvPr>
        </p:nvSpPr>
        <p:spPr/>
        <p:txBody>
          <a:bodyPr/>
          <a:lstStyle/>
          <a:p>
            <a:pPr>
              <a:defRPr/>
            </a:pPr>
            <a:fld id="{4FD98861-9CCF-4924-AB81-B9FBB215C213}"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4932426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F67FF1-BCED-448C-90CB-A0C937DEB4D7}" type="datetimeFigureOut">
              <a:rPr lang="en-US" smtClean="0"/>
              <a:t>12/21/2025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FDFA47-0BD3-4168-9FBA-D43960448C72}" type="slidenum">
              <a:rPr lang="en-US" smtClean="0"/>
              <a:t>‹#›</a:t>
            </a:fld>
            <a:endParaRPr lang="en-US"/>
          </a:p>
        </p:txBody>
      </p:sp>
    </p:spTree>
    <p:extLst>
      <p:ext uri="{BB962C8B-B14F-4D97-AF65-F5344CB8AC3E}">
        <p14:creationId xmlns:p14="http://schemas.microsoft.com/office/powerpoint/2010/main" val="9163809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solidFill>
                <a:srgbClr val="000000"/>
              </a:solidFill>
            </a:endParaRPr>
          </a:p>
        </p:txBody>
      </p:sp>
      <p:sp>
        <p:nvSpPr>
          <p:cNvPr id="4" name="Footer Placeholder 3"/>
          <p:cNvSpPr>
            <a:spLocks noGrp="1"/>
          </p:cNvSpPr>
          <p:nvPr>
            <p:ph type="ftr" sz="quarter" idx="11"/>
          </p:nvPr>
        </p:nvSpPr>
        <p:spPr/>
        <p:txBody>
          <a:bodyPr/>
          <a:lstStyle/>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fld id="{FFC74097-685D-4D47-B213-91BB293AC3A3}"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126990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000000"/>
              </a:solidFill>
            </a:endParaRPr>
          </a:p>
        </p:txBody>
      </p:sp>
      <p:sp>
        <p:nvSpPr>
          <p:cNvPr id="3" name="Footer Placeholder 2"/>
          <p:cNvSpPr>
            <a:spLocks noGrp="1"/>
          </p:cNvSpPr>
          <p:nvPr>
            <p:ph type="ftr" sz="quarter" idx="11"/>
          </p:nvPr>
        </p:nvSpPr>
        <p:spPr/>
        <p:txBody>
          <a:bodyPr/>
          <a:lstStyle/>
          <a:p>
            <a:pPr>
              <a:defRPr/>
            </a:pPr>
            <a:endParaRPr lang="en-US">
              <a:solidFill>
                <a:srgbClr val="000000"/>
              </a:solidFill>
            </a:endParaRPr>
          </a:p>
        </p:txBody>
      </p:sp>
      <p:sp>
        <p:nvSpPr>
          <p:cNvPr id="4" name="Slide Number Placeholder 3"/>
          <p:cNvSpPr>
            <a:spLocks noGrp="1"/>
          </p:cNvSpPr>
          <p:nvPr>
            <p:ph type="sldNum" sz="quarter" idx="12"/>
          </p:nvPr>
        </p:nvSpPr>
        <p:spPr/>
        <p:txBody>
          <a:bodyPr/>
          <a:lstStyle/>
          <a:p>
            <a:pPr>
              <a:defRPr/>
            </a:pPr>
            <a:fld id="{F804F9DF-95C0-412F-AFD9-B534FDE69216}"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282868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a:defRPr/>
            </a:pPr>
            <a:fld id="{FD57C71A-8483-473A-9F31-1B41D9CA2C0D}"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8367772"/>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a:defRPr/>
            </a:pPr>
            <a:fld id="{5ADFFB55-C202-4A2F-91AC-824A4E59AB90}"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54777290"/>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1487DA33-FF46-4F21-AB92-455D1E3737C3}"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42517270"/>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D9A1ABD6-154E-4EEF-A418-7223A7257C62}"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7740589"/>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A662D3CE-118B-4C4A-BBE3-8731DF096462}"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8161643"/>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AD50230A-C569-44B2-9AA3-8777B0554F31}"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77520562"/>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C6332BC-41CA-4AE9-9B4D-DA0528EDA302}"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027906"/>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a:defRPr/>
            </a:pPr>
            <a:fld id="{39525C0C-BF53-495A-AAD8-867CF5D93F79}"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6983312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F67FF1-BCED-448C-90CB-A0C937DEB4D7}" type="datetimeFigureOut">
              <a:rPr lang="en-US" smtClean="0"/>
              <a:t>12/21/2025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FDFA47-0BD3-4168-9FBA-D43960448C72}" type="slidenum">
              <a:rPr lang="en-US" smtClean="0"/>
              <a:t>‹#›</a:t>
            </a:fld>
            <a:endParaRPr lang="en-US"/>
          </a:p>
        </p:txBody>
      </p:sp>
    </p:spTree>
    <p:extLst>
      <p:ext uri="{BB962C8B-B14F-4D97-AF65-F5344CB8AC3E}">
        <p14:creationId xmlns:p14="http://schemas.microsoft.com/office/powerpoint/2010/main" val="21832136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solidFill>
                <a:srgbClr val="000000"/>
              </a:solidFill>
            </a:endParaRPr>
          </a:p>
        </p:txBody>
      </p:sp>
      <p:sp>
        <p:nvSpPr>
          <p:cNvPr id="8" name="Footer Placeholder 7"/>
          <p:cNvSpPr>
            <a:spLocks noGrp="1"/>
          </p:cNvSpPr>
          <p:nvPr>
            <p:ph type="ftr" sz="quarter" idx="11"/>
          </p:nvPr>
        </p:nvSpPr>
        <p:spPr/>
        <p:txBody>
          <a:bodyPr/>
          <a:lstStyle/>
          <a:p>
            <a:pPr>
              <a:defRPr/>
            </a:pPr>
            <a:endParaRPr lang="en-US">
              <a:solidFill>
                <a:srgbClr val="000000"/>
              </a:solidFill>
            </a:endParaRPr>
          </a:p>
        </p:txBody>
      </p:sp>
      <p:sp>
        <p:nvSpPr>
          <p:cNvPr id="9" name="Slide Number Placeholder 8"/>
          <p:cNvSpPr>
            <a:spLocks noGrp="1"/>
          </p:cNvSpPr>
          <p:nvPr>
            <p:ph type="sldNum" sz="quarter" idx="12"/>
          </p:nvPr>
        </p:nvSpPr>
        <p:spPr/>
        <p:txBody>
          <a:bodyPr/>
          <a:lstStyle/>
          <a:p>
            <a:pPr>
              <a:defRPr/>
            </a:pPr>
            <a:fld id="{862BD618-CE76-4155-8E7A-0C43DDAE0405}"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39816110"/>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solidFill>
                <a:srgbClr val="000000"/>
              </a:solidFill>
            </a:endParaRPr>
          </a:p>
        </p:txBody>
      </p:sp>
      <p:sp>
        <p:nvSpPr>
          <p:cNvPr id="4" name="Footer Placeholder 3"/>
          <p:cNvSpPr>
            <a:spLocks noGrp="1"/>
          </p:cNvSpPr>
          <p:nvPr>
            <p:ph type="ftr" sz="quarter" idx="11"/>
          </p:nvPr>
        </p:nvSpPr>
        <p:spPr/>
        <p:txBody>
          <a:bodyPr/>
          <a:lstStyle/>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fld id="{C1B24B2C-D943-4AB5-98F6-DD01692580DF}"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676751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000000"/>
              </a:solidFill>
            </a:endParaRPr>
          </a:p>
        </p:txBody>
      </p:sp>
      <p:sp>
        <p:nvSpPr>
          <p:cNvPr id="3" name="Footer Placeholder 2"/>
          <p:cNvSpPr>
            <a:spLocks noGrp="1"/>
          </p:cNvSpPr>
          <p:nvPr>
            <p:ph type="ftr" sz="quarter" idx="11"/>
          </p:nvPr>
        </p:nvSpPr>
        <p:spPr/>
        <p:txBody>
          <a:bodyPr/>
          <a:lstStyle/>
          <a:p>
            <a:pPr>
              <a:defRPr/>
            </a:pPr>
            <a:endParaRPr lang="en-US">
              <a:solidFill>
                <a:srgbClr val="000000"/>
              </a:solidFill>
            </a:endParaRPr>
          </a:p>
        </p:txBody>
      </p:sp>
      <p:sp>
        <p:nvSpPr>
          <p:cNvPr id="4" name="Slide Number Placeholder 3"/>
          <p:cNvSpPr>
            <a:spLocks noGrp="1"/>
          </p:cNvSpPr>
          <p:nvPr>
            <p:ph type="sldNum" sz="quarter" idx="12"/>
          </p:nvPr>
        </p:nvSpPr>
        <p:spPr/>
        <p:txBody>
          <a:bodyPr/>
          <a:lstStyle/>
          <a:p>
            <a:pPr>
              <a:defRPr/>
            </a:pPr>
            <a:fld id="{DBDDC3A2-73BB-43CB-9994-D3B6F73ABC4D}"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893300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a:defRPr/>
            </a:pPr>
            <a:fld id="{E3A0C1CE-1BFF-4C2F-B55A-C69EC5FA5E7E}"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90254960"/>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a:defRPr/>
            </a:pPr>
            <a:fld id="{1EA686AF-8A07-406C-9EB8-B4023BCB2BD7}"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86205178"/>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AFF84264-00CB-40F6-A5B8-F88C6A17CC19}"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80818707"/>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F03E63FE-10D7-471E-8C17-BA36FF02B911}"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362917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F67FF1-BCED-448C-90CB-A0C937DEB4D7}" type="datetimeFigureOut">
              <a:rPr lang="en-US" smtClean="0"/>
              <a:t>12/21/2025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FDFA47-0BD3-4168-9FBA-D43960448C72}" type="slidenum">
              <a:rPr lang="en-US" smtClean="0"/>
              <a:t>‹#›</a:t>
            </a:fld>
            <a:endParaRPr lang="en-US"/>
          </a:p>
        </p:txBody>
      </p:sp>
    </p:spTree>
    <p:extLst>
      <p:ext uri="{BB962C8B-B14F-4D97-AF65-F5344CB8AC3E}">
        <p14:creationId xmlns:p14="http://schemas.microsoft.com/office/powerpoint/2010/main" val="23740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F67FF1-BCED-448C-90CB-A0C937DEB4D7}" type="datetimeFigureOut">
              <a:rPr lang="en-US" smtClean="0"/>
              <a:t>12/21/2025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FDFA47-0BD3-4168-9FBA-D43960448C72}" type="slidenum">
              <a:rPr lang="en-US" smtClean="0"/>
              <a:t>‹#›</a:t>
            </a:fld>
            <a:endParaRPr lang="en-US"/>
          </a:p>
        </p:txBody>
      </p:sp>
    </p:spTree>
    <p:extLst>
      <p:ext uri="{BB962C8B-B14F-4D97-AF65-F5344CB8AC3E}">
        <p14:creationId xmlns:p14="http://schemas.microsoft.com/office/powerpoint/2010/main" val="2410571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8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F67FF1-BCED-448C-90CB-A0C937DEB4D7}" type="datetimeFigureOut">
              <a:rPr lang="en-US" smtClean="0"/>
              <a:t>12/21/2025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FDFA47-0BD3-4168-9FBA-D43960448C72}" type="slidenum">
              <a:rPr lang="en-US" smtClean="0"/>
              <a:t>‹#›</a:t>
            </a:fld>
            <a:endParaRPr lang="en-US"/>
          </a:p>
        </p:txBody>
      </p:sp>
    </p:spTree>
    <p:extLst>
      <p:ext uri="{BB962C8B-B14F-4D97-AF65-F5344CB8AC3E}">
        <p14:creationId xmlns:p14="http://schemas.microsoft.com/office/powerpoint/2010/main" val="1005745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F67FF1-BCED-448C-90CB-A0C937DEB4D7}" type="datetimeFigureOut">
              <a:rPr lang="en-US" smtClean="0"/>
              <a:t>12/21/2025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FDFA47-0BD3-4168-9FBA-D43960448C72}" type="slidenum">
              <a:rPr lang="en-US" smtClean="0"/>
              <a:t>‹#›</a:t>
            </a:fld>
            <a:endParaRPr lang="en-US"/>
          </a:p>
        </p:txBody>
      </p:sp>
    </p:spTree>
    <p:extLst>
      <p:ext uri="{BB962C8B-B14F-4D97-AF65-F5344CB8AC3E}">
        <p14:creationId xmlns:p14="http://schemas.microsoft.com/office/powerpoint/2010/main" val="1161358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8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F67FF1-BCED-448C-90CB-A0C937DEB4D7}" type="datetimeFigureOut">
              <a:rPr lang="en-US" smtClean="0"/>
              <a:t>12/21/2025</a:t>
            </a:fld>
            <a:endParaRPr lang="en-US"/>
          </a:p>
        </p:txBody>
      </p:sp>
      <p:sp>
        <p:nvSpPr>
          <p:cNvPr id="5" name="Footer Placeholder 4"/>
          <p:cNvSpPr>
            <a:spLocks noGrp="1"/>
          </p:cNvSpPr>
          <p:nvPr>
            <p:ph type="ftr" sz="quarter" idx="3"/>
          </p:nvPr>
        </p:nvSpPr>
        <p:spPr>
          <a:xfrm>
            <a:off x="3124200" y="635638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8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FDFA47-0BD3-4168-9FBA-D43960448C72}" type="slidenum">
              <a:rPr lang="en-US" smtClean="0"/>
              <a:t>‹#›</a:t>
            </a:fld>
            <a:endParaRPr lang="en-US"/>
          </a:p>
        </p:txBody>
      </p:sp>
    </p:spTree>
    <p:extLst>
      <p:ext uri="{BB962C8B-B14F-4D97-AF65-F5344CB8AC3E}">
        <p14:creationId xmlns:p14="http://schemas.microsoft.com/office/powerpoint/2010/main" val="29497395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F67FF1-BCED-448C-90CB-A0C937DEB4D7}" type="datetimeFigureOut">
              <a:rPr lang="en-US" smtClean="0"/>
              <a:t>12/21/2025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FDFA47-0BD3-4168-9FBA-D43960448C72}" type="slidenum">
              <a:rPr lang="en-US" smtClean="0"/>
              <a:t>‹#›</a:t>
            </a:fld>
            <a:endParaRPr lang="en-US"/>
          </a:p>
        </p:txBody>
      </p:sp>
    </p:spTree>
    <p:extLst>
      <p:ext uri="{BB962C8B-B14F-4D97-AF65-F5344CB8AC3E}">
        <p14:creationId xmlns:p14="http://schemas.microsoft.com/office/powerpoint/2010/main" val="3888122758"/>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iterate type="lt">
                                    <p:tmPct val="1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iterate type="lt">
                                    <p:tmPct val="10000"/>
                                  </p:iterate>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iterate type="lt">
                                    <p:tmPct val="10000"/>
                                  </p:iterate>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47" presetClass="entr" presetSubtype="0" fill="hold" nodeType="clickEffect">
                  <p:stCondLst>
                    <p:cond delay="0"/>
                  </p:stCondLst>
                  <p:iterate type="lt">
                    <p:tmPct val="10000"/>
                  </p:iterate>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2">
            <p:tnLst>
              <p:par>
                <p:cTn presetID="47" presetClass="entr" presetSubtype="0" fill="hold" nodeType="withEffect">
                  <p:stCondLst>
                    <p:cond delay="0"/>
                  </p:stCondLst>
                  <p:iterate type="lt">
                    <p:tmPct val="10000"/>
                  </p:iterate>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3">
            <p:tnLst>
              <p:par>
                <p:cTn presetID="47" presetClass="entr" presetSubtype="0" fill="hold" nodeType="withEffect">
                  <p:stCondLst>
                    <p:cond delay="0"/>
                  </p:stCondLst>
                  <p:iterate type="lt">
                    <p:tmPct val="10000"/>
                  </p:iterate>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4">
            <p:tnLst>
              <p:par>
                <p:cTn presetID="47" presetClass="entr" presetSubtype="0" fill="hold" nodeType="withEffect">
                  <p:stCondLst>
                    <p:cond delay="0"/>
                  </p:stCondLst>
                  <p:iterate type="lt">
                    <p:tmPct val="10000"/>
                  </p:iterate>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5">
            <p:tnLst>
              <p:par>
                <p:cTn presetID="47" presetClass="entr" presetSubtype="0" fill="hold" nodeType="withEffect">
                  <p:stCondLst>
                    <p:cond delay="0"/>
                  </p:stCondLst>
                  <p:iterate type="lt">
                    <p:tmPct val="10000"/>
                  </p:iterate>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F67FF1-BCED-448C-90CB-A0C937DEB4D7}" type="datetimeFigureOut">
              <a:rPr lang="en-US" smtClean="0"/>
              <a:t>12/21/2025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FDFA47-0BD3-4168-9FBA-D43960448C72}" type="slidenum">
              <a:rPr lang="en-US" smtClean="0"/>
              <a:t>‹#›</a:t>
            </a:fld>
            <a:endParaRPr lang="en-US"/>
          </a:p>
        </p:txBody>
      </p:sp>
    </p:spTree>
    <p:extLst>
      <p:ext uri="{BB962C8B-B14F-4D97-AF65-F5344CB8AC3E}">
        <p14:creationId xmlns:p14="http://schemas.microsoft.com/office/powerpoint/2010/main" val="3233205772"/>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iterate type="lt">
                                    <p:tmPct val="1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iterate type="lt">
                                    <p:tmPct val="10000"/>
                                  </p:iterate>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iterate type="lt">
                                    <p:tmPct val="10000"/>
                                  </p:iterate>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F67FF1-BCED-448C-90CB-A0C937DEB4D7}" type="datetimeFigureOut">
              <a:rPr lang="en-US" smtClean="0"/>
              <a:t>12/21/2025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FDFA47-0BD3-4168-9FBA-D43960448C72}" type="slidenum">
              <a:rPr lang="en-US" smtClean="0"/>
              <a:t>‹#›</a:t>
            </a:fld>
            <a:endParaRPr lang="en-US"/>
          </a:p>
        </p:txBody>
      </p:sp>
    </p:spTree>
    <p:extLst>
      <p:ext uri="{BB962C8B-B14F-4D97-AF65-F5344CB8AC3E}">
        <p14:creationId xmlns:p14="http://schemas.microsoft.com/office/powerpoint/2010/main" val="2857379920"/>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iterate type="lt">
                                    <p:tmPct val="1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iterate type="lt">
                                    <p:tmPct val="10000"/>
                                  </p:iterate>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iterate type="lt">
                                    <p:tmPct val="10000"/>
                                  </p:iterate>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F67FF1-BCED-448C-90CB-A0C937DEB4D7}" type="datetimeFigureOut">
              <a:rPr lang="en-US" smtClean="0"/>
              <a:t>12/21/2025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FDFA47-0BD3-4168-9FBA-D43960448C72}" type="slidenum">
              <a:rPr lang="en-US" smtClean="0"/>
              <a:t>‹#›</a:t>
            </a:fld>
            <a:endParaRPr lang="en-US"/>
          </a:p>
        </p:txBody>
      </p:sp>
    </p:spTree>
    <p:extLst>
      <p:ext uri="{BB962C8B-B14F-4D97-AF65-F5344CB8AC3E}">
        <p14:creationId xmlns:p14="http://schemas.microsoft.com/office/powerpoint/2010/main" val="954412311"/>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iterate type="lt">
                                    <p:tmPct val="1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iterate type="lt">
                                    <p:tmPct val="10000"/>
                                  </p:iterate>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iterate type="lt">
                                    <p:tmPct val="10000"/>
                                  </p:iterate>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4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41.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4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4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8" Type="http://schemas.openxmlformats.org/officeDocument/2006/relationships/hyperlink" Target="https://vi.wikipedia.org/wiki/L%E1%BB%85_h%E1%BB%99i_Vi%E1%BB%87t_Nam" TargetMode="External"/><Relationship Id="rId3" Type="http://schemas.openxmlformats.org/officeDocument/2006/relationships/image" Target="../media/image8.png"/><Relationship Id="rId7" Type="http://schemas.openxmlformats.org/officeDocument/2006/relationships/hyperlink" Target="https://vi.wikipedia.org/wiki/Qu%C3%A2n_%C4%91%E1%BB%99i" TargetMode="External"/><Relationship Id="rId2" Type="http://schemas.openxmlformats.org/officeDocument/2006/relationships/image" Target="../media/image7.png"/><Relationship Id="rId1" Type="http://schemas.openxmlformats.org/officeDocument/2006/relationships/slideLayout" Target="../slideLayouts/slideLayout41.xml"/><Relationship Id="rId6" Type="http://schemas.openxmlformats.org/officeDocument/2006/relationships/hyperlink" Target="https://vi.wikipedia.org/wiki/Tr%C6%B0%E1%BB%9Dng_h%E1%BB%8Dc" TargetMode="External"/><Relationship Id="rId5" Type="http://schemas.openxmlformats.org/officeDocument/2006/relationships/hyperlink" Target="https://vi.wikipedia.org/wiki/Vi%E1%BB%87t_Nam" TargetMode="External"/><Relationship Id="rId4" Type="http://schemas.openxmlformats.org/officeDocument/2006/relationships/hyperlink" Target="https://vi.wikipedia.org/wiki/Nh%E1%BA%A1c_c%E1%BB%A5"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1.xml"/><Relationship Id="rId5" Type="http://schemas.openxmlformats.org/officeDocument/2006/relationships/image" Target="../media/image15.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93096"/>
            <a:ext cx="9117461" cy="256490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17460" cy="2070140"/>
          </a:xfrm>
          <a:prstGeom prst="rect">
            <a:avLst/>
          </a:prstGeom>
        </p:spPr>
      </p:pic>
      <p:sp>
        <p:nvSpPr>
          <p:cNvPr id="11" name="Rectangle 5"/>
          <p:cNvSpPr>
            <a:spLocks noChangeArrowheads="1"/>
          </p:cNvSpPr>
          <p:nvPr/>
        </p:nvSpPr>
        <p:spPr bwMode="auto">
          <a:xfrm>
            <a:off x="4716016" y="908754"/>
            <a:ext cx="4198738" cy="730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4291" tIns="57145" rIns="114291" bIns="57145" numCol="1">
            <a:prstTxWarp prst="textCanUp">
              <a:avLst/>
            </a:prstTxWarp>
            <a:spAutoFit/>
          </a:bodyPr>
          <a:lstStyle/>
          <a:p>
            <a:pPr eaLnBrk="1" hangingPunct="1"/>
            <a:r>
              <a:rPr lang="en-US" sz="4000" b="1">
                <a:solidFill>
                  <a:srgbClr val="FF0000"/>
                </a:solidFill>
                <a:cs typeface="Times New Roman" pitchFamily="18" charset="0"/>
              </a:rPr>
              <a:t>VÒNG TAY BÈ BẠN</a:t>
            </a:r>
          </a:p>
        </p:txBody>
      </p:sp>
      <p:pic>
        <p:nvPicPr>
          <p:cNvPr id="7" name="Picture 6" descr="Phòng Giáo Dục Và Đào Tạo quận Thanh Xuân"/>
          <p:cNvPicPr>
            <a:picLocks noChangeAspect="1" noChangeArrowheads="1"/>
          </p:cNvPicPr>
          <p:nvPr/>
        </p:nvPicPr>
        <p:blipFill>
          <a:blip r:embed="rId4">
            <a:lum contrast="20000"/>
            <a:extLst>
              <a:ext uri="{28A0092B-C50C-407E-A947-70E740481C1C}">
                <a14:useLocalDpi xmlns:a14="http://schemas.microsoft.com/office/drawing/2010/main" val="0"/>
              </a:ext>
            </a:extLst>
          </a:blip>
          <a:srcRect l="40891" t="17908" r="42033" b="58296"/>
          <a:stretch>
            <a:fillRect/>
          </a:stretch>
        </p:blipFill>
        <p:spPr bwMode="auto">
          <a:xfrm>
            <a:off x="6442097" y="3054067"/>
            <a:ext cx="2633813" cy="1239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90455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260648"/>
            <a:ext cx="8964488" cy="1815882"/>
          </a:xfrm>
          <a:prstGeom prst="rect">
            <a:avLst/>
          </a:prstGeom>
        </p:spPr>
        <p:txBody>
          <a:bodyPr wrap="square">
            <a:spAutoFit/>
          </a:bodyPr>
          <a:lstStyle/>
          <a:p>
            <a:r>
              <a:rPr lang="en-US" sz="2400">
                <a:latin typeface="Times New Roman"/>
                <a:ea typeface="Calibri"/>
              </a:rPr>
              <a:t>P</a:t>
            </a:r>
            <a:r>
              <a:rPr lang="vi-VN" sz="2800">
                <a:latin typeface="Times New Roman"/>
                <a:ea typeface="Calibri"/>
              </a:rPr>
              <a:t>hát trống con cho </a:t>
            </a:r>
            <a:r>
              <a:rPr lang="en-US" sz="2800">
                <a:latin typeface="Times New Roman"/>
                <a:ea typeface="Calibri"/>
              </a:rPr>
              <a:t>3</a:t>
            </a:r>
            <a:r>
              <a:rPr lang="vi-VN" sz="2800">
                <a:latin typeface="Times New Roman"/>
                <a:ea typeface="Calibri"/>
              </a:rPr>
              <a:t> nhóm (5 - 7 HS), cử một bạn làm quản trò hô, sau hiệu lệnh cả nhóm gõ theo âm thanh tiếng trống trường với các yêu cầu: nhóm 1 gõ to, nhóm 2 gõ nhỏ hơn, nhóm 3 gõ nhỏ hơn nữa…Và đổi nhóm </a:t>
            </a:r>
            <a:endParaRPr lang="en-US" sz="2800"/>
          </a:p>
        </p:txBody>
      </p:sp>
      <p:pic>
        <p:nvPicPr>
          <p:cNvPr id="1026" name="Picture 2" descr="E:\TOG DU LIEU TRG HOC\TH\KHOI 1 SAH MOI\3 LOP 1 KET NOI TRI THUC\GA DIEN TU\T14 CĐ4 ON CHAO NG B-NHAC CU TROG CON\z2566343872037_93cb273bbee1d9a6bf75c5ac9aac347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78" y="2895600"/>
            <a:ext cx="8975518"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68945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 y="430"/>
            <a:ext cx="9142858" cy="6857143"/>
          </a:xfrm>
          <a:prstGeom prst="rect">
            <a:avLst/>
          </a:prstGeom>
        </p:spPr>
      </p:pic>
      <p:sp>
        <p:nvSpPr>
          <p:cNvPr id="3" name="Rectangle 2"/>
          <p:cNvSpPr/>
          <p:nvPr/>
        </p:nvSpPr>
        <p:spPr>
          <a:xfrm>
            <a:off x="0" y="0"/>
            <a:ext cx="9036496" cy="1077218"/>
          </a:xfrm>
          <a:prstGeom prst="rect">
            <a:avLst/>
          </a:prstGeom>
        </p:spPr>
        <p:txBody>
          <a:bodyPr wrap="square">
            <a:spAutoFit/>
          </a:bodyPr>
          <a:lstStyle/>
          <a:p>
            <a:r>
              <a:rPr lang="en-US" sz="3200">
                <a:latin typeface="Times New Roman"/>
                <a:ea typeface="Calibri"/>
              </a:rPr>
              <a:t>HD HS đọc, gõ trống con và đệm theo tiết tấu của tiếng trống múa lân</a:t>
            </a:r>
            <a:endParaRPr lang="en-US" sz="3200"/>
          </a:p>
        </p:txBody>
      </p:sp>
      <p:pic>
        <p:nvPicPr>
          <p:cNvPr id="2050" name="Picture 2" descr="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1340770"/>
            <a:ext cx="6408712" cy="1531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40360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4098" name="Picture 2" descr="C:\Users\Administrator\Desktop\pngtree-beautiful-white-swan-dancing-on-the-water-png-image_458312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9632" y="4541610"/>
            <a:ext cx="1656184" cy="113903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16480" y="4541610"/>
            <a:ext cx="2552040" cy="1622964"/>
          </a:xfrm>
          <a:prstGeom prst="rect">
            <a:avLst/>
          </a:prstGeom>
        </p:spPr>
      </p:pic>
      <p:sp>
        <p:nvSpPr>
          <p:cNvPr id="2" name="Rectangle 1"/>
          <p:cNvSpPr/>
          <p:nvPr/>
        </p:nvSpPr>
        <p:spPr>
          <a:xfrm>
            <a:off x="0" y="21035"/>
            <a:ext cx="8604448" cy="461665"/>
          </a:xfrm>
          <a:prstGeom prst="rect">
            <a:avLst/>
          </a:prstGeom>
        </p:spPr>
        <p:txBody>
          <a:bodyPr wrap="square">
            <a:spAutoFit/>
          </a:bodyPr>
          <a:lstStyle/>
          <a:p>
            <a:r>
              <a:rPr lang="vi-VN" sz="2400" b="1" dirty="0"/>
              <a:t>Nghe nhạc:</a:t>
            </a:r>
            <a:r>
              <a:rPr lang="en-US" sz="2400" dirty="0"/>
              <a:t> </a:t>
            </a:r>
            <a:r>
              <a:rPr lang="vi-VN" sz="2400" dirty="0"/>
              <a:t>Vũ khúc thiên nga</a:t>
            </a:r>
            <a:r>
              <a:rPr lang="en-US" sz="2400" dirty="0"/>
              <a:t> </a:t>
            </a:r>
            <a:r>
              <a:rPr lang="vi-VN" sz="2400" dirty="0"/>
              <a:t>(</a:t>
            </a:r>
            <a:r>
              <a:rPr lang="vi-VN" sz="2400" i="1" dirty="0"/>
              <a:t>trích vở ba lê </a:t>
            </a:r>
            <a:r>
              <a:rPr lang="vi-VN" sz="2400" i="1" dirty="0">
                <a:solidFill>
                  <a:srgbClr val="FF0000"/>
                </a:solidFill>
              </a:rPr>
              <a:t>Hồ thiên nga) </a:t>
            </a:r>
            <a:endParaRPr lang="en-US" sz="2400" dirty="0">
              <a:solidFill>
                <a:srgbClr val="FF0000"/>
              </a:solidFill>
            </a:endParaRP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4139952" y="3140970"/>
            <a:ext cx="2160240" cy="2463647"/>
          </a:xfrm>
          <a:prstGeom prst="rect">
            <a:avLst/>
          </a:prstGeom>
        </p:spPr>
      </p:pic>
      <p:sp>
        <p:nvSpPr>
          <p:cNvPr id="5" name="Rectangle 4"/>
          <p:cNvSpPr/>
          <p:nvPr/>
        </p:nvSpPr>
        <p:spPr>
          <a:xfrm>
            <a:off x="0" y="488769"/>
            <a:ext cx="6588224" cy="2668423"/>
          </a:xfrm>
          <a:prstGeom prst="rect">
            <a:avLst/>
          </a:prstGeom>
        </p:spPr>
        <p:txBody>
          <a:bodyPr wrap="square">
            <a:spAutoFit/>
          </a:bodyPr>
          <a:lstStyle/>
          <a:p>
            <a:pPr algn="just">
              <a:lnSpc>
                <a:spcPct val="115000"/>
              </a:lnSpc>
            </a:pPr>
            <a:r>
              <a:rPr lang="vi-VN" dirty="0">
                <a:latin typeface="Times New Roman"/>
                <a:ea typeface="Calibri"/>
                <a:cs typeface="Times New Roman"/>
              </a:rPr>
              <a:t>- Tác giả Pi-ốt I-lích Trai-Cốp-xki là nhạc sĩ nổi tiếng người Nga. Ông sáng tác rất nhiều tác phẩm cho dàn nhạc giao hưởng.</a:t>
            </a:r>
            <a:endParaRPr lang="en-US" sz="1400" dirty="0">
              <a:latin typeface="Calibri"/>
              <a:ea typeface="Calibri"/>
              <a:cs typeface="Times New Roman"/>
            </a:endParaRPr>
          </a:p>
          <a:p>
            <a:pPr algn="just"/>
            <a:r>
              <a:rPr lang="vi-VN" dirty="0">
                <a:latin typeface="Times New Roman"/>
                <a:ea typeface="Calibri"/>
              </a:rPr>
              <a:t>- Tác phẩm ở xứ Ba-va-ria thuộc nước Đức có vị vua Lút-Guých đệ nhị nổi tiếng lãng mạn, say mê nghệ thuật đặc biệt là âm nhạc. Ông đã cho xây một lâu đài thần tiên tuyệt đẹp gọi là lâu đài thiên nga. Đứng trên sườn núi trông ra khu hồ cũng mang tên là hồ thiên nga hết sức thơ mộng. Tòa lâu đài, khu hồ thiên nga và vị vua lãng mạn đã gợi lên niềm cảm hứng cho Trai-cốp-xki sáng tác vở ba lê Hồ thiên nga.</a:t>
            </a:r>
            <a:endParaRPr lang="en-US" dirty="0"/>
          </a:p>
        </p:txBody>
      </p:sp>
      <p:pic>
        <p:nvPicPr>
          <p:cNvPr id="10" name="Picture 7" descr="D:\GIÁO ÁN 1 2020-2021\HÌNH SOẠN GIÁO ÁN\Nghe nhạc\Trống cái - Copy - Copy.jpg"/>
          <p:cNvPicPr>
            <a:picLocks noChangeAspect="1" noChangeArrowheads="1"/>
          </p:cNvPicPr>
          <p:nvPr/>
        </p:nvPicPr>
        <p:blipFill>
          <a:blip r:embed="rId7">
            <a:lum contrast="20000"/>
            <a:extLst>
              <a:ext uri="{28A0092B-C50C-407E-A947-70E740481C1C}">
                <a14:useLocalDpi xmlns:a14="http://schemas.microsoft.com/office/drawing/2010/main" val="0"/>
              </a:ext>
            </a:extLst>
          </a:blip>
          <a:srcRect/>
          <a:stretch>
            <a:fillRect/>
          </a:stretch>
        </p:blipFill>
        <p:spPr bwMode="auto">
          <a:xfrm>
            <a:off x="6948265" y="620688"/>
            <a:ext cx="2107019" cy="2626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42201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4098" name="Picture 2" descr="C:\Users\Administrator\Desktop\pngtree-beautiful-white-swan-dancing-on-the-water-png-image_458312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9632" y="4541610"/>
            <a:ext cx="1656184" cy="113903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16480" y="4541610"/>
            <a:ext cx="2552040" cy="1622964"/>
          </a:xfrm>
          <a:prstGeom prst="rect">
            <a:avLst/>
          </a:prstGeom>
        </p:spPr>
      </p:pic>
      <p:sp>
        <p:nvSpPr>
          <p:cNvPr id="2" name="Rectangle 1"/>
          <p:cNvSpPr/>
          <p:nvPr/>
        </p:nvSpPr>
        <p:spPr>
          <a:xfrm>
            <a:off x="567448" y="116632"/>
            <a:ext cx="8604448" cy="461665"/>
          </a:xfrm>
          <a:prstGeom prst="rect">
            <a:avLst/>
          </a:prstGeom>
        </p:spPr>
        <p:txBody>
          <a:bodyPr wrap="square">
            <a:spAutoFit/>
          </a:bodyPr>
          <a:lstStyle/>
          <a:p>
            <a:r>
              <a:rPr lang="vi-VN" sz="2400" b="1" dirty="0"/>
              <a:t>Nghe nhạc:</a:t>
            </a:r>
            <a:r>
              <a:rPr lang="en-US" sz="2400" dirty="0"/>
              <a:t> </a:t>
            </a:r>
            <a:r>
              <a:rPr lang="vi-VN" sz="2400" dirty="0"/>
              <a:t>Vũ khúc thiên nga</a:t>
            </a:r>
            <a:r>
              <a:rPr lang="en-US" sz="2400" dirty="0"/>
              <a:t> </a:t>
            </a:r>
            <a:r>
              <a:rPr lang="vi-VN" sz="2400" dirty="0"/>
              <a:t>(</a:t>
            </a:r>
            <a:r>
              <a:rPr lang="vi-VN" sz="2400" i="1" dirty="0"/>
              <a:t>trích vở ba lê </a:t>
            </a:r>
            <a:r>
              <a:rPr lang="vi-VN" sz="2400" i="1" dirty="0">
                <a:solidFill>
                  <a:srgbClr val="FF0000"/>
                </a:solidFill>
              </a:rPr>
              <a:t>Hồ thiên nga) </a:t>
            </a:r>
            <a:endParaRPr lang="en-US" sz="2400" dirty="0">
              <a:solidFill>
                <a:srgbClr val="FF0000"/>
              </a:solidFill>
            </a:endParaRPr>
          </a:p>
        </p:txBody>
      </p:sp>
      <p:sp>
        <p:nvSpPr>
          <p:cNvPr id="5" name="Rectangle 4"/>
          <p:cNvSpPr/>
          <p:nvPr/>
        </p:nvSpPr>
        <p:spPr>
          <a:xfrm>
            <a:off x="11400" y="1052736"/>
            <a:ext cx="6779568" cy="2308324"/>
          </a:xfrm>
          <a:prstGeom prst="rect">
            <a:avLst/>
          </a:prstGeom>
        </p:spPr>
        <p:txBody>
          <a:bodyPr wrap="square">
            <a:spAutoFit/>
          </a:bodyPr>
          <a:lstStyle/>
          <a:p>
            <a:pPr algn="just"/>
            <a:r>
              <a:rPr lang="vi-VN" dirty="0">
                <a:latin typeface="Times New Roman"/>
                <a:ea typeface="Calibri"/>
              </a:rPr>
              <a:t> </a:t>
            </a:r>
            <a:r>
              <a:rPr lang="vi-VN" sz="2400" dirty="0">
                <a:latin typeface="Times New Roman"/>
                <a:ea typeface="Calibri"/>
              </a:rPr>
              <a:t>Ở xứ Ba-va-ria thuộc nước Đức có vị vua Lút-Guých đệ nhị nổi tiếng lãng mạn, say mê nghệ thuật đặc biệt là âm nhạc. Ông đã cho xây một lâu đài thần tiên tuyệt đẹp gọi là lâu đài thiên nga. Đứng trên sườn núi trông ra khu hồ cũng mang tên là hồ thiên nga hết sức thơ mộng.</a:t>
            </a:r>
            <a:endParaRPr lang="en-US" sz="2400" dirty="0"/>
          </a:p>
        </p:txBody>
      </p:sp>
    </p:spTree>
    <p:extLst>
      <p:ext uri="{BB962C8B-B14F-4D97-AF65-F5344CB8AC3E}">
        <p14:creationId xmlns:p14="http://schemas.microsoft.com/office/powerpoint/2010/main" val="351732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4098" name="Picture 2" descr="C:\Users\Administrator\Desktop\pngtree-beautiful-white-swan-dancing-on-the-water-png-image_458312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9632" y="4541610"/>
            <a:ext cx="1656184" cy="113903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16480" y="4541610"/>
            <a:ext cx="2552040" cy="1622964"/>
          </a:xfrm>
          <a:prstGeom prst="rect">
            <a:avLst/>
          </a:prstGeom>
        </p:spPr>
      </p:pic>
      <p:sp>
        <p:nvSpPr>
          <p:cNvPr id="2" name="Rectangle 1"/>
          <p:cNvSpPr/>
          <p:nvPr/>
        </p:nvSpPr>
        <p:spPr>
          <a:xfrm>
            <a:off x="323528" y="548680"/>
            <a:ext cx="8604448" cy="461665"/>
          </a:xfrm>
          <a:prstGeom prst="rect">
            <a:avLst/>
          </a:prstGeom>
        </p:spPr>
        <p:txBody>
          <a:bodyPr wrap="square">
            <a:spAutoFit/>
          </a:bodyPr>
          <a:lstStyle/>
          <a:p>
            <a:r>
              <a:rPr lang="vi-VN" sz="2400" b="1" dirty="0"/>
              <a:t>Nghe nhạc:</a:t>
            </a:r>
            <a:r>
              <a:rPr lang="en-US" sz="2400" dirty="0"/>
              <a:t> </a:t>
            </a:r>
            <a:r>
              <a:rPr lang="vi-VN" sz="2400" dirty="0"/>
              <a:t>Vũ khúc thiên nga</a:t>
            </a:r>
            <a:r>
              <a:rPr lang="en-US" sz="2400" dirty="0"/>
              <a:t> </a:t>
            </a:r>
            <a:r>
              <a:rPr lang="vi-VN" sz="2400" dirty="0"/>
              <a:t>(</a:t>
            </a:r>
            <a:r>
              <a:rPr lang="vi-VN" sz="2400" i="1" dirty="0"/>
              <a:t>trích vở ba lê </a:t>
            </a:r>
            <a:r>
              <a:rPr lang="vi-VN" sz="2400" i="1" dirty="0">
                <a:solidFill>
                  <a:srgbClr val="FF0000"/>
                </a:solidFill>
              </a:rPr>
              <a:t>Hồ thiên nga) </a:t>
            </a:r>
            <a:endParaRPr lang="en-US" sz="2400" dirty="0">
              <a:solidFill>
                <a:srgbClr val="FF0000"/>
              </a:solidFill>
            </a:endParaRP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4139952" y="3140970"/>
            <a:ext cx="2160240" cy="2463647"/>
          </a:xfrm>
          <a:prstGeom prst="rect">
            <a:avLst/>
          </a:prstGeom>
        </p:spPr>
      </p:pic>
      <p:sp>
        <p:nvSpPr>
          <p:cNvPr id="5" name="Rectangle 4"/>
          <p:cNvSpPr/>
          <p:nvPr/>
        </p:nvSpPr>
        <p:spPr>
          <a:xfrm>
            <a:off x="0" y="1340769"/>
            <a:ext cx="6779568" cy="1569660"/>
          </a:xfrm>
          <a:prstGeom prst="rect">
            <a:avLst/>
          </a:prstGeom>
        </p:spPr>
        <p:txBody>
          <a:bodyPr wrap="square">
            <a:spAutoFit/>
          </a:bodyPr>
          <a:lstStyle/>
          <a:p>
            <a:pPr algn="just"/>
            <a:r>
              <a:rPr lang="vi-VN" sz="2400" dirty="0">
                <a:latin typeface="Times New Roman"/>
                <a:ea typeface="Calibri"/>
              </a:rPr>
              <a:t> Tòa lâu đài, khu hồ thiên nga và vị vua lãng mạn đã gợi lên niềm cảm hứng cho nhạc sĩ Trai-cốp-xki sáng tác vở ba lê</a:t>
            </a:r>
          </a:p>
          <a:p>
            <a:pPr algn="just"/>
            <a:r>
              <a:rPr lang="vi-VN" sz="2400" dirty="0">
                <a:latin typeface="Times New Roman"/>
                <a:ea typeface="Calibri"/>
              </a:rPr>
              <a:t> </a:t>
            </a:r>
            <a:r>
              <a:rPr lang="vi-VN" sz="2400" i="1" dirty="0">
                <a:latin typeface="Times New Roman"/>
                <a:ea typeface="Calibri"/>
              </a:rPr>
              <a:t>Hồ thiên nga</a:t>
            </a:r>
            <a:r>
              <a:rPr lang="vi-VN" sz="2400" dirty="0">
                <a:latin typeface="Times New Roman"/>
                <a:ea typeface="Calibri"/>
              </a:rPr>
              <a:t>.</a:t>
            </a:r>
            <a:endParaRPr lang="en-US" sz="2400" dirty="0"/>
          </a:p>
        </p:txBody>
      </p:sp>
    </p:spTree>
    <p:extLst>
      <p:ext uri="{BB962C8B-B14F-4D97-AF65-F5344CB8AC3E}">
        <p14:creationId xmlns:p14="http://schemas.microsoft.com/office/powerpoint/2010/main" val="20212732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4098" name="Picture 2" descr="C:\Users\Administrator\Desktop\pngtree-beautiful-white-swan-dancing-on-the-water-png-image_458312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5616" y="4465583"/>
            <a:ext cx="1656184" cy="113903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16480" y="4541610"/>
            <a:ext cx="2552040" cy="1622964"/>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3851920" y="3068962"/>
            <a:ext cx="2160240" cy="2463647"/>
          </a:xfrm>
          <a:prstGeom prst="rect">
            <a:avLst/>
          </a:prstGeom>
        </p:spPr>
      </p:pic>
      <p:sp>
        <p:nvSpPr>
          <p:cNvPr id="3" name="Rectangle 2"/>
          <p:cNvSpPr/>
          <p:nvPr/>
        </p:nvSpPr>
        <p:spPr>
          <a:xfrm>
            <a:off x="-108520" y="0"/>
            <a:ext cx="7164288" cy="1578894"/>
          </a:xfrm>
          <a:prstGeom prst="rect">
            <a:avLst/>
          </a:prstGeom>
        </p:spPr>
        <p:txBody>
          <a:bodyPr wrap="square">
            <a:spAutoFit/>
          </a:bodyPr>
          <a:lstStyle/>
          <a:p>
            <a:pPr algn="just">
              <a:lnSpc>
                <a:spcPct val="115000"/>
              </a:lnSpc>
            </a:pPr>
            <a:r>
              <a:rPr lang="en-US" sz="2800" dirty="0">
                <a:latin typeface="Times New Roman"/>
                <a:ea typeface="Calibri"/>
                <a:cs typeface="Times New Roman"/>
              </a:rPr>
              <a:t>N</a:t>
            </a:r>
            <a:r>
              <a:rPr lang="vi-VN" sz="2800" dirty="0">
                <a:latin typeface="Times New Roman"/>
                <a:ea typeface="Calibri"/>
                <a:cs typeface="Times New Roman"/>
              </a:rPr>
              <a:t>ghe </a:t>
            </a:r>
            <a:r>
              <a:rPr lang="en-US" sz="2800" dirty="0">
                <a:latin typeface="Times New Roman"/>
                <a:ea typeface="Calibri"/>
                <a:cs typeface="Times New Roman"/>
              </a:rPr>
              <a:t>-</a:t>
            </a:r>
            <a:r>
              <a:rPr lang="vi-VN" sz="2800" dirty="0" smtClean="0">
                <a:latin typeface="Times New Roman"/>
                <a:ea typeface="Calibri"/>
                <a:cs typeface="Times New Roman"/>
              </a:rPr>
              <a:t> </a:t>
            </a:r>
            <a:r>
              <a:rPr lang="vi-VN" sz="2800" dirty="0">
                <a:latin typeface="Times New Roman"/>
                <a:ea typeface="Calibri"/>
                <a:cs typeface="Times New Roman"/>
              </a:rPr>
              <a:t>Cảm thụ âm nhạc: </a:t>
            </a:r>
            <a:endParaRPr lang="en-US" sz="2800" dirty="0">
              <a:latin typeface="Calibri"/>
              <a:ea typeface="Calibri"/>
              <a:cs typeface="Times New Roman"/>
            </a:endParaRPr>
          </a:p>
          <a:p>
            <a:pPr algn="just">
              <a:lnSpc>
                <a:spcPct val="115000"/>
              </a:lnSpc>
            </a:pPr>
            <a:r>
              <a:rPr lang="vi-VN" sz="2800" dirty="0">
                <a:latin typeface="Times New Roman"/>
                <a:ea typeface="Calibri"/>
                <a:cs typeface="Times New Roman"/>
              </a:rPr>
              <a:t>+ GV gợi cho HS tưởng tượng về bước đi nhún nhảy, tinh nghịch của những chú thiên nga nhỏ.</a:t>
            </a:r>
            <a:endParaRPr lang="en-US" sz="2800" dirty="0">
              <a:latin typeface="Calibri"/>
              <a:ea typeface="Calibri"/>
              <a:cs typeface="Times New Roman"/>
            </a:endParaRPr>
          </a:p>
        </p:txBody>
      </p:sp>
    </p:spTree>
    <p:extLst>
      <p:ext uri="{BB962C8B-B14F-4D97-AF65-F5344CB8AC3E}">
        <p14:creationId xmlns:p14="http://schemas.microsoft.com/office/powerpoint/2010/main" val="41489100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0528" y="404664"/>
            <a:ext cx="5436096" cy="4536504"/>
          </a:xfrm>
          <a:prstGeom prst="rect">
            <a:avLst/>
          </a:prstGeom>
          <a:noFill/>
        </p:spPr>
        <p:txBody>
          <a:bodyPr wrap="square" rtlCol="0">
            <a:prstTxWarp prst="textArchUpPour">
              <a:avLst/>
            </a:prstTxWarp>
            <a:spAutoFit/>
          </a:bodyPr>
          <a:lstStyle/>
          <a:p>
            <a:r>
              <a:rPr lang="en-US" sz="4000" b="1">
                <a:solidFill>
                  <a:srgbClr val="FF0000"/>
                </a:solidFill>
              </a:rPr>
              <a:t>GIÁO DỤC-CỦNG CỐ-DẶN DÒ</a:t>
            </a:r>
          </a:p>
        </p:txBody>
      </p:sp>
    </p:spTree>
    <p:extLst>
      <p:ext uri="{BB962C8B-B14F-4D97-AF65-F5344CB8AC3E}">
        <p14:creationId xmlns:p14="http://schemas.microsoft.com/office/powerpoint/2010/main" val="20791550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96952"/>
            <a:ext cx="9144000" cy="3861048"/>
          </a:xfrm>
          <a:prstGeom prst="rect">
            <a:avLst/>
          </a:prstGeom>
        </p:spPr>
      </p:pic>
      <p:pic>
        <p:nvPicPr>
          <p:cNvPr id="7" name="Picture 149" descr="D:\GIÁO ÁN 1 2020-2021\HÌNH SOẠN GIÁO ÁN\Thường thức âm nhạc\trống cái\Trống cái - Copy (2).jpg"/>
          <p:cNvPicPr>
            <a:picLocks noChangeAspect="1" noChangeArrowheads="1"/>
          </p:cNvPicPr>
          <p:nvPr/>
        </p:nvPicPr>
        <p:blipFill>
          <a:blip r:embed="rId3">
            <a:lum contrast="10000"/>
            <a:extLst>
              <a:ext uri="{28A0092B-C50C-407E-A947-70E740481C1C}">
                <a14:useLocalDpi xmlns:a14="http://schemas.microsoft.com/office/drawing/2010/main" val="0"/>
              </a:ext>
            </a:extLst>
          </a:blip>
          <a:srcRect l="4008" t="5484" r="5797" b="3125"/>
          <a:stretch>
            <a:fillRect/>
          </a:stretch>
        </p:blipFill>
        <p:spPr bwMode="auto">
          <a:xfrm>
            <a:off x="4644008" y="188640"/>
            <a:ext cx="4181740" cy="3161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6"/>
          <p:cNvSpPr txBox="1">
            <a:spLocks noChangeArrowheads="1"/>
          </p:cNvSpPr>
          <p:nvPr/>
        </p:nvSpPr>
        <p:spPr bwMode="gray">
          <a:xfrm>
            <a:off x="107505" y="980728"/>
            <a:ext cx="485475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eaLnBrk="0" fontAlgn="base" hangingPunct="0">
              <a:spcBef>
                <a:spcPct val="0"/>
              </a:spcBef>
              <a:spcAft>
                <a:spcPct val="0"/>
              </a:spcAft>
            </a:pPr>
            <a:r>
              <a:rPr lang="en-US" sz="3200">
                <a:cs typeface="Times New Roman" pitchFamily="18" charset="0"/>
              </a:rPr>
              <a:t>Cho nghe âm thanh tiếng trống trường và hỏi đây là âm thanh gì?</a:t>
            </a:r>
          </a:p>
        </p:txBody>
      </p:sp>
      <p:sp>
        <p:nvSpPr>
          <p:cNvPr id="9" name="Rectangle 6"/>
          <p:cNvSpPr>
            <a:spLocks noChangeArrowheads="1"/>
          </p:cNvSpPr>
          <p:nvPr/>
        </p:nvSpPr>
        <p:spPr bwMode="auto">
          <a:xfrm>
            <a:off x="-972615" y="-99392"/>
            <a:ext cx="6264697" cy="900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4291" tIns="57145" rIns="114291" bIns="57145">
            <a:spAutoFit/>
          </a:bodyPr>
          <a:lstStyle/>
          <a:p>
            <a:pPr eaLnBrk="0" fontAlgn="base" hangingPunct="0">
              <a:spcBef>
                <a:spcPct val="0"/>
              </a:spcBef>
              <a:spcAft>
                <a:spcPct val="0"/>
              </a:spcAft>
              <a:buFontTx/>
              <a:buChar char="-"/>
            </a:pPr>
            <a:endParaRPr lang="en-US" sz="1500" b="1">
              <a:solidFill>
                <a:srgbClr val="1713CB"/>
              </a:solidFill>
              <a:latin typeface="Times New Roman" pitchFamily="18" charset="0"/>
              <a:cs typeface="Times New Roman" pitchFamily="18" charset="0"/>
            </a:endParaRPr>
          </a:p>
          <a:p>
            <a:pPr algn="ctr" eaLnBrk="0" fontAlgn="base" hangingPunct="0">
              <a:spcBef>
                <a:spcPct val="0"/>
              </a:spcBef>
              <a:spcAft>
                <a:spcPct val="0"/>
              </a:spcAft>
            </a:pPr>
            <a:r>
              <a:rPr lang="en-US" sz="3600" b="1">
                <a:solidFill>
                  <a:srgbClr val="002060"/>
                </a:solidFill>
                <a:latin typeface="Times New Roman" pitchFamily="18" charset="0"/>
                <a:cs typeface="Times New Roman" pitchFamily="18" charset="0"/>
              </a:rPr>
              <a:t>KHỞI ĐỘNG</a:t>
            </a:r>
            <a:r>
              <a:rPr lang="en-US" sz="3600" b="1" i="1">
                <a:solidFill>
                  <a:srgbClr val="002060"/>
                </a:solidFill>
                <a:latin typeface="Times New Roman" pitchFamily="18" charset="0"/>
                <a:cs typeface="Times New Roman" pitchFamily="18" charset="0"/>
              </a:rPr>
              <a:t>                                </a:t>
            </a:r>
          </a:p>
        </p:txBody>
      </p:sp>
    </p:spTree>
    <p:extLst>
      <p:ext uri="{BB962C8B-B14F-4D97-AF65-F5344CB8AC3E}">
        <p14:creationId xmlns:p14="http://schemas.microsoft.com/office/powerpoint/2010/main" val="11182397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555785" y="-133427"/>
            <a:ext cx="6223311" cy="2996952"/>
          </a:xfrm>
          <a:prstGeom prst="rect">
            <a:avLst/>
          </a:prstGeom>
          <a:noFill/>
        </p:spPr>
        <p:txBody>
          <a:bodyPr wrap="square" rtlCol="0">
            <a:prstTxWarp prst="textArchUpPour">
              <a:avLst/>
            </a:prstTxWarp>
            <a:spAutoFit/>
          </a:bodyPr>
          <a:lstStyle/>
          <a:p>
            <a:pPr>
              <a:defRPr/>
            </a:pPr>
            <a:r>
              <a:rPr lang="en-US" sz="6600" kern="0">
                <a:solidFill>
                  <a:srgbClr val="FF0000"/>
                </a:solidFill>
              </a:rPr>
              <a:t>ÂM NHẠC 1</a:t>
            </a:r>
          </a:p>
        </p:txBody>
      </p:sp>
      <p:sp>
        <p:nvSpPr>
          <p:cNvPr id="4" name="Rectangle 3"/>
          <p:cNvSpPr/>
          <p:nvPr/>
        </p:nvSpPr>
        <p:spPr>
          <a:xfrm>
            <a:off x="1636406" y="1772816"/>
            <a:ext cx="1856277" cy="729430"/>
          </a:xfrm>
          <a:prstGeom prst="rect">
            <a:avLst/>
          </a:prstGeom>
        </p:spPr>
        <p:txBody>
          <a:bodyPr wrap="none">
            <a:spAutoFit/>
          </a:bodyPr>
          <a:lstStyle/>
          <a:p>
            <a:pPr lvl="0" algn="ctr">
              <a:lnSpc>
                <a:spcPct val="115000"/>
              </a:lnSpc>
            </a:pPr>
            <a:r>
              <a:rPr lang="en-US" sz="3600" b="1">
                <a:solidFill>
                  <a:srgbClr val="FF0000"/>
                </a:solidFill>
                <a:latin typeface="Times New Roman"/>
                <a:ea typeface="Calibri"/>
                <a:cs typeface="Times New Roman"/>
              </a:rPr>
              <a:t>TIẾT 15</a:t>
            </a:r>
            <a:endParaRPr lang="en-US" sz="3600">
              <a:solidFill>
                <a:srgbClr val="FF0000"/>
              </a:solidFill>
              <a:ea typeface="Calibri"/>
              <a:cs typeface="Times New Roman"/>
            </a:endParaRPr>
          </a:p>
        </p:txBody>
      </p:sp>
      <p:pic>
        <p:nvPicPr>
          <p:cNvPr id="5" name="Picture 4" descr="Phòng Giáo Dục Và Đào Tạo quận Thanh Xuân"/>
          <p:cNvPicPr>
            <a:picLocks noChangeAspect="1" noChangeArrowheads="1"/>
          </p:cNvPicPr>
          <p:nvPr/>
        </p:nvPicPr>
        <p:blipFill>
          <a:blip r:embed="rId3">
            <a:lum contrast="20000"/>
            <a:extLst>
              <a:ext uri="{28A0092B-C50C-407E-A947-70E740481C1C}">
                <a14:useLocalDpi xmlns:a14="http://schemas.microsoft.com/office/drawing/2010/main" val="0"/>
              </a:ext>
            </a:extLst>
          </a:blip>
          <a:srcRect l="40891" t="17908" r="42033" b="58296"/>
          <a:stretch>
            <a:fillRect/>
          </a:stretch>
        </p:blipFill>
        <p:spPr bwMode="auto">
          <a:xfrm>
            <a:off x="5106610" y="1118157"/>
            <a:ext cx="1121645" cy="493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890666" y="2605010"/>
            <a:ext cx="6228184" cy="517065"/>
          </a:xfrm>
          <a:prstGeom prst="rect">
            <a:avLst/>
          </a:prstGeom>
        </p:spPr>
        <p:txBody>
          <a:bodyPr wrap="square">
            <a:spAutoFit/>
          </a:bodyPr>
          <a:lstStyle/>
          <a:p>
            <a:pPr>
              <a:lnSpc>
                <a:spcPct val="115000"/>
              </a:lnSpc>
            </a:pPr>
            <a:r>
              <a:rPr lang="en-US" b="1">
                <a:solidFill>
                  <a:srgbClr val="FF0000"/>
                </a:solidFill>
                <a:latin typeface="Times New Roman"/>
                <a:ea typeface="Calibri"/>
                <a:cs typeface="Times New Roman"/>
              </a:rPr>
              <a:t> </a:t>
            </a:r>
            <a:r>
              <a:rPr lang="en-US" sz="2400" b="1">
                <a:solidFill>
                  <a:srgbClr val="002060"/>
                </a:solidFill>
                <a:latin typeface="Times New Roman"/>
                <a:ea typeface="Calibri"/>
                <a:cs typeface="Times New Roman"/>
              </a:rPr>
              <a:t>THƯỞNG THỨC ÂM NHẠC: TRỐNG CÁI</a:t>
            </a:r>
            <a:endParaRPr lang="en-US" sz="2400">
              <a:solidFill>
                <a:srgbClr val="002060"/>
              </a:solidFill>
              <a:ea typeface="Calibri"/>
              <a:cs typeface="Times New Roman"/>
            </a:endParaRPr>
          </a:p>
        </p:txBody>
      </p:sp>
      <p:sp>
        <p:nvSpPr>
          <p:cNvPr id="8" name="Rectangle 7"/>
          <p:cNvSpPr/>
          <p:nvPr/>
        </p:nvSpPr>
        <p:spPr>
          <a:xfrm>
            <a:off x="3511472" y="3362115"/>
            <a:ext cx="5832648" cy="517065"/>
          </a:xfrm>
          <a:prstGeom prst="rect">
            <a:avLst/>
          </a:prstGeom>
        </p:spPr>
        <p:txBody>
          <a:bodyPr wrap="square">
            <a:spAutoFit/>
          </a:bodyPr>
          <a:lstStyle/>
          <a:p>
            <a:pPr>
              <a:lnSpc>
                <a:spcPct val="115000"/>
              </a:lnSpc>
            </a:pPr>
            <a:r>
              <a:rPr lang="en-US" b="1">
                <a:solidFill>
                  <a:srgbClr val="FF0000"/>
                </a:solidFill>
                <a:latin typeface="Times New Roman"/>
                <a:ea typeface="Calibri"/>
                <a:cs typeface="Times New Roman"/>
              </a:rPr>
              <a:t> </a:t>
            </a:r>
            <a:r>
              <a:rPr lang="en-US" sz="2400" b="1">
                <a:solidFill>
                  <a:srgbClr val="002060"/>
                </a:solidFill>
                <a:latin typeface="Times New Roman"/>
                <a:ea typeface="Calibri"/>
                <a:cs typeface="Times New Roman"/>
              </a:rPr>
              <a:t>NGHE NHẠC: VŨ KHÚC THIÊN NGA</a:t>
            </a:r>
            <a:endParaRPr lang="en-US" sz="2400">
              <a:solidFill>
                <a:srgbClr val="002060"/>
              </a:solidFill>
              <a:ea typeface="Calibri"/>
              <a:cs typeface="Times New Roman"/>
            </a:endParaRPr>
          </a:p>
        </p:txBody>
      </p:sp>
    </p:spTree>
    <p:extLst>
      <p:ext uri="{BB962C8B-B14F-4D97-AF65-F5344CB8AC3E}">
        <p14:creationId xmlns:p14="http://schemas.microsoft.com/office/powerpoint/2010/main" val="11870584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5124" name="Picture 11" descr="D:\GIÁO ÁN 1 2020-2021\HÌNH SOẠN GIÁO ÁN\Nhạc cụ\Trống cái_HTS - Copy.png"/>
          <p:cNvPicPr>
            <a:picLocks noChangeAspect="1" noChangeArrowheads="1"/>
          </p:cNvPicPr>
          <p:nvPr/>
        </p:nvPicPr>
        <p:blipFill>
          <a:blip r:embed="rId3" cstate="print">
            <a:extLst>
              <a:ext uri="{28A0092B-C50C-407E-A947-70E740481C1C}">
                <a14:useLocalDpi xmlns:a14="http://schemas.microsoft.com/office/drawing/2010/main" val="0"/>
              </a:ext>
            </a:extLst>
          </a:blip>
          <a:srcRect l="28970" t="11539" r="30792" b="9134"/>
          <a:stretch>
            <a:fillRect/>
          </a:stretch>
        </p:blipFill>
        <p:spPr bwMode="auto">
          <a:xfrm>
            <a:off x="6428152" y="2770753"/>
            <a:ext cx="2736304"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0" name="Text Box 10"/>
          <p:cNvSpPr txBox="1">
            <a:spLocks noChangeArrowheads="1"/>
          </p:cNvSpPr>
          <p:nvPr/>
        </p:nvSpPr>
        <p:spPr bwMode="auto">
          <a:xfrm>
            <a:off x="-220239" y="0"/>
            <a:ext cx="9364239" cy="48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4291" tIns="57145" rIns="114291" bIns="57145">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algn="ctr" fontAlgn="base">
              <a:spcBef>
                <a:spcPct val="50000"/>
              </a:spcBef>
              <a:spcAft>
                <a:spcPct val="0"/>
              </a:spcAft>
            </a:pPr>
            <a:r>
              <a:rPr lang="en-US" sz="2400" b="1">
                <a:solidFill>
                  <a:schemeClr val="accent2"/>
                </a:solidFill>
              </a:rPr>
              <a:t>1.THƯỞNG THỨC ÂM NHẠC: TRỐNG CÁI</a:t>
            </a:r>
          </a:p>
        </p:txBody>
      </p:sp>
      <p:sp>
        <p:nvSpPr>
          <p:cNvPr id="4" name="Rectangle 3"/>
          <p:cNvSpPr/>
          <p:nvPr/>
        </p:nvSpPr>
        <p:spPr>
          <a:xfrm>
            <a:off x="51643" y="1124746"/>
            <a:ext cx="8820472" cy="1323439"/>
          </a:xfrm>
          <a:prstGeom prst="rect">
            <a:avLst/>
          </a:prstGeom>
        </p:spPr>
        <p:txBody>
          <a:bodyPr wrap="square">
            <a:spAutoFit/>
          </a:bodyPr>
          <a:lstStyle/>
          <a:p>
            <a:pPr algn="just"/>
            <a:r>
              <a:rPr lang="vi-VN" sz="2000" b="1">
                <a:solidFill>
                  <a:srgbClr val="FF0000"/>
                </a:solidFill>
                <a:latin typeface="Times New Roman" pitchFamily="18" charset="0"/>
                <a:cs typeface="Times New Roman" pitchFamily="18" charset="0"/>
              </a:rPr>
              <a:t>Trống cái</a:t>
            </a:r>
            <a:r>
              <a:rPr lang="vi-VN" sz="2000">
                <a:solidFill>
                  <a:srgbClr val="202122"/>
                </a:solidFill>
                <a:latin typeface="Times New Roman" pitchFamily="18" charset="0"/>
                <a:cs typeface="Times New Roman" pitchFamily="18" charset="0"/>
              </a:rPr>
              <a:t> là </a:t>
            </a:r>
            <a:r>
              <a:rPr lang="vi-VN" sz="2000">
                <a:solidFill>
                  <a:srgbClr val="FF0000"/>
                </a:solidFill>
                <a:latin typeface="Times New Roman" pitchFamily="18" charset="0"/>
                <a:cs typeface="Times New Roman" pitchFamily="18" charset="0"/>
                <a:hlinkClick r:id="rId4"/>
              </a:rPr>
              <a:t>nhạc cụ</a:t>
            </a:r>
            <a:r>
              <a:rPr lang="vi-VN" sz="2000">
                <a:solidFill>
                  <a:srgbClr val="202122"/>
                </a:solidFill>
                <a:latin typeface="Times New Roman" pitchFamily="18" charset="0"/>
                <a:cs typeface="Times New Roman" pitchFamily="18" charset="0"/>
              </a:rPr>
              <a:t> bộ gõ, không định âm, có kích thước lớn, xuất hiện ở khắp </a:t>
            </a:r>
            <a:r>
              <a:rPr lang="vi-VN" sz="2000">
                <a:solidFill>
                  <a:srgbClr val="0645AD"/>
                </a:solidFill>
                <a:latin typeface="Times New Roman" pitchFamily="18" charset="0"/>
                <a:cs typeface="Times New Roman" pitchFamily="18" charset="0"/>
                <a:hlinkClick r:id="rId5" tooltip="Việt Nam"/>
              </a:rPr>
              <a:t>Việt Nam</a:t>
            </a:r>
            <a:r>
              <a:rPr lang="vi-VN" sz="2000">
                <a:solidFill>
                  <a:srgbClr val="202122"/>
                </a:solidFill>
                <a:latin typeface="Times New Roman" pitchFamily="18" charset="0"/>
                <a:cs typeface="Times New Roman" pitchFamily="18" charset="0"/>
              </a:rPr>
              <a:t> từ hàng ngàn năm nay. Dù ở đồng bằng hay miền núi người ta đều nhận ra sự có mặt của trống cái. Nó không chỉ đơn thuần là một nhạc cụ mà đã trở thành một dụng cụ thông tin trong </a:t>
            </a:r>
            <a:r>
              <a:rPr lang="vi-VN" sz="2000">
                <a:solidFill>
                  <a:srgbClr val="0645AD"/>
                </a:solidFill>
                <a:latin typeface="Times New Roman" pitchFamily="18" charset="0"/>
                <a:cs typeface="Times New Roman" pitchFamily="18" charset="0"/>
                <a:hlinkClick r:id="rId6" tooltip="Lễ hội Việt Nam"/>
              </a:rPr>
              <a:t>trường học</a:t>
            </a:r>
            <a:r>
              <a:rPr lang="vi-VN" sz="2000">
                <a:solidFill>
                  <a:srgbClr val="202122"/>
                </a:solidFill>
                <a:latin typeface="Times New Roman" pitchFamily="18" charset="0"/>
                <a:cs typeface="Times New Roman" pitchFamily="18" charset="0"/>
              </a:rPr>
              <a:t>, </a:t>
            </a:r>
            <a:r>
              <a:rPr lang="vi-VN" sz="2000">
                <a:solidFill>
                  <a:srgbClr val="0645AD"/>
                </a:solidFill>
                <a:latin typeface="Times New Roman" pitchFamily="18" charset="0"/>
                <a:cs typeface="Times New Roman" pitchFamily="18" charset="0"/>
                <a:hlinkClick r:id="rId7" tooltip="Quân đội"/>
              </a:rPr>
              <a:t>quân đội</a:t>
            </a:r>
            <a:r>
              <a:rPr lang="vi-VN" sz="2000">
                <a:solidFill>
                  <a:srgbClr val="202122"/>
                </a:solidFill>
                <a:latin typeface="Times New Roman" pitchFamily="18" charset="0"/>
                <a:cs typeface="Times New Roman" pitchFamily="18" charset="0"/>
              </a:rPr>
              <a:t>, </a:t>
            </a:r>
            <a:r>
              <a:rPr lang="vi-VN" sz="2000">
                <a:solidFill>
                  <a:srgbClr val="0645AD"/>
                </a:solidFill>
                <a:latin typeface="Times New Roman" pitchFamily="18" charset="0"/>
                <a:cs typeface="Times New Roman" pitchFamily="18" charset="0"/>
                <a:hlinkClick r:id="rId8"/>
              </a:rPr>
              <a:t>lễ hội</a:t>
            </a:r>
            <a:r>
              <a:rPr lang="vi-VN" sz="2000">
                <a:solidFill>
                  <a:srgbClr val="202122"/>
                </a:solidFill>
                <a:latin typeface="Times New Roman" pitchFamily="18" charset="0"/>
                <a:cs typeface="Times New Roman" pitchFamily="18" charset="0"/>
              </a:rPr>
              <a:t>... từ xưa đến nay.</a:t>
            </a:r>
            <a:endParaRPr lang="en-US" sz="2000">
              <a:latin typeface="Times New Roman" pitchFamily="18" charset="0"/>
              <a:cs typeface="Times New Roman" pitchFamily="18" charset="0"/>
            </a:endParaRPr>
          </a:p>
        </p:txBody>
      </p:sp>
      <p:sp>
        <p:nvSpPr>
          <p:cNvPr id="5" name="TextBox 4"/>
          <p:cNvSpPr txBox="1"/>
          <p:nvPr/>
        </p:nvSpPr>
        <p:spPr>
          <a:xfrm>
            <a:off x="51645" y="600929"/>
            <a:ext cx="7450509" cy="461665"/>
          </a:xfrm>
          <a:prstGeom prst="rect">
            <a:avLst/>
          </a:prstGeom>
          <a:noFill/>
        </p:spPr>
        <p:txBody>
          <a:bodyPr wrap="square" rtlCol="0">
            <a:spAutoFit/>
          </a:bodyPr>
          <a:lstStyle/>
          <a:p>
            <a:r>
              <a:rPr lang="en-US" sz="2400"/>
              <a:t>- Nghe mẫu giới thiệu trống cái sau đó giới thiệu lại</a:t>
            </a:r>
          </a:p>
        </p:txBody>
      </p:sp>
    </p:spTree>
    <p:extLst>
      <p:ext uri="{BB962C8B-B14F-4D97-AF65-F5344CB8AC3E}">
        <p14:creationId xmlns:p14="http://schemas.microsoft.com/office/powerpoint/2010/main" val="341164673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32656"/>
            <a:ext cx="4225102" cy="1578894"/>
          </a:xfrm>
          <a:prstGeom prst="rect">
            <a:avLst/>
          </a:prstGeom>
        </p:spPr>
        <p:txBody>
          <a:bodyPr wrap="square">
            <a:spAutoFit/>
          </a:bodyPr>
          <a:lstStyle/>
          <a:p>
            <a:pPr algn="just">
              <a:lnSpc>
                <a:spcPct val="115000"/>
              </a:lnSpc>
            </a:pPr>
            <a:r>
              <a:rPr lang="en-US" sz="2800">
                <a:solidFill>
                  <a:srgbClr val="FF0000"/>
                </a:solidFill>
                <a:latin typeface="Times New Roman"/>
                <a:ea typeface="Calibri"/>
                <a:cs typeface="Times New Roman"/>
              </a:rPr>
              <a:t>? Tranh 1 </a:t>
            </a:r>
            <a:r>
              <a:rPr lang="en-US" sz="2800">
                <a:latin typeface="Times New Roman"/>
                <a:ea typeface="Calibri"/>
                <a:cs typeface="Times New Roman"/>
              </a:rPr>
              <a:t>các em quan sát thấy hình ảnh này có quen thuộc với chúng ta không?</a:t>
            </a:r>
            <a:endParaRPr lang="en-US" sz="2800">
              <a:latin typeface="Calibri"/>
              <a:ea typeface="Calibri"/>
              <a:cs typeface="Times New Roman"/>
            </a:endParaRPr>
          </a:p>
        </p:txBody>
      </p:sp>
      <p:pic>
        <p:nvPicPr>
          <p:cNvPr id="3" name="Picture 7" descr="D:\GIÁO ÁN 1 2020-2021\HÌNH SOẠN GIÁO ÁN\Thường thức âm nhạc\trống cái\Cô giáo dạy các bạn biết về trống cái_HTS.png"/>
          <p:cNvPicPr>
            <a:picLocks noChangeAspect="1" noChangeArrowheads="1"/>
          </p:cNvPicPr>
          <p:nvPr/>
        </p:nvPicPr>
        <p:blipFill>
          <a:blip r:embed="rId2">
            <a:extLst>
              <a:ext uri="{28A0092B-C50C-407E-A947-70E740481C1C}">
                <a14:useLocalDpi xmlns:a14="http://schemas.microsoft.com/office/drawing/2010/main" val="0"/>
              </a:ext>
            </a:extLst>
          </a:blip>
          <a:srcRect l="5078"/>
          <a:stretch>
            <a:fillRect/>
          </a:stretch>
        </p:blipFill>
        <p:spPr bwMode="auto">
          <a:xfrm>
            <a:off x="-18612" y="2663610"/>
            <a:ext cx="4446596" cy="41850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 name="Picture 8" descr="D:\GIÁO ÁN 1 2020-2021\HÌNH SOẠN GIÁO ÁN\Thường thức âm nhạc\trống cái\Cô giáo dạy các bạn biết về trống cái_HTS - Copy.png"/>
          <p:cNvPicPr>
            <a:picLocks noChangeAspect="1" noChangeArrowheads="1"/>
          </p:cNvPicPr>
          <p:nvPr/>
        </p:nvPicPr>
        <p:blipFill>
          <a:blip r:embed="rId3">
            <a:extLst>
              <a:ext uri="{28A0092B-C50C-407E-A947-70E740481C1C}">
                <a14:useLocalDpi xmlns:a14="http://schemas.microsoft.com/office/drawing/2010/main" val="0"/>
              </a:ext>
            </a:extLst>
          </a:blip>
          <a:srcRect r="8333"/>
          <a:stretch>
            <a:fillRect/>
          </a:stretch>
        </p:blipFill>
        <p:spPr bwMode="auto">
          <a:xfrm>
            <a:off x="4644008" y="2663610"/>
            <a:ext cx="4392488" cy="41223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4685038" y="332656"/>
            <a:ext cx="4436431" cy="1569660"/>
          </a:xfrm>
          <a:prstGeom prst="rect">
            <a:avLst/>
          </a:prstGeom>
        </p:spPr>
        <p:txBody>
          <a:bodyPr wrap="square">
            <a:spAutoFit/>
          </a:bodyPr>
          <a:lstStyle/>
          <a:p>
            <a:pPr algn="just"/>
            <a:r>
              <a:rPr lang="en-US" sz="3200">
                <a:solidFill>
                  <a:srgbClr val="FF0000"/>
                </a:solidFill>
                <a:latin typeface="Times New Roman"/>
                <a:ea typeface="Calibri"/>
              </a:rPr>
              <a:t>? Tranh thứ 2 </a:t>
            </a:r>
            <a:r>
              <a:rPr lang="en-US" sz="3200">
                <a:latin typeface="Times New Roman"/>
                <a:ea typeface="Calibri"/>
              </a:rPr>
              <a:t>có những nhân vật nào? Và các nhân vật đó đang làm gì?</a:t>
            </a:r>
            <a:endParaRPr lang="en-US" sz="3200"/>
          </a:p>
        </p:txBody>
      </p:sp>
      <p:sp>
        <p:nvSpPr>
          <p:cNvPr id="6" name="Rectangle 5"/>
          <p:cNvSpPr/>
          <p:nvPr/>
        </p:nvSpPr>
        <p:spPr>
          <a:xfrm>
            <a:off x="1555215" y="2079342"/>
            <a:ext cx="1298945" cy="523220"/>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sz="2800">
                <a:solidFill>
                  <a:srgbClr val="FF0000"/>
                </a:solidFill>
                <a:latin typeface="Times New Roman"/>
                <a:ea typeface="Calibri"/>
                <a:cs typeface="Times New Roman"/>
              </a:rPr>
              <a:t>Tranh 1</a:t>
            </a:r>
            <a:endParaRPr lang="en-US"/>
          </a:p>
        </p:txBody>
      </p:sp>
      <p:sp>
        <p:nvSpPr>
          <p:cNvPr id="7" name="Rectangle 6"/>
          <p:cNvSpPr/>
          <p:nvPr/>
        </p:nvSpPr>
        <p:spPr>
          <a:xfrm>
            <a:off x="6154924" y="2107051"/>
            <a:ext cx="1298945" cy="523220"/>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sz="2800">
                <a:solidFill>
                  <a:srgbClr val="FF0000"/>
                </a:solidFill>
                <a:latin typeface="Times New Roman"/>
                <a:ea typeface="Calibri"/>
                <a:cs typeface="Times New Roman"/>
              </a:rPr>
              <a:t>Tranh 2</a:t>
            </a:r>
            <a:endParaRPr lang="en-US"/>
          </a:p>
        </p:txBody>
      </p:sp>
    </p:spTree>
    <p:extLst>
      <p:ext uri="{BB962C8B-B14F-4D97-AF65-F5344CB8AC3E}">
        <p14:creationId xmlns:p14="http://schemas.microsoft.com/office/powerpoint/2010/main" val="14025307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9"/>
          <p:cNvSpPr txBox="1">
            <a:spLocks noChangeArrowheads="1"/>
          </p:cNvSpPr>
          <p:nvPr/>
        </p:nvSpPr>
        <p:spPr bwMode="auto">
          <a:xfrm>
            <a:off x="5087253" y="947109"/>
            <a:ext cx="4248472" cy="1838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4291" tIns="57145" rIns="114291" bIns="57145">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r>
              <a:rPr lang="vi-VN" sz="3200">
                <a:latin typeface="Times New Roman"/>
                <a:ea typeface="Calibri"/>
                <a:cs typeface="Times New Roman"/>
              </a:rPr>
              <a:t>? Trong </a:t>
            </a:r>
            <a:r>
              <a:rPr lang="vi-VN" sz="3200">
                <a:solidFill>
                  <a:srgbClr val="FF0000"/>
                </a:solidFill>
                <a:latin typeface="Times New Roman"/>
                <a:ea typeface="Calibri"/>
                <a:cs typeface="Times New Roman"/>
              </a:rPr>
              <a:t>tranh 4</a:t>
            </a:r>
            <a:r>
              <a:rPr lang="vi-VN" sz="3200">
                <a:latin typeface="Times New Roman"/>
                <a:ea typeface="Calibri"/>
                <a:cs typeface="Times New Roman"/>
              </a:rPr>
              <a:t> có những loại nhạc cụ nào?</a:t>
            </a:r>
            <a:endParaRPr lang="en-US" sz="2400">
              <a:latin typeface="Calibri"/>
              <a:ea typeface="Calibri"/>
              <a:cs typeface="Times New Roman"/>
            </a:endParaRPr>
          </a:p>
          <a:p>
            <a:pPr fontAlgn="base">
              <a:spcBef>
                <a:spcPct val="50000"/>
              </a:spcBef>
              <a:spcAft>
                <a:spcPct val="0"/>
              </a:spcAft>
            </a:pPr>
            <a:r>
              <a:rPr lang="en-US" sz="3200" b="1">
                <a:solidFill>
                  <a:srgbClr val="FFFFFF"/>
                </a:solidFill>
                <a:cs typeface="Times New Roman" pitchFamily="18" charset="0"/>
              </a:rPr>
              <a:t>U TẠO</a:t>
            </a:r>
            <a:endParaRPr lang="en-US" sz="4400" b="1">
              <a:solidFill>
                <a:srgbClr val="FFFFFF"/>
              </a:solidFill>
              <a:cs typeface="Times New Roman" pitchFamily="18" charset="0"/>
            </a:endParaRPr>
          </a:p>
        </p:txBody>
      </p:sp>
      <p:pic>
        <p:nvPicPr>
          <p:cNvPr id="6149" name="Picture 2" descr="D:\GIÁO ÁN 1 2020-2021\HÌNH SOẠN GIÁO ÁN\Thường thức âm nhạc\trống cái\Trống cái_HTS.png"/>
          <p:cNvPicPr>
            <a:picLocks noChangeAspect="1" noChangeArrowheads="1"/>
          </p:cNvPicPr>
          <p:nvPr/>
        </p:nvPicPr>
        <p:blipFill>
          <a:blip r:embed="rId2" cstate="print">
            <a:extLst>
              <a:ext uri="{28A0092B-C50C-407E-A947-70E740481C1C}">
                <a14:useLocalDpi xmlns:a14="http://schemas.microsoft.com/office/drawing/2010/main" val="0"/>
              </a:ext>
            </a:extLst>
          </a:blip>
          <a:srcRect l="26743" t="9023" r="24489" b="7516"/>
          <a:stretch>
            <a:fillRect/>
          </a:stretch>
        </p:blipFill>
        <p:spPr bwMode="auto">
          <a:xfrm>
            <a:off x="1259632" y="2782453"/>
            <a:ext cx="2797968" cy="407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9"/>
          <p:cNvSpPr txBox="1">
            <a:spLocks noChangeArrowheads="1"/>
          </p:cNvSpPr>
          <p:nvPr/>
        </p:nvSpPr>
        <p:spPr bwMode="auto">
          <a:xfrm>
            <a:off x="3981269" y="3645024"/>
            <a:ext cx="1666875" cy="1038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291" tIns="57145" rIns="114291" bIns="57145">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fontAlgn="base">
              <a:spcBef>
                <a:spcPct val="50000"/>
              </a:spcBef>
              <a:spcAft>
                <a:spcPct val="0"/>
              </a:spcAft>
            </a:pPr>
            <a:r>
              <a:rPr lang="en-US" sz="3000" b="1">
                <a:solidFill>
                  <a:srgbClr val="1713CB"/>
                </a:solidFill>
                <a:cs typeface="Times New Roman" pitchFamily="18" charset="0"/>
              </a:rPr>
              <a:t>Mặt trống</a:t>
            </a:r>
            <a:endParaRPr lang="en-US" sz="4000" b="1">
              <a:solidFill>
                <a:srgbClr val="1713CB"/>
              </a:solidFill>
              <a:cs typeface="Times New Roman" pitchFamily="18" charset="0"/>
            </a:endParaRPr>
          </a:p>
        </p:txBody>
      </p:sp>
      <p:sp>
        <p:nvSpPr>
          <p:cNvPr id="12" name="Text Box 9"/>
          <p:cNvSpPr txBox="1">
            <a:spLocks noChangeArrowheads="1"/>
          </p:cNvSpPr>
          <p:nvPr/>
        </p:nvSpPr>
        <p:spPr bwMode="auto">
          <a:xfrm>
            <a:off x="-36512" y="4077072"/>
            <a:ext cx="1845468" cy="1038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291" tIns="57145" rIns="114291" bIns="57145">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fontAlgn="base">
              <a:spcBef>
                <a:spcPct val="50000"/>
              </a:spcBef>
              <a:spcAft>
                <a:spcPct val="0"/>
              </a:spcAft>
            </a:pPr>
            <a:r>
              <a:rPr lang="en-US" sz="3000" b="1">
                <a:solidFill>
                  <a:srgbClr val="1713CB"/>
                </a:solidFill>
                <a:cs typeface="Times New Roman" pitchFamily="18" charset="0"/>
              </a:rPr>
              <a:t>Thân trống</a:t>
            </a:r>
            <a:endParaRPr lang="en-US" sz="4000" b="1">
              <a:solidFill>
                <a:srgbClr val="1713CB"/>
              </a:solidFill>
              <a:cs typeface="Times New Roman" pitchFamily="18" charset="0"/>
            </a:endParaRPr>
          </a:p>
        </p:txBody>
      </p:sp>
      <p:sp>
        <p:nvSpPr>
          <p:cNvPr id="13" name="Text Box 9"/>
          <p:cNvSpPr txBox="1">
            <a:spLocks noChangeArrowheads="1"/>
          </p:cNvSpPr>
          <p:nvPr/>
        </p:nvSpPr>
        <p:spPr bwMode="auto">
          <a:xfrm>
            <a:off x="0" y="2370394"/>
            <a:ext cx="1845468"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291" tIns="57145" rIns="114291" bIns="57145">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algn="ctr" fontAlgn="base">
              <a:spcBef>
                <a:spcPct val="50000"/>
              </a:spcBef>
              <a:spcAft>
                <a:spcPct val="0"/>
              </a:spcAft>
            </a:pPr>
            <a:r>
              <a:rPr lang="en-US" sz="3000" b="1">
                <a:solidFill>
                  <a:srgbClr val="1713CB"/>
                </a:solidFill>
                <a:cs typeface="Times New Roman" pitchFamily="18" charset="0"/>
              </a:rPr>
              <a:t>Dùi trống</a:t>
            </a:r>
            <a:endParaRPr lang="en-US" sz="4000" b="1">
              <a:solidFill>
                <a:srgbClr val="1713CB"/>
              </a:solidFill>
              <a:cs typeface="Times New Roman" pitchFamily="18" charset="0"/>
            </a:endParaRPr>
          </a:p>
        </p:txBody>
      </p:sp>
      <p:sp>
        <p:nvSpPr>
          <p:cNvPr id="2" name="Rectangle 1"/>
          <p:cNvSpPr/>
          <p:nvPr/>
        </p:nvSpPr>
        <p:spPr>
          <a:xfrm>
            <a:off x="77656" y="2"/>
            <a:ext cx="4029512" cy="2246769"/>
          </a:xfrm>
          <a:prstGeom prst="rect">
            <a:avLst/>
          </a:prstGeom>
        </p:spPr>
        <p:txBody>
          <a:bodyPr wrap="square">
            <a:spAutoFit/>
          </a:bodyPr>
          <a:lstStyle/>
          <a:p>
            <a:pPr algn="just"/>
            <a:r>
              <a:rPr lang="en-US" sz="2800">
                <a:latin typeface="Times New Roman"/>
                <a:ea typeface="Calibri"/>
                <a:cs typeface="Times New Roman"/>
              </a:rPr>
              <a:t>- Gợi ý </a:t>
            </a:r>
            <a:r>
              <a:rPr lang="en-US" sz="2800">
                <a:solidFill>
                  <a:srgbClr val="FF0000"/>
                </a:solidFill>
                <a:latin typeface="Times New Roman"/>
                <a:ea typeface="Calibri"/>
                <a:cs typeface="Times New Roman"/>
              </a:rPr>
              <a:t>tranh 3</a:t>
            </a:r>
            <a:r>
              <a:rPr lang="en-US" sz="2800">
                <a:latin typeface="Times New Roman"/>
                <a:ea typeface="Calibri"/>
                <a:cs typeface="Times New Roman"/>
              </a:rPr>
              <a:t> cho HS nhận xét về hình ảnh của trống cái.</a:t>
            </a:r>
            <a:endParaRPr lang="en-US" sz="2800">
              <a:latin typeface="Calibri"/>
              <a:ea typeface="Calibri"/>
              <a:cs typeface="Times New Roman"/>
            </a:endParaRPr>
          </a:p>
          <a:p>
            <a:pPr algn="just"/>
            <a:r>
              <a:rPr lang="en-US" sz="2800">
                <a:latin typeface="Times New Roman"/>
                <a:ea typeface="Calibri"/>
              </a:rPr>
              <a:t>? Trống cái gồm những bộ phận nào?</a:t>
            </a:r>
            <a:endParaRPr lang="en-US" sz="2800"/>
          </a:p>
        </p:txBody>
      </p:sp>
      <p:pic>
        <p:nvPicPr>
          <p:cNvPr id="15" name="Picture 7" descr="D:\GIÁO ÁN 1 2020-2021\HÌNH SOẠN GIÁO ÁN\Thường thức âm nhạc\trống cái\Múa lân đêm trăng rằm_HTS.png"/>
          <p:cNvPicPr>
            <a:picLocks noChangeAspect="1" noChangeArrowheads="1"/>
          </p:cNvPicPr>
          <p:nvPr/>
        </p:nvPicPr>
        <p:blipFill>
          <a:blip r:embed="rId3" cstate="print">
            <a:lum contrast="30000"/>
            <a:extLst>
              <a:ext uri="{28A0092B-C50C-407E-A947-70E740481C1C}">
                <a14:useLocalDpi xmlns:a14="http://schemas.microsoft.com/office/drawing/2010/main" val="0"/>
              </a:ext>
            </a:extLst>
          </a:blip>
          <a:srcRect b="19669"/>
          <a:stretch>
            <a:fillRect/>
          </a:stretch>
        </p:blipFill>
        <p:spPr bwMode="auto">
          <a:xfrm>
            <a:off x="5052053" y="2949542"/>
            <a:ext cx="4091947" cy="3908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915816" y="2262842"/>
            <a:ext cx="1191352" cy="523220"/>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sz="2800">
                <a:solidFill>
                  <a:srgbClr val="FF0000"/>
                </a:solidFill>
                <a:latin typeface="Times New Roman"/>
                <a:ea typeface="Calibri"/>
                <a:cs typeface="Times New Roman"/>
              </a:rPr>
              <a:t>tranh 3</a:t>
            </a:r>
            <a:endParaRPr lang="en-US"/>
          </a:p>
        </p:txBody>
      </p:sp>
      <p:sp>
        <p:nvSpPr>
          <p:cNvPr id="16" name="Rectangle 15"/>
          <p:cNvSpPr/>
          <p:nvPr/>
        </p:nvSpPr>
        <p:spPr>
          <a:xfrm>
            <a:off x="6660232" y="2426322"/>
            <a:ext cx="1191352" cy="523220"/>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sz="2800">
                <a:solidFill>
                  <a:srgbClr val="FF0000"/>
                </a:solidFill>
                <a:latin typeface="Times New Roman"/>
                <a:ea typeface="Calibri"/>
                <a:cs typeface="Times New Roman"/>
              </a:rPr>
              <a:t>tranh 4</a:t>
            </a:r>
            <a:endParaRPr lang="en-US"/>
          </a:p>
        </p:txBody>
      </p:sp>
    </p:spTree>
    <p:extLst>
      <p:ext uri="{BB962C8B-B14F-4D97-AF65-F5344CB8AC3E}">
        <p14:creationId xmlns:p14="http://schemas.microsoft.com/office/powerpoint/2010/main" val="81000817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8" descr="D:\GIÁO ÁN 1 2020-2021\HÌNH SOẠN GIÁO ÁN\Thường thức âm nhạc\trống cái\Cô giáo dạy các bạn biết về trống cái_HTS - Copy.png"/>
          <p:cNvPicPr>
            <a:picLocks noChangeAspect="1" noChangeArrowheads="1"/>
          </p:cNvPicPr>
          <p:nvPr/>
        </p:nvPicPr>
        <p:blipFill>
          <a:blip r:embed="rId2" cstate="print">
            <a:extLst>
              <a:ext uri="{28A0092B-C50C-407E-A947-70E740481C1C}">
                <a14:useLocalDpi xmlns:a14="http://schemas.microsoft.com/office/drawing/2010/main" val="0"/>
              </a:ext>
            </a:extLst>
          </a:blip>
          <a:srcRect r="8333"/>
          <a:stretch>
            <a:fillRect/>
          </a:stretch>
        </p:blipFill>
        <p:spPr bwMode="auto">
          <a:xfrm>
            <a:off x="4860033" y="1196753"/>
            <a:ext cx="4114630" cy="25681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159553" y="116634"/>
            <a:ext cx="8516905" cy="1508105"/>
          </a:xfrm>
          <a:prstGeom prst="rect">
            <a:avLst/>
          </a:prstGeom>
        </p:spPr>
        <p:txBody>
          <a:bodyPr wrap="square">
            <a:spAutoFit/>
          </a:bodyPr>
          <a:lstStyle/>
          <a:p>
            <a:pPr algn="just">
              <a:lnSpc>
                <a:spcPct val="115000"/>
              </a:lnSpc>
            </a:pPr>
            <a:r>
              <a:rPr lang="en-US" sz="2400">
                <a:latin typeface="Times New Roman"/>
                <a:ea typeface="Calibri"/>
                <a:cs typeface="Times New Roman"/>
              </a:rPr>
              <a:t>S</a:t>
            </a:r>
            <a:r>
              <a:rPr lang="vi-VN" sz="2400">
                <a:latin typeface="Times New Roman"/>
                <a:ea typeface="Calibri"/>
                <a:cs typeface="Times New Roman"/>
              </a:rPr>
              <a:t>ắm vai kể chuyện theo 4 bức tranh</a:t>
            </a:r>
            <a:r>
              <a:rPr lang="en-US" sz="2400">
                <a:latin typeface="Times New Roman"/>
                <a:ea typeface="Calibri"/>
                <a:cs typeface="Times New Roman"/>
              </a:rPr>
              <a:t>: </a:t>
            </a:r>
            <a:r>
              <a:rPr lang="vi-VN" sz="2400">
                <a:latin typeface="Times New Roman"/>
                <a:ea typeface="Calibri"/>
                <a:cs typeface="Times New Roman"/>
              </a:rPr>
              <a:t>chia </a:t>
            </a:r>
            <a:r>
              <a:rPr lang="en-US" sz="2400">
                <a:latin typeface="Times New Roman"/>
                <a:ea typeface="Calibri"/>
                <a:cs typeface="Times New Roman"/>
              </a:rPr>
              <a:t>thành 4 </a:t>
            </a:r>
            <a:r>
              <a:rPr lang="vi-VN" sz="2400">
                <a:latin typeface="Times New Roman"/>
                <a:ea typeface="Calibri"/>
                <a:cs typeface="Times New Roman"/>
              </a:rPr>
              <a:t>nhóm. GV hướng </a:t>
            </a:r>
            <a:r>
              <a:rPr lang="vi-VN" sz="2800">
                <a:latin typeface="Times New Roman"/>
                <a:ea typeface="Calibri"/>
                <a:cs typeface="Times New Roman"/>
              </a:rPr>
              <a:t>dẫn mỗi nhóm phân công kể một nội dung gắn với một bức tranh.</a:t>
            </a:r>
            <a:endParaRPr lang="en-US" sz="2800">
              <a:latin typeface="Calibri"/>
              <a:ea typeface="Calibri"/>
              <a:cs typeface="Times New Roman"/>
            </a:endParaRPr>
          </a:p>
        </p:txBody>
      </p:sp>
      <p:pic>
        <p:nvPicPr>
          <p:cNvPr id="6" name="Picture 7" descr="D:\GIÁO ÁN 1 2020-2021\HÌNH SOẠN GIÁO ÁN\Thường thức âm nhạc\trống cái\Cô giáo dạy các bạn biết về trống cái_HTS.png"/>
          <p:cNvPicPr>
            <a:picLocks noChangeAspect="1" noChangeArrowheads="1"/>
          </p:cNvPicPr>
          <p:nvPr/>
        </p:nvPicPr>
        <p:blipFill>
          <a:blip r:embed="rId3" cstate="print">
            <a:extLst>
              <a:ext uri="{28A0092B-C50C-407E-A947-70E740481C1C}">
                <a14:useLocalDpi xmlns:a14="http://schemas.microsoft.com/office/drawing/2010/main" val="0"/>
              </a:ext>
            </a:extLst>
          </a:blip>
          <a:srcRect l="5078"/>
          <a:stretch>
            <a:fillRect/>
          </a:stretch>
        </p:blipFill>
        <p:spPr bwMode="auto">
          <a:xfrm>
            <a:off x="38231" y="1196754"/>
            <a:ext cx="4677784" cy="25490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 name="Picture 2" descr="D:\GIÁO ÁN 1 2020-2021\HÌNH SOẠN GIÁO ÁN\Thường thức âm nhạc\trống cái\Trống cái_HTS.png"/>
          <p:cNvPicPr>
            <a:picLocks noChangeAspect="1" noChangeArrowheads="1"/>
          </p:cNvPicPr>
          <p:nvPr/>
        </p:nvPicPr>
        <p:blipFill>
          <a:blip r:embed="rId4" cstate="print">
            <a:extLst>
              <a:ext uri="{28A0092B-C50C-407E-A947-70E740481C1C}">
                <a14:useLocalDpi xmlns:a14="http://schemas.microsoft.com/office/drawing/2010/main" val="0"/>
              </a:ext>
            </a:extLst>
          </a:blip>
          <a:srcRect l="26743" t="9023" r="24489" b="7516"/>
          <a:stretch>
            <a:fillRect/>
          </a:stretch>
        </p:blipFill>
        <p:spPr bwMode="auto">
          <a:xfrm>
            <a:off x="17838" y="3861049"/>
            <a:ext cx="4698179" cy="30064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8" name="Picture 7" descr="D:\GIÁO ÁN 1 2020-2021\HÌNH SOẠN GIÁO ÁN\Thường thức âm nhạc\trống cái\Múa lân đêm trăng rằm_HTS.png"/>
          <p:cNvPicPr>
            <a:picLocks noChangeAspect="1" noChangeArrowheads="1"/>
          </p:cNvPicPr>
          <p:nvPr/>
        </p:nvPicPr>
        <p:blipFill>
          <a:blip r:embed="rId5" cstate="print">
            <a:lum contrast="30000"/>
            <a:extLst>
              <a:ext uri="{28A0092B-C50C-407E-A947-70E740481C1C}">
                <a14:useLocalDpi xmlns:a14="http://schemas.microsoft.com/office/drawing/2010/main" val="0"/>
              </a:ext>
            </a:extLst>
          </a:blip>
          <a:srcRect b="19669"/>
          <a:stretch>
            <a:fillRect/>
          </a:stretch>
        </p:blipFill>
        <p:spPr bwMode="auto">
          <a:xfrm>
            <a:off x="4887215" y="3937810"/>
            <a:ext cx="4091947" cy="28529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1" name="Text Box 9"/>
          <p:cNvSpPr txBox="1">
            <a:spLocks noChangeArrowheads="1"/>
          </p:cNvSpPr>
          <p:nvPr/>
        </p:nvSpPr>
        <p:spPr bwMode="auto">
          <a:xfrm>
            <a:off x="-22836" y="3957930"/>
            <a:ext cx="1845468"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291" tIns="57145" rIns="114291" bIns="57145">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algn="ctr" fontAlgn="base">
              <a:spcBef>
                <a:spcPct val="50000"/>
              </a:spcBef>
              <a:spcAft>
                <a:spcPct val="0"/>
              </a:spcAft>
            </a:pPr>
            <a:r>
              <a:rPr lang="en-US" sz="3000" b="1">
                <a:solidFill>
                  <a:srgbClr val="1713CB"/>
                </a:solidFill>
                <a:cs typeface="Times New Roman" pitchFamily="18" charset="0"/>
              </a:rPr>
              <a:t>Dùi trống</a:t>
            </a:r>
            <a:endParaRPr lang="en-US" sz="4000" b="1">
              <a:solidFill>
                <a:srgbClr val="1713CB"/>
              </a:solidFill>
              <a:cs typeface="Times New Roman" pitchFamily="18" charset="0"/>
            </a:endParaRPr>
          </a:p>
        </p:txBody>
      </p:sp>
      <p:sp>
        <p:nvSpPr>
          <p:cNvPr id="12" name="Text Box 9"/>
          <p:cNvSpPr txBox="1">
            <a:spLocks noChangeArrowheads="1"/>
          </p:cNvSpPr>
          <p:nvPr/>
        </p:nvSpPr>
        <p:spPr bwMode="auto">
          <a:xfrm>
            <a:off x="17836" y="5229200"/>
            <a:ext cx="1845468" cy="1038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291" tIns="57145" rIns="114291" bIns="57145">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fontAlgn="base">
              <a:spcBef>
                <a:spcPct val="50000"/>
              </a:spcBef>
              <a:spcAft>
                <a:spcPct val="0"/>
              </a:spcAft>
            </a:pPr>
            <a:r>
              <a:rPr lang="en-US" sz="3000" b="1">
                <a:solidFill>
                  <a:srgbClr val="1713CB"/>
                </a:solidFill>
                <a:cs typeface="Times New Roman" pitchFamily="18" charset="0"/>
              </a:rPr>
              <a:t>Thân trống</a:t>
            </a:r>
            <a:endParaRPr lang="en-US" sz="4000" b="1">
              <a:solidFill>
                <a:srgbClr val="1713CB"/>
              </a:solidFill>
              <a:cs typeface="Times New Roman" pitchFamily="18" charset="0"/>
            </a:endParaRPr>
          </a:p>
        </p:txBody>
      </p:sp>
      <p:sp>
        <p:nvSpPr>
          <p:cNvPr id="13" name="Text Box 9"/>
          <p:cNvSpPr txBox="1">
            <a:spLocks noChangeArrowheads="1"/>
          </p:cNvSpPr>
          <p:nvPr/>
        </p:nvSpPr>
        <p:spPr bwMode="auto">
          <a:xfrm>
            <a:off x="3584567" y="5013176"/>
            <a:ext cx="1666875" cy="1038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291" tIns="57145" rIns="114291" bIns="57145">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fontAlgn="base">
              <a:spcBef>
                <a:spcPct val="50000"/>
              </a:spcBef>
              <a:spcAft>
                <a:spcPct val="0"/>
              </a:spcAft>
            </a:pPr>
            <a:r>
              <a:rPr lang="en-US" sz="3000" b="1">
                <a:solidFill>
                  <a:srgbClr val="1713CB"/>
                </a:solidFill>
                <a:cs typeface="Times New Roman" pitchFamily="18" charset="0"/>
              </a:rPr>
              <a:t>Mặt trống</a:t>
            </a:r>
            <a:endParaRPr lang="en-US" sz="4000" b="1">
              <a:solidFill>
                <a:srgbClr val="1713CB"/>
              </a:solidFill>
              <a:cs typeface="Times New Roman" pitchFamily="18" charset="0"/>
            </a:endParaRPr>
          </a:p>
        </p:txBody>
      </p:sp>
    </p:spTree>
    <p:extLst>
      <p:ext uri="{BB962C8B-B14F-4D97-AF65-F5344CB8AC3E}">
        <p14:creationId xmlns:p14="http://schemas.microsoft.com/office/powerpoint/2010/main" val="10453214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12294" name="Text Box 9"/>
          <p:cNvSpPr txBox="1">
            <a:spLocks noChangeArrowheads="1"/>
          </p:cNvSpPr>
          <p:nvPr/>
        </p:nvSpPr>
        <p:spPr bwMode="auto">
          <a:xfrm>
            <a:off x="1907704" y="-99491"/>
            <a:ext cx="54006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4291" tIns="57145" rIns="114291" bIns="57145">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fontAlgn="base">
              <a:spcBef>
                <a:spcPct val="50000"/>
              </a:spcBef>
              <a:spcAft>
                <a:spcPct val="0"/>
              </a:spcAft>
            </a:pPr>
            <a:r>
              <a:rPr lang="en-US" sz="3000" b="1">
                <a:solidFill>
                  <a:srgbClr val="000000"/>
                </a:solidFill>
                <a:cs typeface="Times New Roman" pitchFamily="18" charset="0"/>
              </a:rPr>
              <a:t>Gõ và đọc theo hình tiết tấu.</a:t>
            </a:r>
            <a:endParaRPr lang="en-US" sz="4000" b="1">
              <a:solidFill>
                <a:srgbClr val="000000"/>
              </a:solidFill>
              <a:cs typeface="Times New Roman" pitchFamily="18" charset="0"/>
            </a:endParaRPr>
          </a:p>
        </p:txBody>
      </p:sp>
      <p:sp>
        <p:nvSpPr>
          <p:cNvPr id="2" name="Rectangle 1"/>
          <p:cNvSpPr/>
          <p:nvPr/>
        </p:nvSpPr>
        <p:spPr>
          <a:xfrm>
            <a:off x="22151" y="692696"/>
            <a:ext cx="9091977" cy="1083374"/>
          </a:xfrm>
          <a:prstGeom prst="rect">
            <a:avLst/>
          </a:prstGeom>
        </p:spPr>
        <p:txBody>
          <a:bodyPr wrap="square">
            <a:spAutoFit/>
          </a:bodyPr>
          <a:lstStyle/>
          <a:p>
            <a:pPr algn="just">
              <a:lnSpc>
                <a:spcPct val="115000"/>
              </a:lnSpc>
            </a:pPr>
            <a:r>
              <a:rPr lang="vi-VN" sz="2800">
                <a:latin typeface="Times New Roman"/>
                <a:ea typeface="Calibri"/>
                <a:cs typeface="Times New Roman"/>
              </a:rPr>
              <a:t>+ HS nghe tiếng trống trường </a:t>
            </a:r>
            <a:r>
              <a:rPr lang="en-US" sz="2800">
                <a:latin typeface="Times New Roman"/>
                <a:ea typeface="Calibri"/>
                <a:cs typeface="Times New Roman"/>
              </a:rPr>
              <a:t>gõ trên tiết tấu</a:t>
            </a:r>
            <a:r>
              <a:rPr lang="vi-VN" sz="2800">
                <a:latin typeface="Times New Roman"/>
                <a:ea typeface="Calibri"/>
                <a:cs typeface="Times New Roman"/>
              </a:rPr>
              <a:t>:</a:t>
            </a:r>
            <a:r>
              <a:rPr lang="en-US" sz="2800">
                <a:latin typeface="Times New Roman"/>
                <a:ea typeface="Calibri"/>
                <a:cs typeface="Times New Roman"/>
              </a:rPr>
              <a:t> Chia 3</a:t>
            </a:r>
            <a:r>
              <a:rPr lang="vi-VN" sz="2800">
                <a:latin typeface="Times New Roman"/>
                <a:ea typeface="Calibri"/>
                <a:cs typeface="Times New Roman"/>
              </a:rPr>
              <a:t> nhóm gõ nối tiếp nhau âm thanh tiếng trống theo thứ tự nhóm: 1,2,3.</a:t>
            </a:r>
            <a:endParaRPr lang="en-US" sz="2800">
              <a:latin typeface="Calibri"/>
              <a:ea typeface="Calibri"/>
              <a:cs typeface="Times New Roman"/>
            </a:endParaRPr>
          </a:p>
        </p:txBody>
      </p:sp>
      <p:sp>
        <p:nvSpPr>
          <p:cNvPr id="3" name="Rectangle 2"/>
          <p:cNvSpPr/>
          <p:nvPr/>
        </p:nvSpPr>
        <p:spPr>
          <a:xfrm>
            <a:off x="-108520" y="1988840"/>
            <a:ext cx="9145016" cy="658642"/>
          </a:xfrm>
          <a:prstGeom prst="rect">
            <a:avLst/>
          </a:prstGeom>
        </p:spPr>
        <p:txBody>
          <a:bodyPr wrap="square">
            <a:spAutoFit/>
          </a:bodyPr>
          <a:lstStyle/>
          <a:p>
            <a:pPr indent="111760" algn="just">
              <a:lnSpc>
                <a:spcPct val="115000"/>
              </a:lnSpc>
            </a:pPr>
            <a:r>
              <a:rPr lang="vi-VN" sz="3200" i="1">
                <a:latin typeface="Times New Roman"/>
                <a:ea typeface="Calibri"/>
                <a:cs typeface="Times New Roman"/>
              </a:rPr>
              <a:t>Tùng tùng tùng, tùng tùng tùng tùng… tùng tùng tùng. </a:t>
            </a:r>
            <a:endParaRPr lang="en-US" sz="3200">
              <a:latin typeface="Calibri"/>
              <a:ea typeface="Calibri"/>
              <a:cs typeface="Times New Roman"/>
            </a:endParaRPr>
          </a:p>
        </p:txBody>
      </p:sp>
      <p:pic>
        <p:nvPicPr>
          <p:cNvPr id="11" name="Picture 149" descr="D:\GIÁO ÁN 1 2020-2021\HÌNH SOẠN GIÁO ÁN\Thường thức âm nhạc\trống cái\Trống cái - Copy (2).jpg"/>
          <p:cNvPicPr>
            <a:picLocks noChangeAspect="1" noChangeArrowheads="1"/>
          </p:cNvPicPr>
          <p:nvPr/>
        </p:nvPicPr>
        <p:blipFill>
          <a:blip r:embed="rId3">
            <a:lum contrast="10000"/>
            <a:extLst>
              <a:ext uri="{28A0092B-C50C-407E-A947-70E740481C1C}">
                <a14:useLocalDpi xmlns:a14="http://schemas.microsoft.com/office/drawing/2010/main" val="0"/>
              </a:ext>
            </a:extLst>
          </a:blip>
          <a:srcRect l="4008" t="5484" r="5797" b="3125"/>
          <a:stretch>
            <a:fillRect/>
          </a:stretch>
        </p:blipFill>
        <p:spPr bwMode="auto">
          <a:xfrm>
            <a:off x="5436096" y="2647482"/>
            <a:ext cx="3334464" cy="186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222848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11" name="Picture 149" descr="D:\GIÁO ÁN 1 2020-2021\HÌNH SOẠN GIÁO ÁN\Thường thức âm nhạc\trống cái\Trống cái - Copy (2).jpg"/>
          <p:cNvPicPr>
            <a:picLocks noChangeAspect="1" noChangeArrowheads="1"/>
          </p:cNvPicPr>
          <p:nvPr/>
        </p:nvPicPr>
        <p:blipFill>
          <a:blip r:embed="rId3">
            <a:lum contrast="10000"/>
            <a:extLst>
              <a:ext uri="{28A0092B-C50C-407E-A947-70E740481C1C}">
                <a14:useLocalDpi xmlns:a14="http://schemas.microsoft.com/office/drawing/2010/main" val="0"/>
              </a:ext>
            </a:extLst>
          </a:blip>
          <a:srcRect l="4008" t="5484" r="5797" b="3125"/>
          <a:stretch>
            <a:fillRect/>
          </a:stretch>
        </p:blipFill>
        <p:spPr bwMode="auto">
          <a:xfrm>
            <a:off x="5436096" y="1988840"/>
            <a:ext cx="3707904" cy="2520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15118"/>
            <a:ext cx="8100392" cy="2474524"/>
          </a:xfrm>
          <a:prstGeom prst="rect">
            <a:avLst/>
          </a:prstGeom>
        </p:spPr>
        <p:txBody>
          <a:bodyPr wrap="square">
            <a:spAutoFit/>
          </a:bodyPr>
          <a:lstStyle/>
          <a:p>
            <a:pPr algn="just">
              <a:lnSpc>
                <a:spcPct val="115000"/>
              </a:lnSpc>
            </a:pPr>
            <a:r>
              <a:rPr lang="vi-VN" sz="2400">
                <a:latin typeface="Times New Roman"/>
                <a:ea typeface="Calibri"/>
                <a:cs typeface="Times New Roman"/>
              </a:rPr>
              <a:t>+ GV đánh mẫu tiếng trống trường với âm lượng to, nhỏ khác nhau: </a:t>
            </a:r>
            <a:endParaRPr lang="en-US" sz="2400">
              <a:latin typeface="Calibri"/>
              <a:ea typeface="Calibri"/>
              <a:cs typeface="Times New Roman"/>
            </a:endParaRPr>
          </a:p>
          <a:p>
            <a:pPr indent="111760" algn="just">
              <a:lnSpc>
                <a:spcPct val="115000"/>
              </a:lnSpc>
            </a:pPr>
            <a:r>
              <a:rPr lang="vi-VN" sz="2400" i="1">
                <a:latin typeface="Times New Roman"/>
                <a:ea typeface="Calibri"/>
                <a:cs typeface="Times New Roman"/>
              </a:rPr>
              <a:t>Tùng tùng tùng, tùng tùng tùng tùng… tùng tùng tùng. </a:t>
            </a:r>
            <a:endParaRPr lang="en-US" sz="2400">
              <a:latin typeface="Calibri"/>
              <a:ea typeface="Calibri"/>
              <a:cs typeface="Times New Roman"/>
            </a:endParaRPr>
          </a:p>
          <a:p>
            <a:endParaRPr lang="en-US" sz="2400">
              <a:latin typeface="Times New Roman"/>
              <a:ea typeface="Calibri"/>
            </a:endParaRPr>
          </a:p>
          <a:p>
            <a:r>
              <a:rPr lang="vi-VN" sz="2400">
                <a:latin typeface="Times New Roman"/>
                <a:ea typeface="Calibri"/>
              </a:rPr>
              <a:t>+ HS gõ nối tiếp ba nhóm: nhóm một gõ to, nhóm hai gõ nhỏ hơn, nhóm ba gõ to</a:t>
            </a:r>
            <a:endParaRPr lang="en-US" sz="2400"/>
          </a:p>
        </p:txBody>
      </p:sp>
    </p:spTree>
    <p:extLst>
      <p:ext uri="{BB962C8B-B14F-4D97-AF65-F5344CB8AC3E}">
        <p14:creationId xmlns:p14="http://schemas.microsoft.com/office/powerpoint/2010/main" val="699359196"/>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Default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efault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Default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Default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481</TotalTime>
  <Words>679</Words>
  <Application>Microsoft Office PowerPoint</Application>
  <PresentationFormat>On-screen Show (4:3)</PresentationFormat>
  <Paragraphs>53</Paragraphs>
  <Slides>16</Slides>
  <Notes>5</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16</vt:i4>
      </vt:variant>
    </vt:vector>
  </HeadingPairs>
  <TitlesOfParts>
    <vt:vector size="25" baseType="lpstr">
      <vt:lpstr>Arial</vt:lpstr>
      <vt:lpstr>Calibri</vt:lpstr>
      <vt:lpstr>Calibri Light</vt:lpstr>
      <vt:lpstr>Times New Roman</vt:lpstr>
      <vt:lpstr>Office Theme</vt:lpstr>
      <vt:lpstr>2_Default Design</vt:lpstr>
      <vt:lpstr>Default Design</vt:lpstr>
      <vt:lpstr>4_Default Design</vt:lpstr>
      <vt:lpstr>3_Default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Windows User</cp:lastModifiedBy>
  <cp:revision>82</cp:revision>
  <dcterms:created xsi:type="dcterms:W3CDTF">2021-06-21T09:01:40Z</dcterms:created>
  <dcterms:modified xsi:type="dcterms:W3CDTF">2025-12-21T14:10:42Z</dcterms:modified>
</cp:coreProperties>
</file>