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70" r:id="rId2"/>
    <p:sldId id="368" r:id="rId3"/>
    <p:sldId id="357" r:id="rId4"/>
    <p:sldId id="372" r:id="rId5"/>
    <p:sldId id="347" r:id="rId6"/>
    <p:sldId id="350" r:id="rId7"/>
    <p:sldId id="360" r:id="rId8"/>
    <p:sldId id="35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7E39"/>
    <a:srgbClr val="FFFF00"/>
    <a:srgbClr val="CC00CC"/>
    <a:srgbClr val="008000"/>
    <a:srgbClr val="43B709"/>
    <a:srgbClr val="99FF33"/>
    <a:srgbClr val="FBA3B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267" autoAdjust="0"/>
  </p:normalViewPr>
  <p:slideViewPr>
    <p:cSldViewPr>
      <p:cViewPr varScale="1">
        <p:scale>
          <a:sx n="68" d="100"/>
          <a:sy n="68" d="100"/>
        </p:scale>
        <p:origin x="234" y="7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71D65B-054B-41D3-9F76-CFA340EB14E2}" type="datetimeFigureOut">
              <a:rPr lang="vi-VN" smtClean="0"/>
              <a:t>21/12/2025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769F0C-50B4-45A2-9A5B-2C2B97CA438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84324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69F0C-50B4-45A2-9A5B-2C2B97CA4389}" type="slidenum">
              <a:rPr lang="vi-VN" smtClean="0"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46044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7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2EDD1-12EB-4242-8309-E2B76033D425}" type="datetimeFigureOut">
              <a:rPr lang="en-US" smtClean="0"/>
              <a:pPr/>
              <a:t>12/21/2025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90257-A98B-4AB5-A307-A4A9B70466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2EDD1-12EB-4242-8309-E2B76033D425}" type="datetimeFigureOut">
              <a:rPr lang="en-US" smtClean="0"/>
              <a:pPr/>
              <a:t>12/21/2025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90257-A98B-4AB5-A307-A4A9B70466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5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5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2EDD1-12EB-4242-8309-E2B76033D425}" type="datetimeFigureOut">
              <a:rPr lang="en-US" smtClean="0"/>
              <a:pPr/>
              <a:t>12/21/2025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90257-A98B-4AB5-A307-A4A9B70466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2EDD1-12EB-4242-8309-E2B76033D425}" type="datetimeFigureOut">
              <a:rPr lang="en-US" smtClean="0"/>
              <a:pPr/>
              <a:t>12/21/2025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90257-A98B-4AB5-A307-A4A9B70466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225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2EDD1-12EB-4242-8309-E2B76033D425}" type="datetimeFigureOut">
              <a:rPr lang="en-US" smtClean="0"/>
              <a:pPr/>
              <a:t>12/21/2025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90257-A98B-4AB5-A307-A4A9B70466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2EDD1-12EB-4242-8309-E2B76033D425}" type="datetimeFigureOut">
              <a:rPr lang="en-US" smtClean="0"/>
              <a:pPr/>
              <a:t>12/21/2025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90257-A98B-4AB5-A307-A4A9B70466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2EDD1-12EB-4242-8309-E2B76033D425}" type="datetimeFigureOut">
              <a:rPr lang="en-US" smtClean="0"/>
              <a:pPr/>
              <a:t>12/21/2025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90257-A98B-4AB5-A307-A4A9B70466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2EDD1-12EB-4242-8309-E2B76033D425}" type="datetimeFigureOut">
              <a:rPr lang="en-US" smtClean="0"/>
              <a:pPr/>
              <a:t>12/21/2025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90257-A98B-4AB5-A307-A4A9B70466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2EDD1-12EB-4242-8309-E2B76033D425}" type="datetimeFigureOut">
              <a:rPr lang="en-US" smtClean="0"/>
              <a:pPr/>
              <a:t>12/21/2025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90257-A98B-4AB5-A307-A4A9B70466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2EDD1-12EB-4242-8309-E2B76033D425}" type="datetimeFigureOut">
              <a:rPr lang="en-US" smtClean="0"/>
              <a:pPr/>
              <a:t>12/21/2025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90257-A98B-4AB5-A307-A4A9B70466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2EDD1-12EB-4242-8309-E2B76033D425}" type="datetimeFigureOut">
              <a:rPr lang="en-US" smtClean="0"/>
              <a:pPr/>
              <a:t>12/21/2025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90257-A98B-4AB5-A307-A4A9B70466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C2EDD1-12EB-4242-8309-E2B76033D425}" type="datetimeFigureOut">
              <a:rPr lang="en-US" smtClean="0"/>
              <a:pPr/>
              <a:t>12/21/2025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90257-A98B-4AB5-A307-A4A9B70466E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14350" rtl="0" eaLnBrk="1" latinLnBrk="0" hangingPunct="1"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2881" indent="-192881" algn="l" defTabSz="51435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7910" indent="-160735" algn="l" defTabSz="514350" rtl="0" eaLnBrk="1" latinLnBrk="0" hangingPunct="1">
        <a:spcBef>
          <a:spcPct val="20000"/>
        </a:spcBef>
        <a:buFont typeface="Arial" pitchFamily="34" charset="0"/>
        <a:buChar char="–"/>
        <a:defRPr sz="1575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spcBef>
          <a:spcPct val="20000"/>
        </a:spcBef>
        <a:buFont typeface="Arial" pitchFamily="34" charset="0"/>
        <a:buChar char="–"/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spcBef>
          <a:spcPct val="20000"/>
        </a:spcBef>
        <a:buFont typeface="Arial" pitchFamily="34" charset="0"/>
        <a:buChar char="»"/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jpg"/><Relationship Id="rId7" Type="http://schemas.microsoft.com/office/2007/relationships/hdphoto" Target="../media/hdphoto2.wd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jpg"/><Relationship Id="rId7" Type="http://schemas.microsoft.com/office/2007/relationships/hdphoto" Target="../media/hdphoto2.wd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1" t="21217" r="10061" b="25315"/>
          <a:stretch/>
        </p:blipFill>
        <p:spPr>
          <a:xfrm flipH="1">
            <a:off x="1143000" y="1447800"/>
            <a:ext cx="2233365" cy="16375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519" t="14966" r="21337" b="21905"/>
          <a:stretch/>
        </p:blipFill>
        <p:spPr>
          <a:xfrm>
            <a:off x="1371600" y="3581400"/>
            <a:ext cx="2181808" cy="24103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83" t="17143" r="3106" b="20544"/>
          <a:stretch/>
        </p:blipFill>
        <p:spPr>
          <a:xfrm>
            <a:off x="7315200" y="3733800"/>
            <a:ext cx="2965478" cy="2133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69" t="7619" r="27052" b="9932"/>
          <a:stretch/>
        </p:blipFill>
        <p:spPr>
          <a:xfrm>
            <a:off x="7924800" y="1143000"/>
            <a:ext cx="1143000" cy="192405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219200" y="381000"/>
            <a:ext cx="91394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KHỞI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ĐỘNG: 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 chơi 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ĐIỀN TÊN GỌI CÁC NHẠC CỤ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1143000" y="1676402"/>
            <a:ext cx="1196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                      </a:t>
            </a:r>
            <a:r>
              <a:rPr lang="en-US" dirty="0" smtClean="0"/>
              <a:t>      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                                                       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                                   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90600" y="4572000"/>
            <a:ext cx="906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3                                                                 4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66800" y="3200400"/>
            <a:ext cx="899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………………………………                                                                                         …………………………….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510093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1" t="21217" r="10061" b="25315"/>
          <a:stretch/>
        </p:blipFill>
        <p:spPr>
          <a:xfrm flipH="1">
            <a:off x="1142998" y="1219200"/>
            <a:ext cx="2233365" cy="16375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519" t="14966" r="21337" b="21905"/>
          <a:stretch/>
        </p:blipFill>
        <p:spPr>
          <a:xfrm>
            <a:off x="1371600" y="3581400"/>
            <a:ext cx="2181808" cy="24103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83" t="17143" r="3106" b="20544"/>
          <a:stretch/>
        </p:blipFill>
        <p:spPr>
          <a:xfrm>
            <a:off x="7162800" y="3733800"/>
            <a:ext cx="3124200" cy="2133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69" t="7619" r="27052" b="9932"/>
          <a:stretch/>
        </p:blipFill>
        <p:spPr>
          <a:xfrm>
            <a:off x="7924800" y="990600"/>
            <a:ext cx="1143000" cy="192405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524000" y="381000"/>
            <a:ext cx="86382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ĐÁP ÁN TRÒ CHƠI 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ĐIỀN TÊN GỌI CÁC NHẠC CỤ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1143000" y="1676402"/>
            <a:ext cx="1196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                      </a:t>
            </a:r>
            <a:r>
              <a:rPr lang="en-US" dirty="0" smtClean="0"/>
              <a:t>      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                                                       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                                   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43000" y="28194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Song loan            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95400" y="594360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Trống con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96200" y="5943600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Trống lục lạc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67600" y="2819400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Thanh phách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90600" y="4572000"/>
            <a:ext cx="906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3                                                                 4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841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1" r="327"/>
          <a:stretch/>
        </p:blipFill>
        <p:spPr>
          <a:xfrm>
            <a:off x="0" y="242596"/>
            <a:ext cx="5915608" cy="66356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783619"/>
            <a:ext cx="4724400" cy="6074381"/>
          </a:xfrm>
          <a:prstGeom prst="rect">
            <a:avLst/>
          </a:prstGeom>
        </p:spPr>
      </p:pic>
      <p:sp>
        <p:nvSpPr>
          <p:cNvPr id="4" name="Freeform 3"/>
          <p:cNvSpPr/>
          <p:nvPr/>
        </p:nvSpPr>
        <p:spPr>
          <a:xfrm>
            <a:off x="2724541" y="3750904"/>
            <a:ext cx="877077" cy="1633489"/>
          </a:xfrm>
          <a:custGeom>
            <a:avLst/>
            <a:gdLst>
              <a:gd name="connsiteX0" fmla="*/ 130628 w 877077"/>
              <a:gd name="connsiteY0" fmla="*/ 485196 h 1633489"/>
              <a:gd name="connsiteX1" fmla="*/ 149290 w 877077"/>
              <a:gd name="connsiteY1" fmla="*/ 18665 h 1633489"/>
              <a:gd name="connsiteX2" fmla="*/ 205273 w 877077"/>
              <a:gd name="connsiteY2" fmla="*/ 4 h 1633489"/>
              <a:gd name="connsiteX3" fmla="*/ 317241 w 877077"/>
              <a:gd name="connsiteY3" fmla="*/ 18665 h 1633489"/>
              <a:gd name="connsiteX4" fmla="*/ 466530 w 877077"/>
              <a:gd name="connsiteY4" fmla="*/ 37327 h 1633489"/>
              <a:gd name="connsiteX5" fmla="*/ 522514 w 877077"/>
              <a:gd name="connsiteY5" fmla="*/ 74649 h 1633489"/>
              <a:gd name="connsiteX6" fmla="*/ 578498 w 877077"/>
              <a:gd name="connsiteY6" fmla="*/ 130633 h 1633489"/>
              <a:gd name="connsiteX7" fmla="*/ 653143 w 877077"/>
              <a:gd name="connsiteY7" fmla="*/ 167955 h 1633489"/>
              <a:gd name="connsiteX8" fmla="*/ 727788 w 877077"/>
              <a:gd name="connsiteY8" fmla="*/ 279922 h 1633489"/>
              <a:gd name="connsiteX9" fmla="*/ 802432 w 877077"/>
              <a:gd name="connsiteY9" fmla="*/ 410551 h 1633489"/>
              <a:gd name="connsiteX10" fmla="*/ 821094 w 877077"/>
              <a:gd name="connsiteY10" fmla="*/ 485196 h 1633489"/>
              <a:gd name="connsiteX11" fmla="*/ 802432 w 877077"/>
              <a:gd name="connsiteY11" fmla="*/ 858420 h 1633489"/>
              <a:gd name="connsiteX12" fmla="*/ 746449 w 877077"/>
              <a:gd name="connsiteY12" fmla="*/ 895743 h 1633489"/>
              <a:gd name="connsiteX13" fmla="*/ 765110 w 877077"/>
              <a:gd name="connsiteY13" fmla="*/ 951727 h 1633489"/>
              <a:gd name="connsiteX14" fmla="*/ 877077 w 877077"/>
              <a:gd name="connsiteY14" fmla="*/ 1026371 h 1633489"/>
              <a:gd name="connsiteX15" fmla="*/ 839755 w 877077"/>
              <a:gd name="connsiteY15" fmla="*/ 1063694 h 1633489"/>
              <a:gd name="connsiteX16" fmla="*/ 783771 w 877077"/>
              <a:gd name="connsiteY16" fmla="*/ 1101016 h 1633489"/>
              <a:gd name="connsiteX17" fmla="*/ 727788 w 877077"/>
              <a:gd name="connsiteY17" fmla="*/ 1231645 h 1633489"/>
              <a:gd name="connsiteX18" fmla="*/ 690465 w 877077"/>
              <a:gd name="connsiteY18" fmla="*/ 1268967 h 1633489"/>
              <a:gd name="connsiteX19" fmla="*/ 671804 w 877077"/>
              <a:gd name="connsiteY19" fmla="*/ 1474241 h 1633489"/>
              <a:gd name="connsiteX20" fmla="*/ 615820 w 877077"/>
              <a:gd name="connsiteY20" fmla="*/ 1492902 h 1633489"/>
              <a:gd name="connsiteX21" fmla="*/ 503853 w 877077"/>
              <a:gd name="connsiteY21" fmla="*/ 1548886 h 1633489"/>
              <a:gd name="connsiteX22" fmla="*/ 466530 w 877077"/>
              <a:gd name="connsiteY22" fmla="*/ 1586208 h 1633489"/>
              <a:gd name="connsiteX23" fmla="*/ 167951 w 877077"/>
              <a:gd name="connsiteY23" fmla="*/ 1604869 h 1633489"/>
              <a:gd name="connsiteX24" fmla="*/ 111967 w 877077"/>
              <a:gd name="connsiteY24" fmla="*/ 1511563 h 1633489"/>
              <a:gd name="connsiteX25" fmla="*/ 55983 w 877077"/>
              <a:gd name="connsiteY25" fmla="*/ 1436918 h 1633489"/>
              <a:gd name="connsiteX26" fmla="*/ 37322 w 877077"/>
              <a:gd name="connsiteY26" fmla="*/ 1268967 h 1633489"/>
              <a:gd name="connsiteX27" fmla="*/ 0 w 877077"/>
              <a:gd name="connsiteY27" fmla="*/ 1212984 h 1633489"/>
              <a:gd name="connsiteX28" fmla="*/ 93306 w 877077"/>
              <a:gd name="connsiteY28" fmla="*/ 1157000 h 1633489"/>
              <a:gd name="connsiteX29" fmla="*/ 130628 w 877077"/>
              <a:gd name="connsiteY29" fmla="*/ 1101016 h 1633489"/>
              <a:gd name="connsiteX30" fmla="*/ 167951 w 877077"/>
              <a:gd name="connsiteY30" fmla="*/ 933065 h 1633489"/>
              <a:gd name="connsiteX31" fmla="*/ 186612 w 877077"/>
              <a:gd name="connsiteY31" fmla="*/ 877082 h 1633489"/>
              <a:gd name="connsiteX32" fmla="*/ 205273 w 877077"/>
              <a:gd name="connsiteY32" fmla="*/ 802437 h 1633489"/>
              <a:gd name="connsiteX33" fmla="*/ 186612 w 877077"/>
              <a:gd name="connsiteY33" fmla="*/ 690469 h 1633489"/>
              <a:gd name="connsiteX34" fmla="*/ 93306 w 877077"/>
              <a:gd name="connsiteY34" fmla="*/ 559841 h 1633489"/>
              <a:gd name="connsiteX35" fmla="*/ 93306 w 877077"/>
              <a:gd name="connsiteY35" fmla="*/ 447874 h 1633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877077" h="1633489">
                <a:moveTo>
                  <a:pt x="130628" y="485196"/>
                </a:moveTo>
                <a:cubicBezTo>
                  <a:pt x="136849" y="329686"/>
                  <a:pt x="125625" y="172490"/>
                  <a:pt x="149290" y="18665"/>
                </a:cubicBezTo>
                <a:cubicBezTo>
                  <a:pt x="152281" y="-777"/>
                  <a:pt x="185603" y="4"/>
                  <a:pt x="205273" y="4"/>
                </a:cubicBezTo>
                <a:cubicBezTo>
                  <a:pt x="243110" y="4"/>
                  <a:pt x="279784" y="13314"/>
                  <a:pt x="317241" y="18665"/>
                </a:cubicBezTo>
                <a:cubicBezTo>
                  <a:pt x="366887" y="25757"/>
                  <a:pt x="416767" y="31106"/>
                  <a:pt x="466530" y="37327"/>
                </a:cubicBezTo>
                <a:cubicBezTo>
                  <a:pt x="485191" y="49768"/>
                  <a:pt x="505284" y="60291"/>
                  <a:pt x="522514" y="74649"/>
                </a:cubicBezTo>
                <a:cubicBezTo>
                  <a:pt x="542788" y="91544"/>
                  <a:pt x="557023" y="115294"/>
                  <a:pt x="578498" y="130633"/>
                </a:cubicBezTo>
                <a:cubicBezTo>
                  <a:pt x="601135" y="146802"/>
                  <a:pt x="628261" y="155514"/>
                  <a:pt x="653143" y="167955"/>
                </a:cubicBezTo>
                <a:lnTo>
                  <a:pt x="727788" y="279922"/>
                </a:lnTo>
                <a:cubicBezTo>
                  <a:pt x="758726" y="326328"/>
                  <a:pt x="782138" y="356435"/>
                  <a:pt x="802432" y="410551"/>
                </a:cubicBezTo>
                <a:cubicBezTo>
                  <a:pt x="811437" y="434565"/>
                  <a:pt x="814873" y="460314"/>
                  <a:pt x="821094" y="485196"/>
                </a:cubicBezTo>
                <a:cubicBezTo>
                  <a:pt x="814873" y="609604"/>
                  <a:pt x="824715" y="735866"/>
                  <a:pt x="802432" y="858420"/>
                </a:cubicBezTo>
                <a:cubicBezTo>
                  <a:pt x="798420" y="880486"/>
                  <a:pt x="754778" y="874919"/>
                  <a:pt x="746449" y="895743"/>
                </a:cubicBezTo>
                <a:cubicBezTo>
                  <a:pt x="739144" y="914007"/>
                  <a:pt x="751201" y="937818"/>
                  <a:pt x="765110" y="951727"/>
                </a:cubicBezTo>
                <a:cubicBezTo>
                  <a:pt x="796828" y="983445"/>
                  <a:pt x="877077" y="1026371"/>
                  <a:pt x="877077" y="1026371"/>
                </a:cubicBezTo>
                <a:cubicBezTo>
                  <a:pt x="864636" y="1038812"/>
                  <a:pt x="853494" y="1052703"/>
                  <a:pt x="839755" y="1063694"/>
                </a:cubicBezTo>
                <a:cubicBezTo>
                  <a:pt x="822242" y="1077705"/>
                  <a:pt x="798129" y="1083786"/>
                  <a:pt x="783771" y="1101016"/>
                </a:cubicBezTo>
                <a:cubicBezTo>
                  <a:pt x="705764" y="1194624"/>
                  <a:pt x="777794" y="1148302"/>
                  <a:pt x="727788" y="1231645"/>
                </a:cubicBezTo>
                <a:cubicBezTo>
                  <a:pt x="718736" y="1246732"/>
                  <a:pt x="702906" y="1256526"/>
                  <a:pt x="690465" y="1268967"/>
                </a:cubicBezTo>
                <a:cubicBezTo>
                  <a:pt x="684245" y="1337392"/>
                  <a:pt x="693531" y="1409060"/>
                  <a:pt x="671804" y="1474241"/>
                </a:cubicBezTo>
                <a:cubicBezTo>
                  <a:pt x="665584" y="1492902"/>
                  <a:pt x="633414" y="1484105"/>
                  <a:pt x="615820" y="1492902"/>
                </a:cubicBezTo>
                <a:cubicBezTo>
                  <a:pt x="471119" y="1565253"/>
                  <a:pt x="644571" y="1501981"/>
                  <a:pt x="503853" y="1548886"/>
                </a:cubicBezTo>
                <a:cubicBezTo>
                  <a:pt x="491412" y="1561327"/>
                  <a:pt x="480269" y="1575217"/>
                  <a:pt x="466530" y="1586208"/>
                </a:cubicBezTo>
                <a:cubicBezTo>
                  <a:pt x="361835" y="1669964"/>
                  <a:pt x="365032" y="1620030"/>
                  <a:pt x="167951" y="1604869"/>
                </a:cubicBezTo>
                <a:cubicBezTo>
                  <a:pt x="80607" y="1517527"/>
                  <a:pt x="176566" y="1624611"/>
                  <a:pt x="111967" y="1511563"/>
                </a:cubicBezTo>
                <a:cubicBezTo>
                  <a:pt x="96536" y="1484559"/>
                  <a:pt x="74644" y="1461800"/>
                  <a:pt x="55983" y="1436918"/>
                </a:cubicBezTo>
                <a:cubicBezTo>
                  <a:pt x="49763" y="1380934"/>
                  <a:pt x="50983" y="1323613"/>
                  <a:pt x="37322" y="1268967"/>
                </a:cubicBezTo>
                <a:cubicBezTo>
                  <a:pt x="31883" y="1247209"/>
                  <a:pt x="0" y="1235412"/>
                  <a:pt x="0" y="1212984"/>
                </a:cubicBezTo>
                <a:cubicBezTo>
                  <a:pt x="0" y="1178828"/>
                  <a:pt x="77909" y="1162132"/>
                  <a:pt x="93306" y="1157000"/>
                </a:cubicBezTo>
                <a:cubicBezTo>
                  <a:pt x="105747" y="1138339"/>
                  <a:pt x="120598" y="1121076"/>
                  <a:pt x="130628" y="1101016"/>
                </a:cubicBezTo>
                <a:cubicBezTo>
                  <a:pt x="155836" y="1050600"/>
                  <a:pt x="156481" y="984680"/>
                  <a:pt x="167951" y="933065"/>
                </a:cubicBezTo>
                <a:cubicBezTo>
                  <a:pt x="172218" y="913863"/>
                  <a:pt x="181208" y="895996"/>
                  <a:pt x="186612" y="877082"/>
                </a:cubicBezTo>
                <a:cubicBezTo>
                  <a:pt x="193658" y="852421"/>
                  <a:pt x="199053" y="827319"/>
                  <a:pt x="205273" y="802437"/>
                </a:cubicBezTo>
                <a:cubicBezTo>
                  <a:pt x="199053" y="765114"/>
                  <a:pt x="201979" y="725045"/>
                  <a:pt x="186612" y="690469"/>
                </a:cubicBezTo>
                <a:cubicBezTo>
                  <a:pt x="127408" y="557261"/>
                  <a:pt x="125089" y="718759"/>
                  <a:pt x="93306" y="559841"/>
                </a:cubicBezTo>
                <a:cubicBezTo>
                  <a:pt x="85987" y="523243"/>
                  <a:pt x="93306" y="485196"/>
                  <a:pt x="93306" y="447874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TextBox 4"/>
          <p:cNvSpPr txBox="1"/>
          <p:nvPr/>
        </p:nvSpPr>
        <p:spPr>
          <a:xfrm>
            <a:off x="5867400" y="152400"/>
            <a:ext cx="5943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 ĐỒ VIỆT NAM VÀ VÙNG 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TÂY NGUYÊN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539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88888"/>
            <a:ext cx="4549698" cy="37691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639" y="3635298"/>
            <a:ext cx="7642302" cy="322270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399370" y="1244623"/>
            <a:ext cx="7558669" cy="5580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vi-VN" sz="2800" b="1" dirty="0">
                <a:solidFill>
                  <a:srgbClr val="002060"/>
                </a:solidFill>
                <a:effectLst/>
                <a:latin typeface="#9Slide05 Dancing Script" panose="03080800040507000D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HỌC HÁT BÀI</a:t>
            </a:r>
            <a:r>
              <a:rPr lang="en-US" sz="2800" b="1" dirty="0">
                <a:solidFill>
                  <a:srgbClr val="002060"/>
                </a:solidFill>
                <a:effectLst/>
                <a:latin typeface="#9Slide05 Dancing Script" panose="03080800040507000D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b="1" dirty="0">
                <a:solidFill>
                  <a:srgbClr val="002060"/>
                </a:solidFill>
                <a:latin typeface="#9Slide05 Dancing Script" panose="03080800040507000D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KHÚC NHẠC TRÊN </a:t>
            </a:r>
            <a:r>
              <a:rPr lang="vi-VN" sz="2800" b="1" dirty="0">
                <a:solidFill>
                  <a:srgbClr val="002060"/>
                </a:solidFill>
                <a:latin typeface="#9Slide05 Dancing Script" panose="03080800040507000D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NƯƠ</a:t>
            </a:r>
            <a:r>
              <a:rPr lang="en-US" sz="2800" b="1" dirty="0">
                <a:solidFill>
                  <a:srgbClr val="002060"/>
                </a:solidFill>
                <a:latin typeface="#9Slide05 Dancing Script" panose="03080800040507000D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NG XA</a:t>
            </a:r>
            <a:endParaRPr lang="en-US" sz="2800" dirty="0">
              <a:solidFill>
                <a:srgbClr val="002060"/>
              </a:solidFill>
              <a:effectLst/>
              <a:latin typeface="#9Slide05 Dancing Script" panose="03080800040507000D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136779" y="1921535"/>
            <a:ext cx="3434577" cy="491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2400" b="1" dirty="0">
                <a:solidFill>
                  <a:srgbClr val="002060"/>
                </a:solidFill>
                <a:latin typeface="#9Slide05 Dancing Script" panose="03080800040507000D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Nhạc và lời: Hoàng Lân</a:t>
            </a:r>
            <a:endParaRPr lang="en-US" sz="2400" dirty="0">
              <a:solidFill>
                <a:srgbClr val="002060"/>
              </a:solidFill>
              <a:latin typeface="#9Slide05 Dancing Script" panose="03080800040507000D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486400" y="479517"/>
            <a:ext cx="1756405" cy="625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3200" b="1" dirty="0">
                <a:solidFill>
                  <a:srgbClr val="002060"/>
                </a:solidFill>
                <a:latin typeface="#9Slide05 Dancing Script" panose="03080800040507000D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TIẾT 13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1356" y="239759"/>
            <a:ext cx="1518421" cy="8304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3562" y="0"/>
            <a:ext cx="566215" cy="47951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199" y="-24732"/>
            <a:ext cx="3927891" cy="125585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7330451" y="2527659"/>
            <a:ext cx="3434577" cy="491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2400" b="1" dirty="0">
                <a:solidFill>
                  <a:srgbClr val="002060"/>
                </a:solidFill>
                <a:latin typeface="#9Slide05 Dancing Script" panose="03080800040507000D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Dựa theo dân ca Gia-</a:t>
            </a:r>
            <a:r>
              <a:rPr lang="vi-VN" sz="2400" b="1" dirty="0">
                <a:solidFill>
                  <a:srgbClr val="002060"/>
                </a:solidFill>
                <a:latin typeface="#9Slide05 Dancing Script" panose="03080800040507000D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rai.</a:t>
            </a:r>
            <a:endParaRPr lang="en-US" sz="2400" dirty="0">
              <a:solidFill>
                <a:srgbClr val="002060"/>
              </a:solidFill>
              <a:latin typeface="#9Slide05 Dancing Script" panose="03080800040507000D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 descr="C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9956" y="6523463"/>
            <a:ext cx="403985" cy="3345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48645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1752602"/>
            <a:ext cx="64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HỌC HÁT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47801" y="533400"/>
            <a:ext cx="40847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thành kiến thức mới</a:t>
            </a:r>
            <a:endParaRPr lang="vi-VN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832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457202"/>
            <a:ext cx="396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tập- thực hành</a:t>
            </a:r>
            <a:endParaRPr lang="vi-VN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1905002"/>
            <a:ext cx="1036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Tiếng suối hòa tiếng lá rừng núi non cao trập trùng.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2743202"/>
            <a:ext cx="1051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Âm vang nhạc rừng vang khắp buôn làng xôn xao bao lời ca.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3581402"/>
            <a:ext cx="998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Có tiếng đàn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T’rưng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reo kìa cánh chim bay ngập ngừng.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" y="4343400"/>
            <a:ext cx="9220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Trên nương chiều màu nắng đã phai dần</a:t>
            </a:r>
          </a:p>
          <a:p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48200" y="121920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Gõ đệm theo nhịp: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0" y="5105402"/>
            <a:ext cx="541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mênh mang trong lòng ta.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95400" y="2286002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x                                            </a:t>
            </a:r>
            <a:r>
              <a:rPr lang="en-US" sz="2400" dirty="0" err="1">
                <a:solidFill>
                  <a:srgbClr val="FF0000"/>
                </a:solidFill>
              </a:rPr>
              <a:t>x</a:t>
            </a:r>
            <a:r>
              <a:rPr lang="en-US" sz="2400" dirty="0">
                <a:solidFill>
                  <a:srgbClr val="FF0000"/>
                </a:solidFill>
              </a:rPr>
              <a:t>                  </a:t>
            </a:r>
            <a:r>
              <a:rPr lang="en-US" sz="2400" dirty="0" err="1">
                <a:solidFill>
                  <a:srgbClr val="FF0000"/>
                </a:solidFill>
              </a:rPr>
              <a:t>x</a:t>
            </a:r>
            <a:r>
              <a:rPr lang="en-US" sz="2400" dirty="0">
                <a:solidFill>
                  <a:srgbClr val="FF0000"/>
                </a:solidFill>
              </a:rPr>
              <a:t>                                        </a:t>
            </a:r>
            <a:r>
              <a:rPr lang="en-US" sz="2400" dirty="0" err="1">
                <a:solidFill>
                  <a:srgbClr val="FF0000"/>
                </a:solidFill>
              </a:rPr>
              <a:t>x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66800" y="3124202"/>
            <a:ext cx="1005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x                                                             </a:t>
            </a:r>
            <a:r>
              <a:rPr lang="en-US" sz="2400" dirty="0" err="1">
                <a:solidFill>
                  <a:srgbClr val="FF0000"/>
                </a:solidFill>
              </a:rPr>
              <a:t>x</a:t>
            </a:r>
            <a:r>
              <a:rPr lang="en-US" sz="2400" dirty="0">
                <a:solidFill>
                  <a:srgbClr val="FF0000"/>
                </a:solidFill>
              </a:rPr>
              <a:t>                                    </a:t>
            </a:r>
            <a:r>
              <a:rPr lang="en-US" sz="2400" dirty="0" err="1">
                <a:solidFill>
                  <a:srgbClr val="FF0000"/>
                </a:solidFill>
              </a:rPr>
              <a:t>x</a:t>
            </a:r>
            <a:r>
              <a:rPr lang="en-US" sz="2400" dirty="0">
                <a:solidFill>
                  <a:srgbClr val="FF0000"/>
                </a:solidFill>
              </a:rPr>
              <a:t>                                    </a:t>
            </a:r>
            <a:r>
              <a:rPr lang="en-US" sz="2400" dirty="0" err="1">
                <a:solidFill>
                  <a:srgbClr val="FF0000"/>
                </a:solidFill>
              </a:rPr>
              <a:t>x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43000" y="3962402"/>
            <a:ext cx="944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x                                               </a:t>
            </a:r>
            <a:r>
              <a:rPr lang="en-US" sz="2400" dirty="0" err="1">
                <a:solidFill>
                  <a:srgbClr val="FF0000"/>
                </a:solidFill>
              </a:rPr>
              <a:t>x</a:t>
            </a:r>
            <a:r>
              <a:rPr lang="en-US" sz="2400" dirty="0">
                <a:solidFill>
                  <a:srgbClr val="FF0000"/>
                </a:solidFill>
              </a:rPr>
              <a:t>                  </a:t>
            </a:r>
            <a:r>
              <a:rPr lang="en-US" sz="2400" dirty="0" err="1">
                <a:solidFill>
                  <a:srgbClr val="FF0000"/>
                </a:solidFill>
              </a:rPr>
              <a:t>x</a:t>
            </a:r>
            <a:r>
              <a:rPr lang="en-US" sz="2400" dirty="0">
                <a:solidFill>
                  <a:srgbClr val="FF0000"/>
                </a:solidFill>
              </a:rPr>
              <a:t>                                                  </a:t>
            </a:r>
            <a:r>
              <a:rPr lang="en-US" sz="2400" dirty="0" err="1">
                <a:solidFill>
                  <a:srgbClr val="FF0000"/>
                </a:solidFill>
              </a:rPr>
              <a:t>x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43000" y="4724402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 x                                                                </a:t>
            </a:r>
            <a:r>
              <a:rPr lang="en-US" sz="2400" dirty="0" err="1">
                <a:solidFill>
                  <a:srgbClr val="FF0000"/>
                </a:solidFill>
              </a:rPr>
              <a:t>x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38600" y="5486402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</a:t>
            </a:r>
            <a:r>
              <a:rPr lang="en-US" sz="2400" dirty="0">
                <a:solidFill>
                  <a:srgbClr val="FF0000"/>
                </a:solidFill>
              </a:rPr>
              <a:t>x                                                  </a:t>
            </a:r>
            <a:r>
              <a:rPr lang="en-US" sz="2400" dirty="0" err="1">
                <a:solidFill>
                  <a:srgbClr val="FF0000"/>
                </a:solidFill>
              </a:rPr>
              <a:t>x</a:t>
            </a:r>
            <a:endParaRPr lang="vi-VN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76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5200" y="1143002"/>
            <a:ext cx="533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Trả lời câu hỏi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2133602"/>
            <a:ext cx="1097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Bài hát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Khúc nhạc trên nương xa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nói về vùng miền nào?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0" y="2971802"/>
            <a:ext cx="1089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hát nói về vùng đất Tây Nguyên.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3886200"/>
            <a:ext cx="11734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2.Em hát lại 2 câu hát có giai điệu giống nhau trong bài </a:t>
            </a:r>
          </a:p>
          <a:p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Khúc  nhạc trên nương xa.</a:t>
            </a:r>
            <a:endParaRPr lang="vi-VN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800" y="5181602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hát 1 và 3 có giai điệu giống nhau.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71601" y="457200"/>
            <a:ext cx="32608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tập- thực hành</a:t>
            </a:r>
            <a:endParaRPr lang="vi-VN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009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43000" y="2514602"/>
            <a:ext cx="1036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Tiếng suối hòa tiếng lá rừng núi non cao trập trùng.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800" y="3352802"/>
            <a:ext cx="1051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Âm vang nhạc rừng vang khắp buôn làng xôn xao bao lời ca.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0600" y="4114802"/>
            <a:ext cx="998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Có tiếng đàn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T’rưng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reo kìa cánh chim bay ngập ngừng.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6800" y="4800600"/>
            <a:ext cx="9220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Trên nương chiều màu nắng đã phai dần</a:t>
            </a:r>
          </a:p>
          <a:p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43200" y="1524000"/>
            <a:ext cx="769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Sáng tạo các động tác vận động theo bài hát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43000" y="5410202"/>
            <a:ext cx="541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mênh mang trong lòng ta.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47800" y="609600"/>
            <a:ext cx="3505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tập- thực hành</a:t>
            </a:r>
            <a:endParaRPr lang="vi-VN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00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7253</TotalTime>
  <Words>294</Words>
  <Application>Microsoft Office PowerPoint</Application>
  <PresentationFormat>Widescreen</PresentationFormat>
  <Paragraphs>46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#9Slide05 Dancing Script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Windows User</cp:lastModifiedBy>
  <cp:revision>365</cp:revision>
  <dcterms:created xsi:type="dcterms:W3CDTF">2013-04-08T05:23:03Z</dcterms:created>
  <dcterms:modified xsi:type="dcterms:W3CDTF">2025-12-21T13:33:51Z</dcterms:modified>
</cp:coreProperties>
</file>