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2"/>
  </p:notesMasterIdLst>
  <p:sldIdLst>
    <p:sldId id="256" r:id="rId4"/>
    <p:sldId id="282" r:id="rId5"/>
    <p:sldId id="286" r:id="rId6"/>
    <p:sldId id="280" r:id="rId7"/>
    <p:sldId id="261" r:id="rId8"/>
    <p:sldId id="287" r:id="rId9"/>
    <p:sldId id="262" r:id="rId10"/>
    <p:sldId id="283" r:id="rId11"/>
    <p:sldId id="265" r:id="rId12"/>
    <p:sldId id="266" r:id="rId13"/>
    <p:sldId id="267" r:id="rId14"/>
    <p:sldId id="284" r:id="rId15"/>
    <p:sldId id="269" r:id="rId16"/>
    <p:sldId id="274" r:id="rId17"/>
    <p:sldId id="28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85" d="100"/>
          <a:sy n="85" d="100"/>
        </p:scale>
        <p:origin x="4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6624736" cy="381642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79" y="0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1+2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743" y="1412776"/>
            <a:ext cx="6972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2 ,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cậu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trai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là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học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lớp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2,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là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một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cô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bé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gái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endParaRPr lang="en-US" sz="4000" dirty="0">
              <a:solidFill>
                <a:srgbClr val="FF00FF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3491880" y="991087"/>
            <a:ext cx="1784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1916832"/>
            <a:ext cx="5924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Ai là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học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sinh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lớp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2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chăm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ngoan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học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giỏi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mới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tài</a:t>
            </a:r>
            <a:endParaRPr lang="en-US" sz="4400" dirty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0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348" y="1409581"/>
            <a:ext cx="727280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fr-FR" sz="4400" i="1">
                <a:solidFill>
                  <a:srgbClr val="002060"/>
                </a:solidFill>
                <a:latin typeface="Times New Roman"/>
                <a:ea typeface="Times New Roman"/>
              </a:rPr>
              <a:t>Mỗi ngày đến trường đến lớp, là em có thêm bao niềm vui.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1151" y="1409581"/>
            <a:ext cx="1134545" cy="723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58704" y="2132857"/>
            <a:ext cx="1045343" cy="828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7904" y="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3+ 4</a:t>
            </a:r>
          </a:p>
        </p:txBody>
      </p:sp>
      <p:sp>
        <p:nvSpPr>
          <p:cNvPr id="4" name="Rectangle 3"/>
          <p:cNvSpPr/>
          <p:nvPr/>
        </p:nvSpPr>
        <p:spPr>
          <a:xfrm>
            <a:off x="875674" y="1052736"/>
            <a:ext cx="6173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Ai là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học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sinh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lớp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2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chăm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ngoan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học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giỏi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mới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tài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Times New Roman"/>
              </a:rPr>
              <a:t>.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Mỗi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ngày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đến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trường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đến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lớp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, là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em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có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thêm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bao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niềm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vui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5373216"/>
            <a:ext cx="420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err="1">
                <a:solidFill>
                  <a:srgbClr val="FF0000"/>
                </a:solidFill>
              </a:rPr>
              <a:t>Hát</a:t>
            </a:r>
            <a:r>
              <a:rPr lang="en-US" sz="2800">
                <a:solidFill>
                  <a:srgbClr val="FF0000"/>
                </a:solidFill>
              </a:rPr>
              <a:t> cả bài với </a:t>
            </a:r>
            <a:r>
              <a:rPr lang="en-US" sz="2800" err="1">
                <a:solidFill>
                  <a:srgbClr val="FF0000"/>
                </a:solidFill>
              </a:rPr>
              <a:t>các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hình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thức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9566" y="5223903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0900" y="5808678"/>
            <a:ext cx="634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err="1">
                <a:solidFill>
                  <a:srgbClr val="FF0000"/>
                </a:solidFill>
              </a:rPr>
              <a:t>Hát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kết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hợp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phách với các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3552" y="-99392"/>
            <a:ext cx="406066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28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28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4440669"/>
            <a:ext cx="397416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latin typeface="Times New Roman"/>
                <a:ea typeface="Calibri"/>
              </a:rPr>
              <a:t>Đọc và vỗ tay mạnh nhẹ theo hình</a:t>
            </a:r>
            <a:r>
              <a:rPr lang="en-US" sz="2000">
                <a:latin typeface="Times New Roman"/>
                <a:ea typeface="Calibri"/>
              </a:rPr>
              <a:t>.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122" name="Picture 2" descr="DOC 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8" y="664928"/>
            <a:ext cx="9144000" cy="11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2060848"/>
            <a:ext cx="6156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/>
                <a:ea typeface="Calibri"/>
              </a:rPr>
              <a:t>Miệng đọc câu nhạc, tay vỗ theo tiết tấu  mẫu: </a:t>
            </a:r>
          </a:p>
          <a:p>
            <a:r>
              <a:rPr lang="en-US" sz="2400">
                <a:latin typeface="Times New Roman"/>
                <a:ea typeface="Calibri"/>
              </a:rPr>
              <a:t>bằng cách Vỗ phách mạnh kêu to, 1 phách nhẹ duỗi thẳng bàn tay ra để âm thanh phát ra nhẹ và vỗ nhẹ sau đó HD HS thực hiện các hình thức</a:t>
            </a: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00" y="6237312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4" name="CĐ 4 HS L2 CHAM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766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451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/>
                <a:ea typeface="Times New Roman"/>
              </a:rPr>
              <a:t>Trò chơi: </a:t>
            </a:r>
            <a:r>
              <a:rPr lang="en-US" sz="2800" b="1" i="1">
                <a:latin typeface="Times New Roman"/>
                <a:ea typeface="Times New Roman"/>
              </a:rPr>
              <a:t>Gõ tiết tấu đối đáp</a:t>
            </a:r>
            <a:r>
              <a:rPr lang="en-US" sz="2800" b="1">
                <a:latin typeface="Times New Roman"/>
                <a:ea typeface="Times New Roman"/>
              </a:rPr>
              <a:t> 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179512" y="141277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/>
                <a:ea typeface="Times New Roman"/>
                <a:cs typeface="Arial"/>
              </a:rPr>
              <a:t>Làm mẫu sau đó HD 2 nhóm chơi trò chơi gõ tiết tấu đối đáp kết hợp đọc lời ca </a:t>
            </a:r>
            <a:endParaRPr lang="en-US" sz="2400"/>
          </a:p>
        </p:txBody>
      </p:sp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" y="3356993"/>
            <a:ext cx="693764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11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5652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04800" algn="l"/>
              </a:tabLst>
            </a:pPr>
            <a:r>
              <a:rPr lang="en-US" sz="2400">
                <a:latin typeface="Times New Roman"/>
                <a:ea typeface="Times New Roman"/>
                <a:cs typeface="Arial"/>
              </a:rPr>
              <a:t>Nhóm 1: dùng thanh phách gõ 2 ô nhịp đầu.</a:t>
            </a:r>
            <a:endParaRPr lang="en-US" sz="2400">
              <a:latin typeface="Times New Roman"/>
              <a:ea typeface="Calibri"/>
            </a:endParaRPr>
          </a:p>
          <a:p>
            <a:r>
              <a:rPr lang="en-US" sz="2400">
                <a:latin typeface="Times New Roman"/>
                <a:ea typeface="Times New Roman"/>
                <a:cs typeface="Arial"/>
              </a:rPr>
              <a:t>Nhóm 2: dùng tem-bơ-rin gõ 2 nhịp còn </a:t>
            </a: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5" y="3805159"/>
            <a:ext cx="472441" cy="374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805158"/>
            <a:ext cx="472441" cy="374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56" y="3805159"/>
            <a:ext cx="472441" cy="374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59" y="3829241"/>
            <a:ext cx="472441" cy="374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05157"/>
            <a:ext cx="472441" cy="374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78" y="3788414"/>
            <a:ext cx="472441" cy="374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91" y="3712391"/>
            <a:ext cx="547065" cy="526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97" y="3698955"/>
            <a:ext cx="547065" cy="526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62" y="3671245"/>
            <a:ext cx="547065" cy="526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653112"/>
            <a:ext cx="547065" cy="526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82" y="3698955"/>
            <a:ext cx="547065" cy="5269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53112"/>
            <a:ext cx="547065" cy="5269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4412" y="4702900"/>
            <a:ext cx="999834" cy="8820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10506" y="1124744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TIẾT 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84" y="2916992"/>
            <a:ext cx="830844" cy="943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6016" y="2458197"/>
            <a:ext cx="3960440" cy="45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b="1" i="1" dirty="0">
                <a:solidFill>
                  <a:srgbClr val="FF0000"/>
                </a:solidFill>
                <a:latin typeface="Times New Roman"/>
                <a:ea typeface="Times New Roman"/>
              </a:rPr>
              <a:t>NHẠC VÀ LỜI: HOÀNG LONG</a:t>
            </a:r>
            <a:endParaRPr lang="en-US" i="1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908811"/>
            <a:ext cx="619268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b="1" dirty="0">
                <a:solidFill>
                  <a:srgbClr val="FF0000"/>
                </a:solidFill>
                <a:latin typeface="Times New Roman"/>
                <a:ea typeface="Times New Roman"/>
              </a:rPr>
              <a:t>HỌC HÁT BÀI:  HỌC SINH LỚP 2 CHĂM NGOAN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51" y="6610294"/>
            <a:ext cx="308971" cy="2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82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prstClr val="white"/>
                </a:solidFill>
              </a:rPr>
              <a:t>Hoàng Long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5258" y="0"/>
            <a:ext cx="147348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KHÁM 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246" y="1519343"/>
            <a:ext cx="3753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Calibri"/>
              </a:rPr>
              <a:t>Nhạc sĩ Hoàng Long và nhạc sĩ Hoàng Lân là anh em sinh đôi, sinh ngày 18/6/1942 tại thị xã Vĩnh Yên (Vĩnh Phúc), các sáng tác của ông như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:  Đi học về, Bác Hồ Người cho em tất cả, Từ rừng xanh cháu về thăm lăng Bác (1978)</a:t>
            </a:r>
            <a:r>
              <a:rPr lang="en-AU" b="1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chemeClr val="bg1"/>
                </a:solidFill>
                <a:latin typeface="Times New Roman"/>
                <a:ea typeface="Calibri"/>
              </a:rPr>
              <a:t>Bài hát Em là học sinh lớp 2</a:t>
            </a:r>
            <a:r>
              <a:rPr lang="en-US">
                <a:solidFill>
                  <a:schemeClr val="bg1"/>
                </a:solidFill>
                <a:latin typeface="Times New Roman"/>
                <a:ea typeface="Calibri"/>
              </a:rPr>
              <a:t> có giai điệu vui, tốc độ hơi nhanh nói về niềm vui của các cô cậu lớp 2 và lời khích lệ của các thầy cô luôn mong các em chăm ngoan.</a:t>
            </a:r>
            <a:endParaRPr lang="en-US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1" descr="Description: Nhạc sĩ Hoàng Long &amp;#39;Nhạc thiếu nhi phải viết bằng cái tâm&amp;#39;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04" y="1430055"/>
            <a:ext cx="4089768" cy="33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16632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rgbClr val="FF0000"/>
                </a:solidFill>
              </a:rPr>
              <a:t>Hát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mẫu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824" y="26064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124744"/>
            <a:ext cx="8280919" cy="302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Câu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1: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là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học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sinh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lớp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2 ,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là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một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cậu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con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trai</a:t>
            </a:r>
            <a:endParaRPr lang="en-US" sz="2600" b="1" dirty="0">
              <a:solidFill>
                <a:srgbClr val="00B05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2,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cô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bé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gái</a:t>
            </a:r>
            <a:endParaRPr lang="en-US" sz="26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Câu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3: Ai là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học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sinh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lớp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chăm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ngoan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học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giỏi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mới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tài</a:t>
            </a:r>
            <a:endParaRPr lang="en-US" sz="2600" b="1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Câu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4: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Mỗi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ngày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đến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trường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đến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lớp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, là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có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thêm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bao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niềm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vui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.</a:t>
            </a:r>
            <a:endParaRPr lang="en-US" sz="2600" b="1" dirty="0">
              <a:solidFill>
                <a:srgbClr val="FF00FF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9130" y="105273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39" y="33963"/>
            <a:ext cx="334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2673" y="1782924"/>
            <a:ext cx="6569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i="1">
                <a:solidFill>
                  <a:srgbClr val="FF0000"/>
                </a:solidFill>
                <a:latin typeface="Times New Roman"/>
                <a:ea typeface="Times New Roman"/>
              </a:rPr>
              <a:t>Em là học sinh lớp hai , em là một cậu con trai</a:t>
            </a:r>
            <a:endParaRPr lang="en-US" sz="4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2166" y="-43026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183685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là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học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lớp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2,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là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một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cô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bé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gái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465</Words>
  <Application>Microsoft Office PowerPoint</Application>
  <PresentationFormat>On-screen Show (4:3)</PresentationFormat>
  <Paragraphs>40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114</cp:revision>
  <dcterms:created xsi:type="dcterms:W3CDTF">2021-05-09T14:16:54Z</dcterms:created>
  <dcterms:modified xsi:type="dcterms:W3CDTF">2025-11-01T13:23:35Z</dcterms:modified>
</cp:coreProperties>
</file>