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5" r:id="rId4"/>
    <p:sldId id="280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BA4A-1B6E-495D-BED9-07363A364E90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B596-8F8A-44E1-94EB-7E659064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1B596-8F8A-44E1-94EB-7E6590647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4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3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8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734" y="-31754"/>
            <a:ext cx="8208811" cy="29249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6316" y="1118708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7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64" y="616617"/>
            <a:ext cx="584205" cy="584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94" y="6204459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4234" y="2521934"/>
            <a:ext cx="4572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vi-VN" sz="3200" b="1" smtClean="0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vận dụng - sáng tạo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521" y="1844824"/>
            <a:ext cx="7321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*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Arial"/>
              </a:rPr>
              <a:t>T</a:t>
            </a: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hường thức âm nhạc </a:t>
            </a:r>
            <a:r>
              <a:rPr lang="vi-VN" sz="3200" b="1" i="1">
                <a:solidFill>
                  <a:srgbClr val="FF0000"/>
                </a:solidFill>
                <a:latin typeface="Times New Roman"/>
                <a:ea typeface="Arial"/>
              </a:rPr>
              <a:t>đàn bầu việt nam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840107" cy="6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840107" cy="673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6106" y="1319050"/>
            <a:ext cx="557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400" smtClean="0">
                <a:solidFill>
                  <a:srgbClr val="FF0000"/>
                </a:solidFill>
                <a:latin typeface="+mj-lt"/>
              </a:rPr>
              <a:t>-  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G</a:t>
            </a:r>
            <a:r>
              <a:rPr lang="vi-VN" sz="2400" smtClean="0">
                <a:solidFill>
                  <a:srgbClr val="FF0000"/>
                </a:solidFill>
                <a:latin typeface="+mj-lt"/>
              </a:rPr>
              <a:t>iới thiệu</a:t>
            </a:r>
            <a:r>
              <a:rPr lang="en-US" sz="2400" smtClean="0">
                <a:solidFill>
                  <a:srgbClr val="FF0000"/>
                </a:solidFill>
                <a:latin typeface="+mj-lt"/>
              </a:rPr>
              <a:t>, nghe độc tấu </a:t>
            </a:r>
            <a:r>
              <a:rPr lang="vi-VN" sz="2400" smtClean="0">
                <a:solidFill>
                  <a:srgbClr val="FF0000"/>
                </a:solidFill>
                <a:latin typeface="+mj-lt"/>
              </a:rPr>
              <a:t>về 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đàn </a:t>
            </a:r>
            <a:r>
              <a:rPr lang="vi-VN" sz="2400" smtClean="0">
                <a:solidFill>
                  <a:srgbClr val="FF0000"/>
                </a:solidFill>
                <a:latin typeface="+mj-lt"/>
              </a:rPr>
              <a:t>bầu</a:t>
            </a:r>
            <a:r>
              <a:rPr lang="en-US" sz="240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105" y="835411"/>
            <a:ext cx="297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smtClean="0">
                <a:solidFill>
                  <a:srgbClr val="002060"/>
                </a:solidFill>
              </a:rPr>
              <a:t>* </a:t>
            </a:r>
            <a:r>
              <a:rPr lang="vi-VN" b="1">
                <a:solidFill>
                  <a:srgbClr val="002060"/>
                </a:solidFill>
              </a:rPr>
              <a:t>Giới thiệu đàn bầu.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8377" y="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>
                <a:solidFill>
                  <a:srgbClr val="002060"/>
                </a:solidFill>
              </a:rPr>
              <a:t>KHÁM PHÁ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655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>
                <a:solidFill>
                  <a:srgbClr val="002060"/>
                </a:solidFill>
              </a:rPr>
              <a:t>Thường thức âm nhạc </a:t>
            </a:r>
            <a:r>
              <a:rPr lang="vi-VN" b="1" i="1">
                <a:solidFill>
                  <a:srgbClr val="002060"/>
                </a:solidFill>
              </a:rPr>
              <a:t>Đàn bầu Việt Nam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75" y="6093296"/>
            <a:ext cx="840107" cy="673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" y="20409"/>
            <a:ext cx="5938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</a:rPr>
              <a:t>Phát lần lượt độc tấu 3 nhạc cụ khác nhau như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Times New Roman"/>
              </a:rPr>
              <a:t>SÁO,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</a:rPr>
              <a:t>NHỊ, BẦU hỏi đoạn độc tấu sô mầy là âm thanh nhạc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Times New Roman"/>
              </a:rPr>
              <a:t>cụ đàn bầu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0019"/>
            <a:ext cx="9144000" cy="638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8" y="4077072"/>
            <a:ext cx="49120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- Giới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thiệu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+ Bài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nghe nhạc Trống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cơm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+Dân ca quan họ Bắc Ninh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/>
              </a:rPr>
              <a:t>+Nhạc cụ Trống cơm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-17245"/>
            <a:ext cx="824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Nghe đàn bầu bài </a:t>
            </a:r>
            <a:r>
              <a:rPr lang="en-US" sz="2400" b="1" i="1">
                <a:solidFill>
                  <a:srgbClr val="002060"/>
                </a:solidFill>
                <a:latin typeface="Times New Roman"/>
                <a:ea typeface="Times New Roman"/>
              </a:rPr>
              <a:t>Trống cơm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 – Dân ca quan họ Bắc Ninh.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3" descr="Description: Trống cơm | Đọt Chuối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18" y="5373217"/>
            <a:ext cx="241246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0019"/>
            <a:ext cx="9144000" cy="63831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69160"/>
            <a:ext cx="6516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N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ghe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bài </a:t>
            </a:r>
            <a:r>
              <a:rPr lang="en-US" sz="3200" i="1">
                <a:solidFill>
                  <a:srgbClr val="FF0000"/>
                </a:solidFill>
                <a:latin typeface="Times New Roman"/>
                <a:ea typeface="Calibri"/>
              </a:rPr>
              <a:t>Trống cơm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có lời lần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1, nghe song hỏi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sắc thái, tốc độ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….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0019"/>
            <a:ext cx="9144000" cy="6383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4" y="4437112"/>
            <a:ext cx="73765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Nghe nhạc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vận động nhịp nhàng trái,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phải. Nghe song hỏi</a:t>
            </a:r>
          </a:p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:Em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nhận biết được tiếng đàn bầu sau khi nghe nhạc không?</a:t>
            </a:r>
          </a:p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bản nhạc em vừa được nghe là gì?</a:t>
            </a:r>
          </a:p>
          <a:p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554461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2. Vận dụng −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* Nghe và gõ theo hình tiết tấu.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0"/>
            <a:ext cx="432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3074" name="Picture 2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025"/>
            <a:ext cx="9144000" cy="14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20" y="1818402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-Nghe mẫu và HD HS gõ theo hình tiết tấu với các hình thức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92688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vi-VN" sz="3600">
                <a:solidFill>
                  <a:srgbClr val="000000"/>
                </a:solidFill>
                <a:latin typeface="Times New Roman"/>
                <a:ea typeface="Times New Roman"/>
              </a:rPr>
              <a:t>Trình chiếu hình ảnh múa sạp và giới </a:t>
            </a:r>
            <a:r>
              <a:rPr lang="vi-VN" sz="3600" smtClean="0">
                <a:solidFill>
                  <a:srgbClr val="000000"/>
                </a:solidFill>
                <a:latin typeface="Times New Roman"/>
                <a:ea typeface="Times New Roman"/>
              </a:rPr>
              <a:t>thiệu:</a:t>
            </a:r>
            <a:r>
              <a:rPr lang="en-US" sz="360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0" y="-99392"/>
            <a:ext cx="74671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1828800" algn="l"/>
              </a:tabLst>
            </a:pPr>
            <a:r>
              <a:rPr lang="vi-VN" sz="3200">
                <a:solidFill>
                  <a:srgbClr val="002060"/>
                </a:solidFill>
                <a:latin typeface="Times New Roman"/>
                <a:ea typeface="Times New Roman"/>
              </a:rPr>
              <a:t>*</a:t>
            </a:r>
            <a:r>
              <a:rPr lang="vi-VN" sz="3200" b="1">
                <a:solidFill>
                  <a:srgbClr val="002060"/>
                </a:solidFill>
                <a:latin typeface="Times New Roman"/>
                <a:ea typeface="Times New Roman"/>
              </a:rPr>
              <a:t>Nghe và gõ đệm theo nhịp điệu </a:t>
            </a:r>
            <a:r>
              <a:rPr lang="vi-VN" sz="3200" b="1" i="1">
                <a:solidFill>
                  <a:srgbClr val="002060"/>
                </a:solidFill>
                <a:latin typeface="Times New Roman"/>
                <a:ea typeface="Times New Roman"/>
              </a:rPr>
              <a:t>Múa sạp</a:t>
            </a:r>
            <a:r>
              <a:rPr lang="vi-VN" sz="32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5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07" y="16288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/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u="sng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/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 u="sng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mí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đồ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FF0000"/>
                </a:solidFill>
                <a:latin typeface="Times New Roman"/>
                <a:ea typeface="Calibri"/>
              </a:rPr>
              <a:t>/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mí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 u="sng" dirty="0" smtClean="0">
                <a:solidFill>
                  <a:srgbClr val="1D2129"/>
                </a:solidFill>
                <a:latin typeface="Times New Roman"/>
                <a:ea typeface="Calibri"/>
              </a:rPr>
              <a:t>.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/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u="sng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la 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sòn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 dirty="0" smtClean="0">
                <a:solidFill>
                  <a:srgbClr val="FF0000"/>
                </a:solidFill>
                <a:latin typeface="Times New Roman"/>
                <a:ea typeface="Calibri"/>
              </a:rPr>
              <a:t>/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rê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là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son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rề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/Son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rề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son </a:t>
            </a:r>
            <a:r>
              <a:rPr lang="en-US" sz="3600" i="1" dirty="0" err="1" smtClean="0">
                <a:solidFill>
                  <a:srgbClr val="1D2129"/>
                </a:solidFill>
                <a:latin typeface="Times New Roman"/>
                <a:ea typeface="Calibri"/>
              </a:rPr>
              <a:t>rề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son 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 dirty="0" smtClean="0">
                <a:solidFill>
                  <a:srgbClr val="1D2129"/>
                </a:solidFill>
                <a:latin typeface="Times New Roman"/>
                <a:ea typeface="Calibri"/>
              </a:rPr>
              <a:t>/Son </a:t>
            </a:r>
            <a:r>
              <a:rPr lang="en-US" sz="3600" i="1" u="sng" dirty="0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son la </a:t>
            </a:r>
            <a:r>
              <a:rPr lang="en-US" sz="3600" i="1" dirty="0" err="1">
                <a:solidFill>
                  <a:srgbClr val="1D2129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/>
                <a:ea typeface="Calibri"/>
              </a:rPr>
              <a:t>đô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en-US" sz="3600" i="1" dirty="0">
                <a:solidFill>
                  <a:srgbClr val="1D2129"/>
                </a:solidFill>
                <a:latin typeface="Times New Roman"/>
                <a:ea typeface="Calibri"/>
              </a:rPr>
              <a:t>...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417" y="-4445"/>
            <a:ext cx="764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288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- Đọc mẫu và nghe mẫu sau đó HD HS dùng trống con gõ theo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nhịp bài múa 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sạp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8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304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68</cp:revision>
  <dcterms:created xsi:type="dcterms:W3CDTF">2021-06-17T04:40:15Z</dcterms:created>
  <dcterms:modified xsi:type="dcterms:W3CDTF">2025-11-01T12:33:03Z</dcterms:modified>
</cp:coreProperties>
</file>