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1"/>
  </p:notesMasterIdLst>
  <p:sldIdLst>
    <p:sldId id="2642" r:id="rId4"/>
    <p:sldId id="496" r:id="rId5"/>
    <p:sldId id="271" r:id="rId6"/>
    <p:sldId id="615" r:id="rId7"/>
    <p:sldId id="616" r:id="rId8"/>
    <p:sldId id="511" r:id="rId9"/>
    <p:sldId id="515" r:id="rId10"/>
    <p:sldId id="617" r:id="rId11"/>
    <p:sldId id="618" r:id="rId12"/>
    <p:sldId id="486" r:id="rId13"/>
    <p:sldId id="621" r:id="rId14"/>
    <p:sldId id="622" r:id="rId15"/>
    <p:sldId id="623" r:id="rId16"/>
    <p:sldId id="624" r:id="rId17"/>
    <p:sldId id="625" r:id="rId18"/>
    <p:sldId id="2641"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1662" autoAdjust="0"/>
  </p:normalViewPr>
  <p:slideViewPr>
    <p:cSldViewPr snapToGrid="0">
      <p:cViewPr varScale="1">
        <p:scale>
          <a:sx n="58" d="100"/>
          <a:sy n="58" d="100"/>
        </p:scale>
        <p:origin x="534" y="60"/>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e6PKYkA_81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u="sng" kern="1200">
                <a:solidFill>
                  <a:schemeClr val="tx1"/>
                </a:solidFill>
                <a:effectLst/>
                <a:latin typeface="+mn-lt"/>
                <a:ea typeface="+mn-ea"/>
                <a:cs typeface="+mn-cs"/>
                <a:hlinkClick r:id="rId3"/>
              </a:rPr>
              <a:t>https://youtu.be/e6PKYkA_81k</a:t>
            </a:r>
            <a:r>
              <a:rPr lang="vi-VN"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GV có thể mở video cho HS xem </a:t>
            </a:r>
            <a:endParaRPr lang="en-US"/>
          </a:p>
        </p:txBody>
      </p:sp>
      <p:sp>
        <p:nvSpPr>
          <p:cNvPr id="4" name="Slide Number Placeholder 3"/>
          <p:cNvSpPr>
            <a:spLocks noGrp="1"/>
          </p:cNvSpPr>
          <p:nvPr>
            <p:ph type="sldNum" sz="quarter" idx="5"/>
          </p:nvPr>
        </p:nvSpPr>
        <p:spPr/>
        <p:txBody>
          <a:bodyPr/>
          <a:lstStyle/>
          <a:p>
            <a:fld id="{DC32AACF-936A-4545-B350-893822980937}" type="slidenum">
              <a:rPr lang="en-US" smtClean="0"/>
              <a:t>8</a:t>
            </a:fld>
            <a:endParaRPr lang="en-US"/>
          </a:p>
        </p:txBody>
      </p:sp>
    </p:spTree>
    <p:extLst>
      <p:ext uri="{BB962C8B-B14F-4D97-AF65-F5344CB8AC3E}">
        <p14:creationId xmlns:p14="http://schemas.microsoft.com/office/powerpoint/2010/main" val="78228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tìm hiểu theo nhóm tr</a:t>
            </a:r>
            <a:r>
              <a:rPr lang="vi-VN"/>
              <a:t>ư</a:t>
            </a:r>
            <a:r>
              <a:rPr lang="en-US"/>
              <a:t>ớc ở nhà. Mỗi tổ 1-2 nhân vật LS. khuyến khích HS s</a:t>
            </a:r>
            <a:r>
              <a:rPr lang="vi-VN"/>
              <a:t>ư</a:t>
            </a:r>
            <a:r>
              <a:rPr lang="en-US"/>
              <a:t>u tầm làm trên PP chia sẻ tr</a:t>
            </a:r>
            <a:r>
              <a:rPr lang="vi-VN"/>
              <a:t>ư</a:t>
            </a:r>
            <a:r>
              <a:rPr lang="en-US"/>
              <a:t>ớc lớp. </a:t>
            </a:r>
          </a:p>
          <a:p>
            <a:r>
              <a:rPr lang="en-US"/>
              <a:t>Gv có thể sử dụng Padlet cho HS tìm hiểu thông tin NVTL. </a:t>
            </a:r>
          </a:p>
        </p:txBody>
      </p:sp>
      <p:sp>
        <p:nvSpPr>
          <p:cNvPr id="4" name="Slide Number Placeholder 3"/>
          <p:cNvSpPr>
            <a:spLocks noGrp="1"/>
          </p:cNvSpPr>
          <p:nvPr>
            <p:ph type="sldNum" sz="quarter" idx="5"/>
          </p:nvPr>
        </p:nvSpPr>
        <p:spPr/>
        <p:txBody>
          <a:bodyPr/>
          <a:lstStyle/>
          <a:p>
            <a:fld id="{DC32AACF-936A-4545-B350-893822980937}" type="slidenum">
              <a:rPr lang="en-US" smtClean="0"/>
              <a:t>9</a:t>
            </a:fld>
            <a:endParaRPr lang="en-US"/>
          </a:p>
        </p:txBody>
      </p:sp>
    </p:spTree>
    <p:extLst>
      <p:ext uri="{BB962C8B-B14F-4D97-AF65-F5344CB8AC3E}">
        <p14:creationId xmlns:p14="http://schemas.microsoft.com/office/powerpoint/2010/main" val="108829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9/10/2025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9/10/2025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9/10/2025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6625558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71790622"/>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6711857"/>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933018609"/>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10/09/2025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58719314"/>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10/09/2025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86333976"/>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014544"/>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4075523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9/10/2025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5162"/>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7973382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439034061"/>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9/10/2025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9/10/2025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9/10/2025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9/10/2025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9/10/2025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9/10/2025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9/10/2025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9/10/2025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9/10/2025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9/10/2025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9/10/2025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9/10/2025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9/10/2025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9/10/2025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9/10/2025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9/10/2025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9/10/2025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9/10/2025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DC16B6D-7E59-4CF0-BE12-200CDCC1D8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9/10/2025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201D33B-3200-40D5-90DB-B08DAF5DF3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0440CC9F-0A7B-29D7-E27B-001CB2D3D79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extLst>
      <p:ext uri="{BB962C8B-B14F-4D97-AF65-F5344CB8AC3E}">
        <p14:creationId xmlns:p14="http://schemas.microsoft.com/office/powerpoint/2010/main" val="1101196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91845BE-4D85-4474-BFCF-A764E1FA20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34.png"/><Relationship Id="rId4" Type="http://schemas.openxmlformats.org/officeDocument/2006/relationships/image" Target="../media/image81.sv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8.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135CB9B-D875-760F-3DF9-E1A29184A334}"/>
              </a:ext>
            </a:extLst>
          </p:cNvPr>
          <p:cNvPicPr>
            <a:picLocks noChangeAspect="1"/>
          </p:cNvPicPr>
          <p:nvPr/>
        </p:nvPicPr>
        <p:blipFill>
          <a:blip r:embed="rId3"/>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083FDFE5-6497-D4EB-16EB-F13422824E7B}"/>
              </a:ext>
            </a:extLst>
          </p:cNvPr>
          <p:cNvPicPr>
            <a:picLocks noChangeAspect="1"/>
          </p:cNvPicPr>
          <p:nvPr/>
        </p:nvPicPr>
        <p:blipFill>
          <a:blip r:embed="rId4"/>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8CD153DB-385F-8074-8CF4-5B80B7B7632C}"/>
              </a:ext>
            </a:extLst>
          </p:cNvPr>
          <p:cNvPicPr>
            <a:picLocks noChangeAspect="1"/>
          </p:cNvPicPr>
          <p:nvPr/>
        </p:nvPicPr>
        <p:blipFill>
          <a:blip r:embed="rId4"/>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id="{5CC5B72E-2059-E47D-F81F-75644BD93E64}"/>
              </a:ext>
            </a:extLst>
          </p:cNvPr>
          <p:cNvPicPr>
            <a:picLocks noChangeAspect="1"/>
          </p:cNvPicPr>
          <p:nvPr/>
        </p:nvPicPr>
        <p:blipFill>
          <a:blip r:embed="rId4"/>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id="{DB6867B2-4C94-3A31-3A96-BB9EA1709816}"/>
              </a:ext>
            </a:extLst>
          </p:cNvPr>
          <p:cNvPicPr>
            <a:picLocks noChangeAspect="1"/>
          </p:cNvPicPr>
          <p:nvPr/>
        </p:nvPicPr>
        <p:blipFill>
          <a:blip r:embed="rId4"/>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1"/>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38A073F6-1837-DB6E-355F-110188CF06AB}"/>
              </a:ext>
            </a:extLst>
          </p:cNvPr>
          <p:cNvPicPr>
            <a:picLocks noChangeAspect="1"/>
          </p:cNvPicPr>
          <p:nvPr/>
        </p:nvPicPr>
        <p:blipFill>
          <a:blip r:embed="rId4"/>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664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đã làm gì để thể hiện lòng biết ơn đối với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Có khi nào bạn chứng kiến những lời nói, việc làm chưa biết ơn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6" name="Speech Bubble: Rectangle 5">
            <a:extLst>
              <a:ext uri="{FF2B5EF4-FFF2-40B4-BE49-F238E27FC236}">
                <a16:creationId xmlns:a16="http://schemas.microsoft.com/office/drawing/2014/main" id="{B935D064-128F-D4C2-C950-6C239EF2F943}"/>
              </a:ext>
            </a:extLst>
          </p:cNvPr>
          <p:cNvSpPr/>
          <p:nvPr/>
        </p:nvSpPr>
        <p:spPr>
          <a:xfrm>
            <a:off x="352425" y="2905126"/>
            <a:ext cx="3781425" cy="1162050"/>
          </a:xfrm>
          <a:prstGeom prst="wedgeRectCallout">
            <a:avLst>
              <a:gd name="adj1" fmla="val 59739"/>
              <a:gd name="adj2" fmla="val 1699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Bạn có suy nghĩ gì về điều đó? </a:t>
            </a:r>
            <a:endParaRPr lang="en-US" sz="2800" b="1" dirty="0">
              <a:latin typeface="Cambria" panose="02040503050406030204" pitchFamily="18" charset="0"/>
              <a:ea typeface="Cambria" panose="02040503050406030204" pitchFamily="18" charset="0"/>
            </a:endParaRPr>
          </a:p>
        </p:txBody>
      </p:sp>
      <p:sp>
        <p:nvSpPr>
          <p:cNvPr id="5" name="Rectangle 4"/>
          <p:cNvSpPr/>
          <p:nvPr/>
        </p:nvSpPr>
        <p:spPr>
          <a:xfrm>
            <a:off x="-1363287" y="177800"/>
            <a:ext cx="1363287" cy="161774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a:extLst>
              <a:ext uri="{FF2B5EF4-FFF2-40B4-BE49-F238E27FC236}">
                <a16:creationId xmlns:a16="http://schemas.microsoft.com/office/drawing/2014/main" id="{62130C11-E149-E8F2-C9CA-31432CBFCC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Picture 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737175" y="478222"/>
            <a:ext cx="1582272" cy="1004743"/>
          </a:xfrm>
          <a:prstGeom prst="rect">
            <a:avLst/>
          </a:prstGeom>
        </p:spPr>
      </p:pic>
      <p:pic>
        <p:nvPicPr>
          <p:cNvPr id="7" name="Picture 15">
            <a:extLst>
              <a:ext uri="{FF2B5EF4-FFF2-40B4-BE49-F238E27FC236}">
                <a16:creationId xmlns:a16="http://schemas.microsoft.com/office/drawing/2014/main" id="{D313C411-2747-B4D9-33D1-4C7CE4B5062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96200" y="2743200"/>
            <a:ext cx="4161618" cy="4114800"/>
          </a:xfrm>
          <a:prstGeom prst="rect">
            <a:avLst/>
          </a:prstGeom>
        </p:spPr>
      </p:pic>
      <p:pic>
        <p:nvPicPr>
          <p:cNvPr id="8" name="Picture 7">
            <a:extLst>
              <a:ext uri="{FF2B5EF4-FFF2-40B4-BE49-F238E27FC236}">
                <a16:creationId xmlns:a16="http://schemas.microsoft.com/office/drawing/2014/main" id="{DAA28CEE-A7A1-1A02-967C-94F47AC29AF8}"/>
              </a:ext>
            </a:extLst>
          </p:cNvPr>
          <p:cNvPicPr>
            <a:picLocks noChangeAspect="1"/>
          </p:cNvPicPr>
          <p:nvPr/>
        </p:nvPicPr>
        <p:blipFill>
          <a:blip r:embed="rId9"/>
          <a:stretch>
            <a:fillRect/>
          </a:stretch>
        </p:blipFill>
        <p:spPr>
          <a:xfrm>
            <a:off x="547164" y="722194"/>
            <a:ext cx="7687722" cy="4194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id="{533AC5FA-AD38-392C-46D5-B3F3466B3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id="{9EBA398C-9DB7-F1AE-BAF1-ECD455F22A36}"/>
              </a:ext>
            </a:extLst>
          </p:cNvPr>
          <p:cNvPicPr>
            <a:picLocks noChangeAspect="1"/>
          </p:cNvPicPr>
          <p:nvPr/>
        </p:nvPicPr>
        <p:blipFill>
          <a:blip r:embed="rId7"/>
          <a:stretch>
            <a:fillRect/>
          </a:stretch>
        </p:blipFill>
        <p:spPr>
          <a:xfrm>
            <a:off x="4202031" y="379469"/>
            <a:ext cx="3438442" cy="1841152"/>
          </a:xfrm>
          <a:prstGeom prst="rect">
            <a:avLst/>
          </a:prstGeom>
        </p:spPr>
      </p:pic>
      <p:pic>
        <p:nvPicPr>
          <p:cNvPr id="12" name="Picture 11">
            <a:extLst>
              <a:ext uri="{FF2B5EF4-FFF2-40B4-BE49-F238E27FC236}">
                <a16:creationId xmlns:a16="http://schemas.microsoft.com/office/drawing/2014/main" id="{B4459624-5CF5-1663-B625-DFE4E131A472}"/>
              </a:ext>
            </a:extLst>
          </p:cNvPr>
          <p:cNvPicPr>
            <a:picLocks noChangeAspect="1"/>
          </p:cNvPicPr>
          <p:nvPr/>
        </p:nvPicPr>
        <p:blipFill>
          <a:blip r:embed="rId8"/>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id="{5CB89DC5-A5A5-699A-5461-BD1A9451A21E}"/>
              </a:ext>
            </a:extLst>
          </p:cNvPr>
          <p:cNvPicPr>
            <a:picLocks noChangeAspect="1"/>
          </p:cNvPicPr>
          <p:nvPr/>
        </p:nvPicPr>
        <p:blipFill>
          <a:blip r:embed="rId9"/>
          <a:stretch>
            <a:fillRect/>
          </a:stretch>
        </p:blipFill>
        <p:spPr>
          <a:xfrm>
            <a:off x="2227372" y="1723152"/>
            <a:ext cx="7718205" cy="2554445"/>
          </a:xfrm>
          <a:prstGeom prst="rect">
            <a:avLst/>
          </a:prstGeom>
        </p:spPr>
      </p:pic>
      <p:sp>
        <p:nvSpPr>
          <p:cNvPr id="2" name="TextBox 1"/>
          <p:cNvSpPr txBox="1"/>
          <p:nvPr/>
        </p:nvSpPr>
        <p:spPr>
          <a:xfrm>
            <a:off x="5213684" y="4237719"/>
            <a:ext cx="1844842" cy="646331"/>
          </a:xfrm>
          <a:prstGeom prst="rect">
            <a:avLst/>
          </a:prstGeom>
          <a:noFill/>
        </p:spPr>
        <p:txBody>
          <a:bodyPr wrap="square" rtlCol="0">
            <a:spAutoFit/>
          </a:bodyPr>
          <a:lstStyle/>
          <a:p>
            <a:r>
              <a:rPr lang="en-US" sz="3600" b="1" dirty="0" smtClean="0">
                <a:solidFill>
                  <a:srgbClr val="FF0000"/>
                </a:solidFill>
              </a:rPr>
              <a:t>(TIẾT 1)</a:t>
            </a:r>
            <a:endParaRPr lang="en-US" sz="3600" b="1" dirty="0">
              <a:solidFill>
                <a:srgbClr val="FF0000"/>
              </a:solidFill>
            </a:endParaRPr>
          </a:p>
        </p:txBody>
      </p:sp>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3"/>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id="{088B750A-F85A-4CBD-647A-8D9362DE747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a:extLst>
              <a:ext uri="{FF2B5EF4-FFF2-40B4-BE49-F238E27FC236}">
                <a16:creationId xmlns:a16="http://schemas.microsoft.com/office/drawing/2014/main"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được tên và đóng góp của những người có công với quê hương, đất nước</a:t>
            </a:r>
          </a:p>
        </p:txBody>
      </p:sp>
      <p:sp>
        <p:nvSpPr>
          <p:cNvPr id="10" name="Rounded Rectangle 14">
            <a:extLst>
              <a:ext uri="{FF2B5EF4-FFF2-40B4-BE49-F238E27FC236}">
                <a16:creationId xmlns:a16="http://schemas.microsoft.com/office/drawing/2014/main"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p>
        </p:txBody>
      </p:sp>
      <p:pic>
        <p:nvPicPr>
          <p:cNvPr id="13" name="Picture 17">
            <a:extLst>
              <a:ext uri="{FF2B5EF4-FFF2-40B4-BE49-F238E27FC236}">
                <a16:creationId xmlns:a16="http://schemas.microsoft.com/office/drawing/2014/main" id="{08FA1023-6AC4-6343-FE2A-5C3212B9D46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p>
        </p:txBody>
      </p:sp>
      <p:sp>
        <p:nvSpPr>
          <p:cNvPr id="16" name="Rounded Rectangle 14">
            <a:extLst>
              <a:ext uri="{FF2B5EF4-FFF2-40B4-BE49-F238E27FC236}">
                <a16:creationId xmlns:a16="http://schemas.microsoft.com/office/drawing/2014/main"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 Nhắc nhở bạn bè có thái độ, hành vi biết ơn những người có công với quê hương,</a:t>
            </a:r>
            <a:r>
              <a:rPr lang="en-US" sz="2800" dirty="0">
                <a:solidFill>
                  <a:prstClr val="black"/>
                </a:solidFill>
                <a:latin typeface="Calibri" panose="020F0502020204030204"/>
              </a:rPr>
              <a:t> </a:t>
            </a:r>
            <a:r>
              <a:rPr lang="vi-VN" sz="2800" dirty="0">
                <a:solidFill>
                  <a:prstClr val="black"/>
                </a:solidFill>
                <a:latin typeface="Calibri" panose="020F0502020204030204"/>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750605"/>
            <a:chOff x="1869832" y="3990205"/>
            <a:chExt cx="9320710" cy="1569660"/>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Em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D53748F-D764-7223-E7F3-FF8044D7C25B}"/>
              </a:ext>
            </a:extLst>
          </p:cNvPr>
          <p:cNvSpPr txBox="1"/>
          <p:nvPr/>
        </p:nvSpPr>
        <p:spPr>
          <a:xfrm>
            <a:off x="514350" y="1085850"/>
            <a:ext cx="11058525" cy="5262979"/>
          </a:xfrm>
          <a:prstGeom prst="rect">
            <a:avLst/>
          </a:prstGeom>
          <a:noFill/>
        </p:spPr>
        <p:txBody>
          <a:bodyPr wrap="square" rtlCol="0">
            <a:spAutoFit/>
          </a:bodyPr>
          <a:lstStyle/>
          <a:p>
            <a:pPr algn="ctr"/>
            <a:r>
              <a:rPr lang="vi-VN" sz="2100" b="1" i="0" dirty="0">
                <a:solidFill>
                  <a:srgbClr val="FF0000"/>
                </a:solidFill>
                <a:effectLst/>
                <a:latin typeface="Cambria" panose="02040503050406030204" pitchFamily="18" charset="0"/>
                <a:ea typeface="Cambria" panose="02040503050406030204" pitchFamily="18" charset="0"/>
              </a:rPr>
              <a:t>Võ Thị Sáu - nữ anh hùng huyền thoại vùng Đất Đỏ</a:t>
            </a:r>
            <a:endParaRPr lang="vi-VN" sz="2100" b="0" i="0" dirty="0">
              <a:solidFill>
                <a:srgbClr val="FF0000"/>
              </a:solidFill>
              <a:effectLst/>
              <a:latin typeface="Cambria" panose="02040503050406030204" pitchFamily="18" charset="0"/>
              <a:ea typeface="Cambria" panose="02040503050406030204" pitchFamily="18" charset="0"/>
            </a:endParaRP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Chị Võ Thị Sáu (1933-1952), sinh tại xã Phước Thọ, huyện Đất Đỏ, thuộc tỉnh Bà Rịa - Vũng Tàu. Chị tham gia cách mạng từ năm 14 tuổi và trở thành nữ chiến sĩ trình sát nổi tiếng gan da của đội Công an xung phong Đất Đỏ. Tháng 2 năm 1950, khi dùng lựu đạn tập kích ciệt hơi tên ác ôn Cả Suốt. Cả Đay, không may chị bị sa vào tay địch. Bị bắt giam trong tủ, chị Sáu vẫn tiếp tục làm liên lạc và cùng các đồng chỉ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Thực dân Pháp đưa chị cùng một số người tù cách mạng ra nhà tù Côn Đảo. Đêm trước khi bị hành hình, chị đã gửi lòng mình với đất nước, nhân dân bằng những bài ca cách mạng. Viên cố đạo hỏi chị: "Trước khi chết, con có điều gì ân hận không?". Chị nhìn thẳng vào mặt ông ta, trả lời: "Tôi chỉ ân hận là chưa tiêu diệt hết bọn thực dân cướp nước và lũ tay sai bán nước. Ra đến pháp trường, chị yêu cầu không bịt mắt để được nhìn đất nước thân yêu đến giây phút cuối cùng.</a:t>
            </a:r>
          </a:p>
          <a:p>
            <a:pPr algn="r"/>
            <a:r>
              <a:rPr lang="vi-VN" sz="2100" b="0" i="0" dirty="0">
                <a:solidFill>
                  <a:srgbClr val="000000"/>
                </a:solidFill>
                <a:effectLst/>
                <a:latin typeface="Cambria" panose="02040503050406030204" pitchFamily="18" charset="0"/>
                <a:ea typeface="Cambria" panose="02040503050406030204" pitchFamily="18" charset="0"/>
              </a:rPr>
              <a:t>(Theo Bùi Việt Thanh, Hoài Lộc, Võ Thị Sáu, NXB Kim Đồng, 2021)</a:t>
            </a:r>
          </a:p>
        </p:txBody>
      </p:sp>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38151" y="132837"/>
            <a:ext cx="8671568" cy="2572263"/>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1333500" y="499559"/>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Chị Võ Thị Sáu đã có công gì đối với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3" name="Content Placeholder 3">
            <a:extLst>
              <a:ext uri="{FF2B5EF4-FFF2-40B4-BE49-F238E27FC236}">
                <a16:creationId xmlns:a16="http://schemas.microsoft.com/office/drawing/2014/main" id="{77E33610-F860-11B6-C858-786613D4710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04776" y="3123687"/>
            <a:ext cx="8671568" cy="2572263"/>
          </a:xfrm>
          <a:prstGeom prst="rect">
            <a:avLst/>
          </a:prstGeom>
        </p:spPr>
      </p:pic>
      <p:sp>
        <p:nvSpPr>
          <p:cNvPr id="8" name="TextBox 7">
            <a:extLst>
              <a:ext uri="{FF2B5EF4-FFF2-40B4-BE49-F238E27FC236}">
                <a16:creationId xmlns:a16="http://schemas.microsoft.com/office/drawing/2014/main" id="{F492ED28-7490-AC9C-C4B7-6BCC118A2853}"/>
              </a:ext>
            </a:extLst>
          </p:cNvPr>
          <p:cNvSpPr txBox="1"/>
          <p:nvPr/>
        </p:nvSpPr>
        <p:spPr>
          <a:xfrm>
            <a:off x="1009650" y="3576134"/>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Hãy chia sẻ suy nghĩ, cảm nhận của em về tấm gương đó.</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grpSp>
        <p:nvGrpSpPr>
          <p:cNvPr id="16" name="Group 15">
            <a:extLst>
              <a:ext uri="{FF2B5EF4-FFF2-40B4-BE49-F238E27FC236}">
                <a16:creationId xmlns:a16="http://schemas.microsoft.com/office/drawing/2014/main" id="{1C9CDE6E-BA13-A0EA-8CEE-ADCD37416074}"/>
              </a:ext>
            </a:extLst>
          </p:cNvPr>
          <p:cNvGrpSpPr/>
          <p:nvPr/>
        </p:nvGrpSpPr>
        <p:grpSpPr>
          <a:xfrm>
            <a:off x="7862683" y="4003367"/>
            <a:ext cx="4179855" cy="2635558"/>
            <a:chOff x="3955420" y="4581371"/>
            <a:chExt cx="4179855" cy="2635558"/>
          </a:xfrm>
        </p:grpSpPr>
        <p:pic>
          <p:nvPicPr>
            <p:cNvPr id="17" name="Picture 16">
              <a:extLst>
                <a:ext uri="{FF2B5EF4-FFF2-40B4-BE49-F238E27FC236}">
                  <a16:creationId xmlns:a16="http://schemas.microsoft.com/office/drawing/2014/main" id="{21BA6220-F5EF-A803-654A-E589DA1B6D61}"/>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18" name="Plaque 17">
              <a:extLst>
                <a:ext uri="{FF2B5EF4-FFF2-40B4-BE49-F238E27FC236}">
                  <a16:creationId xmlns:a16="http://schemas.microsoft.com/office/drawing/2014/main" id="{AF5055C5-80FE-B2DB-9075-21EE8B35B585}"/>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BFCFC4-59EC-BBC3-7DB9-C97FDD8AA4E8}"/>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699731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 Chị Võ Thị Sáu đã có công gì đối với quê hương, đất nước?</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a:extLst>
              <a:ext uri="{C807C97D-BFC1-408E-A445-0C87EB9F89A2}">
                <ask:lineSketchStyleProps xmln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tham gia cách mạng từ năm 14 tuổi; trở thành chiến sĩ trinh sát nổi tiếng gan dạ; chiến đấu tiêu diệt kẻ thù; bị tra tấn vẫn hiên ngang,... những việc làm anh dũng của chị góp phần bảo vệ quê hương, đất nước.</a:t>
            </a:r>
          </a:p>
        </p:txBody>
      </p:sp>
      <p:pic>
        <p:nvPicPr>
          <p:cNvPr id="2" name="图片 17">
            <a:extLst>
              <a:ext uri="{FF2B5EF4-FFF2-40B4-BE49-F238E27FC236}">
                <a16:creationId xmlns:a16="http://schemas.microsoft.com/office/drawing/2014/main"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41635265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Hãy chia sẻ suy nghĩ, cảm nhận của em về tấm gương đó.</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a:extLst>
              <a:ext uri="{C807C97D-BFC1-408E-A445-0C87EB9F89A2}">
                <ask:lineSketchStyleProps xmln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cống hiến cả cuộc đời cho cách mạng, cho đất nước. Tấm gương của chị là biểu tượng của thế hệ trẻ về một lòng nồng nàn yêu nước, sẽ còn lưu lại trong sử sách và trong trái tim hàng triệu người Việt Nam.</a:t>
            </a:r>
          </a:p>
        </p:txBody>
      </p:sp>
      <p:pic>
        <p:nvPicPr>
          <p:cNvPr id="2" name="图片 17">
            <a:extLst>
              <a:ext uri="{FF2B5EF4-FFF2-40B4-BE49-F238E27FC236}">
                <a16:creationId xmlns:a16="http://schemas.microsoft.com/office/drawing/2014/main" id="{C2785F69-6312-F378-0E12-6A44FDEBAF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1630188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1398305"/>
            <a:chOff x="1869832" y="3990205"/>
            <a:chExt cx="9320710" cy="2096285"/>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9F7B6B9D-BD68-0595-98A7-FF0D4D754298}"/>
              </a:ext>
            </a:extLst>
          </p:cNvPr>
          <p:cNvPicPr>
            <a:picLocks noChangeAspect="1"/>
          </p:cNvPicPr>
          <p:nvPr/>
        </p:nvPicPr>
        <p:blipFill>
          <a:blip r:embed="rId4"/>
          <a:stretch>
            <a:fillRect/>
          </a:stretch>
        </p:blipFill>
        <p:spPr>
          <a:xfrm>
            <a:off x="685799" y="1313643"/>
            <a:ext cx="5796153" cy="4973815"/>
          </a:xfrm>
          <a:prstGeom prst="rect">
            <a:avLst/>
          </a:prstGeom>
        </p:spPr>
      </p:pic>
      <p:sp>
        <p:nvSpPr>
          <p:cNvPr id="9" name="Rectangle: Rounded Corners 12">
            <a:extLst>
              <a:ext uri="{FF2B5EF4-FFF2-40B4-BE49-F238E27FC236}">
                <a16:creationId xmlns:a16="http://schemas.microsoft.com/office/drawing/2014/main" id="{772804F4-C9DE-2DA7-5F2A-E96A9AA4CEC0}"/>
              </a:ext>
            </a:extLst>
          </p:cNvPr>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396</TotalTime>
  <Words>995</Words>
  <Application>Microsoft Office PowerPoint</Application>
  <PresentationFormat>Widescreen</PresentationFormat>
  <Paragraphs>35</Paragraphs>
  <Slides>17</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Arial</vt:lpstr>
      <vt:lpstr>Calibri</vt:lpstr>
      <vt:lpstr>Calibri (Body)</vt:lpstr>
      <vt:lpstr>Calibri (Headings)</vt:lpstr>
      <vt:lpstr>Calibri Light</vt:lpstr>
      <vt:lpstr>Cambria</vt:lpstr>
      <vt:lpstr>Segoe UI</vt:lpstr>
      <vt:lpstr>Times New Roman</vt:lpstr>
      <vt:lpstr>Custom Design</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Administrator</cp:lastModifiedBy>
  <cp:revision>31</cp:revision>
  <dcterms:created xsi:type="dcterms:W3CDTF">2024-05-15T01:25:48Z</dcterms:created>
  <dcterms:modified xsi:type="dcterms:W3CDTF">2025-09-10T06:11:47Z</dcterms:modified>
  <cp:category>9Slide.vn</cp:category>
</cp:coreProperties>
</file>