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8" r:id="rId3"/>
    <p:sldId id="260" r:id="rId4"/>
    <p:sldId id="288" r:id="rId5"/>
    <p:sldId id="262" r:id="rId6"/>
    <p:sldId id="279" r:id="rId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4601" autoAdjust="0"/>
  </p:normalViewPr>
  <p:slideViewPr>
    <p:cSldViewPr>
      <p:cViewPr varScale="1">
        <p:scale>
          <a:sx n="43" d="100"/>
          <a:sy n="43" d="100"/>
        </p:scale>
        <p:origin x="90"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352346-A498-D447-8872-0341F4C3CE64}" type="datetimeFigureOut">
              <a:rPr lang="en-VN" smtClean="0"/>
              <a:t>09/10/2025</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2A044F-5053-4A45-A210-8F9429BF6B7A}" type="slidenum">
              <a:rPr lang="en-VN" smtClean="0"/>
              <a:t>‹#›</a:t>
            </a:fld>
            <a:endParaRPr lang="en-VN"/>
          </a:p>
        </p:txBody>
      </p:sp>
    </p:spTree>
    <p:extLst>
      <p:ext uri="{BB962C8B-B14F-4D97-AF65-F5344CB8AC3E}">
        <p14:creationId xmlns:p14="http://schemas.microsoft.com/office/powerpoint/2010/main" val="3409076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Slide Number Placeholder 3"/>
          <p:cNvSpPr>
            <a:spLocks noGrp="1"/>
          </p:cNvSpPr>
          <p:nvPr>
            <p:ph type="sldNum" sz="quarter" idx="5"/>
          </p:nvPr>
        </p:nvSpPr>
        <p:spPr/>
        <p:txBody>
          <a:bodyPr/>
          <a:lstStyle/>
          <a:p>
            <a:fld id="{E32A044F-5053-4A45-A210-8F9429BF6B7A}" type="slidenum">
              <a:rPr lang="en-VN" smtClean="0"/>
              <a:t>3</a:t>
            </a:fld>
            <a:endParaRPr lang="en-VN"/>
          </a:p>
        </p:txBody>
      </p:sp>
    </p:spTree>
    <p:extLst>
      <p:ext uri="{BB962C8B-B14F-4D97-AF65-F5344CB8AC3E}">
        <p14:creationId xmlns:p14="http://schemas.microsoft.com/office/powerpoint/2010/main" val="1104644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04C9E105-601F-4CA3-8F66-DA16B4D02B3A}"/>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8" Type="http://schemas.openxmlformats.org/officeDocument/2006/relationships/image" Target="../media/image5.png"/><Relationship Id="rId3" Type="http://schemas.openxmlformats.org/officeDocument/2006/relationships/image" Target="../media/image24.svg"/><Relationship Id="rId17" Type="http://schemas.openxmlformats.org/officeDocument/2006/relationships/image" Target="../media/image48.svg"/><Relationship Id="rId2" Type="http://schemas.openxmlformats.org/officeDocument/2006/relationships/image" Target="../media/image1.png"/><Relationship Id="rId16" Type="http://schemas.openxmlformats.org/officeDocument/2006/relationships/image" Target="../media/image4.png"/><Relationship Id="rId20"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8.svg"/><Relationship Id="rId15" Type="http://schemas.openxmlformats.org/officeDocument/2006/relationships/image" Target="../media/image14.svg"/><Relationship Id="rId19" Type="http://schemas.openxmlformats.org/officeDocument/2006/relationships/image" Target="../media/image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5.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07.svg"/><Relationship Id="rId21" Type="http://schemas.openxmlformats.org/officeDocument/2006/relationships/image" Target="../media/image111.svg"/><Relationship Id="rId7" Type="http://schemas.openxmlformats.org/officeDocument/2006/relationships/image" Target="../media/image101.svg"/><Relationship Id="rId12"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05.svg"/><Relationship Id="rId5" Type="http://schemas.openxmlformats.org/officeDocument/2006/relationships/image" Target="../media/image99.svg"/><Relationship Id="rId10" Type="http://schemas.openxmlformats.org/officeDocument/2006/relationships/image" Target="../media/image16.png"/><Relationship Id="rId9" Type="http://schemas.openxmlformats.org/officeDocument/2006/relationships/image" Target="../media/image103.svg"/><Relationship Id="rId14" Type="http://schemas.openxmlformats.org/officeDocument/2006/relationships/image" Target="../media/image18.png"/><Relationship Id="rId22"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CC0F5"/>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2982870" y="1577887"/>
            <a:ext cx="12207583" cy="6695007"/>
            <a:chOff x="0" y="0"/>
            <a:chExt cx="16276777" cy="8926675"/>
          </a:xfrm>
        </p:grpSpPr>
        <p:sp>
          <p:nvSpPr>
            <p:cNvPr id="4" name="Freeform 4"/>
            <p:cNvSpPr/>
            <p:nvPr/>
          </p:nvSpPr>
          <p:spPr>
            <a:xfrm>
              <a:off x="0" y="0"/>
              <a:ext cx="10851185" cy="8926675"/>
            </a:xfrm>
            <a:custGeom>
              <a:avLst/>
              <a:gdLst/>
              <a:ahLst/>
              <a:cxnLst/>
              <a:rect l="l" t="t" r="r" b="b"/>
              <a:pathLst>
                <a:path w="10851185" h="8926675">
                  <a:moveTo>
                    <a:pt x="0" y="0"/>
                  </a:moveTo>
                  <a:lnTo>
                    <a:pt x="10851185" y="0"/>
                  </a:lnTo>
                  <a:lnTo>
                    <a:pt x="10851185" y="8926675"/>
                  </a:lnTo>
                  <a:lnTo>
                    <a:pt x="0" y="8926675"/>
                  </a:lnTo>
                  <a:lnTo>
                    <a:pt x="0" y="0"/>
                  </a:lnTo>
                  <a:close/>
                </a:path>
              </a:pathLst>
            </a:custGeom>
            <a:blipFill>
              <a:blip r:embed="rId4">
                <a:extLst>
                  <a:ext uri="{96DAC541-7B7A-43D3-8B79-37D633B846F1}">
                    <asvg:svgBlip xmlns="" xmlns:asvg="http://schemas.microsoft.com/office/drawing/2016/SVG/main" r:embed="rId5"/>
                  </a:ext>
                </a:extLst>
              </a:blip>
              <a:stretch>
                <a:fillRect r="-30390"/>
              </a:stretch>
            </a:blipFill>
          </p:spPr>
          <p:txBody>
            <a:bodyPr/>
            <a:lstStyle/>
            <a:p>
              <a:endParaRPr lang="en-US"/>
            </a:p>
          </p:txBody>
        </p:sp>
        <p:sp>
          <p:nvSpPr>
            <p:cNvPr id="5" name="Freeform 5"/>
            <p:cNvSpPr/>
            <p:nvPr/>
          </p:nvSpPr>
          <p:spPr>
            <a:xfrm>
              <a:off x="5425592" y="0"/>
              <a:ext cx="10851185" cy="8926675"/>
            </a:xfrm>
            <a:custGeom>
              <a:avLst/>
              <a:gdLst/>
              <a:ahLst/>
              <a:cxnLst/>
              <a:rect l="l" t="t" r="r" b="b"/>
              <a:pathLst>
                <a:path w="10851185" h="8926675">
                  <a:moveTo>
                    <a:pt x="0" y="0"/>
                  </a:moveTo>
                  <a:lnTo>
                    <a:pt x="10851185" y="0"/>
                  </a:lnTo>
                  <a:lnTo>
                    <a:pt x="10851185" y="8926675"/>
                  </a:lnTo>
                  <a:lnTo>
                    <a:pt x="0" y="8926675"/>
                  </a:lnTo>
                  <a:lnTo>
                    <a:pt x="0" y="0"/>
                  </a:lnTo>
                  <a:close/>
                </a:path>
              </a:pathLst>
            </a:custGeom>
            <a:blipFill>
              <a:blip r:embed="rId4">
                <a:extLst>
                  <a:ext uri="{96DAC541-7B7A-43D3-8B79-37D633B846F1}">
                    <asvg:svgBlip xmlns="" xmlns:asvg="http://schemas.microsoft.com/office/drawing/2016/SVG/main" r:embed="rId5"/>
                  </a:ext>
                </a:extLst>
              </a:blip>
              <a:stretch>
                <a:fillRect l="-30390"/>
              </a:stretch>
            </a:blipFill>
          </p:spPr>
          <p:txBody>
            <a:bodyPr/>
            <a:lstStyle/>
            <a:p>
              <a:endParaRPr lang="en-US"/>
            </a:p>
          </p:txBody>
        </p:sp>
      </p:grpSp>
      <p:sp>
        <p:nvSpPr>
          <p:cNvPr id="11" name="Freeform 11"/>
          <p:cNvSpPr/>
          <p:nvPr/>
        </p:nvSpPr>
        <p:spPr>
          <a:xfrm>
            <a:off x="6615011" y="8569636"/>
            <a:ext cx="3321766" cy="4114800"/>
          </a:xfrm>
          <a:custGeom>
            <a:avLst/>
            <a:gdLst/>
            <a:ahLst/>
            <a:cxnLst/>
            <a:rect l="l" t="t" r="r" b="b"/>
            <a:pathLst>
              <a:path w="3321766" h="4114800">
                <a:moveTo>
                  <a:pt x="0" y="0"/>
                </a:moveTo>
                <a:lnTo>
                  <a:pt x="3321766" y="0"/>
                </a:lnTo>
                <a:lnTo>
                  <a:pt x="3321766" y="4114800"/>
                </a:lnTo>
                <a:lnTo>
                  <a:pt x="0" y="4114800"/>
                </a:lnTo>
                <a:lnTo>
                  <a:pt x="0" y="0"/>
                </a:lnTo>
                <a:close/>
              </a:path>
            </a:pathLst>
          </a:custGeom>
          <a:blipFill>
            <a:blip r:embed="rId6">
              <a:extLst>
                <a:ext uri="{96DAC541-7B7A-43D3-8B79-37D633B846F1}">
                  <asvg:svgBlip xmlns="" xmlns:asvg="http://schemas.microsoft.com/office/drawing/2016/SVG/main" r:embed="rId15"/>
                </a:ext>
              </a:extLst>
            </a:blip>
            <a:stretch>
              <a:fillRect/>
            </a:stretch>
          </a:blipFill>
        </p:spPr>
        <p:txBody>
          <a:bodyPr/>
          <a:lstStyle/>
          <a:p>
            <a:endParaRPr lang="en-US"/>
          </a:p>
        </p:txBody>
      </p:sp>
      <p:sp>
        <p:nvSpPr>
          <p:cNvPr id="12" name="Freeform 12"/>
          <p:cNvSpPr/>
          <p:nvPr/>
        </p:nvSpPr>
        <p:spPr>
          <a:xfrm rot="-1727232">
            <a:off x="-190075" y="757084"/>
            <a:ext cx="4169757" cy="902184"/>
          </a:xfrm>
          <a:custGeom>
            <a:avLst/>
            <a:gdLst/>
            <a:ahLst/>
            <a:cxnLst/>
            <a:rect l="l" t="t" r="r" b="b"/>
            <a:pathLst>
              <a:path w="4169757" h="902184">
                <a:moveTo>
                  <a:pt x="0" y="0"/>
                </a:moveTo>
                <a:lnTo>
                  <a:pt x="4169757" y="0"/>
                </a:lnTo>
                <a:lnTo>
                  <a:pt x="4169757" y="902183"/>
                </a:lnTo>
                <a:lnTo>
                  <a:pt x="0" y="902183"/>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txBody>
          <a:bodyPr/>
          <a:lstStyle/>
          <a:p>
            <a:endParaRPr lang="en-US"/>
          </a:p>
        </p:txBody>
      </p:sp>
      <p:pic>
        <p:nvPicPr>
          <p:cNvPr id="16" name="Picture 15">
            <a:extLst>
              <a:ext uri="{FF2B5EF4-FFF2-40B4-BE49-F238E27FC236}">
                <a16:creationId xmlns:a16="http://schemas.microsoft.com/office/drawing/2014/main" id="{7EEC799D-1778-2F1F-181D-1A8A57DDB86D}"/>
              </a:ext>
            </a:extLst>
          </p:cNvPr>
          <p:cNvPicPr>
            <a:picLocks noChangeAspect="1"/>
          </p:cNvPicPr>
          <p:nvPr/>
        </p:nvPicPr>
        <p:blipFill>
          <a:blip r:embed="rId18"/>
          <a:stretch>
            <a:fillRect/>
          </a:stretch>
        </p:blipFill>
        <p:spPr>
          <a:xfrm>
            <a:off x="6172200" y="0"/>
            <a:ext cx="5669771" cy="1786283"/>
          </a:xfrm>
          <a:prstGeom prst="rect">
            <a:avLst/>
          </a:prstGeom>
        </p:spPr>
      </p:pic>
      <p:pic>
        <p:nvPicPr>
          <p:cNvPr id="6" name="Picture 5">
            <a:extLst>
              <a:ext uri="{FF2B5EF4-FFF2-40B4-BE49-F238E27FC236}">
                <a16:creationId xmlns:a16="http://schemas.microsoft.com/office/drawing/2014/main" id="{DAF199B6-08CE-38BB-169F-9B293B2BE802}"/>
              </a:ext>
            </a:extLst>
          </p:cNvPr>
          <p:cNvPicPr>
            <a:picLocks noChangeAspect="1"/>
          </p:cNvPicPr>
          <p:nvPr/>
        </p:nvPicPr>
        <p:blipFill>
          <a:blip r:embed="rId19"/>
          <a:stretch>
            <a:fillRect/>
          </a:stretch>
        </p:blipFill>
        <p:spPr>
          <a:xfrm>
            <a:off x="7315200" y="2019300"/>
            <a:ext cx="3060457" cy="1780186"/>
          </a:xfrm>
          <a:prstGeom prst="rect">
            <a:avLst/>
          </a:prstGeom>
        </p:spPr>
      </p:pic>
      <p:pic>
        <p:nvPicPr>
          <p:cNvPr id="15" name="Picture 14">
            <a:extLst>
              <a:ext uri="{FF2B5EF4-FFF2-40B4-BE49-F238E27FC236}">
                <a16:creationId xmlns:a16="http://schemas.microsoft.com/office/drawing/2014/main" id="{F78DE07B-2B74-F18C-EB93-2251B53A6BC4}"/>
              </a:ext>
            </a:extLst>
          </p:cNvPr>
          <p:cNvPicPr>
            <a:picLocks noChangeAspect="1"/>
          </p:cNvPicPr>
          <p:nvPr/>
        </p:nvPicPr>
        <p:blipFill>
          <a:blip r:embed="rId20"/>
          <a:stretch>
            <a:fillRect/>
          </a:stretch>
        </p:blipFill>
        <p:spPr>
          <a:xfrm>
            <a:off x="4876800" y="3238500"/>
            <a:ext cx="8718036" cy="402980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Scale>
                                      <p:cBhvr>
                                        <p:cTn id="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
                                        </p:tgtEl>
                                        <p:attrNameLst>
                                          <p:attrName>ppt_x</p:attrName>
                                          <p:attrName>ppt_y</p:attrName>
                                        </p:attrNameLst>
                                      </p:cBhvr>
                                    </p:animMotion>
                                    <p:animEffect transition="in" filter="fade">
                                      <p:cBhvr>
                                        <p:cTn id="9" dur="1000"/>
                                        <p:tgtEl>
                                          <p:spTgt spid="15"/>
                                        </p:tgtEl>
                                      </p:cBhvr>
                                    </p:animEffect>
                                  </p:childTnLst>
                                </p:cTn>
                              </p:par>
                              <p:par>
                                <p:cTn id="10" presetID="5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Scale>
                                      <p:cBhvr>
                                        <p:cTn id="1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gtEl>
                                        <p:attrNameLst>
                                          <p:attrName>ppt_x</p:attrName>
                                          <p:attrName>ppt_y</p:attrName>
                                        </p:attrNameLst>
                                      </p:cBhvr>
                                    </p:animMotion>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1DE"/>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a:off x="4114800" y="723900"/>
            <a:ext cx="10374109" cy="5943600"/>
          </a:xfrm>
          <a:custGeom>
            <a:avLst/>
            <a:gdLst/>
            <a:ahLst/>
            <a:cxnLst/>
            <a:rect l="l" t="t" r="r" b="b"/>
            <a:pathLst>
              <a:path w="6563589" h="6599586">
                <a:moveTo>
                  <a:pt x="0" y="0"/>
                </a:moveTo>
                <a:lnTo>
                  <a:pt x="6563589" y="0"/>
                </a:lnTo>
                <a:lnTo>
                  <a:pt x="6563589" y="6599586"/>
                </a:lnTo>
                <a:lnTo>
                  <a:pt x="0" y="659958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5029200" y="1866900"/>
            <a:ext cx="8153400" cy="3323987"/>
          </a:xfrm>
          <a:prstGeom prst="rect">
            <a:avLst/>
          </a:prstGeom>
        </p:spPr>
        <p:txBody>
          <a:bodyPr wrap="square" lIns="0" tIns="0" rIns="0" bIns="0" rtlCol="0" anchor="t">
            <a:spAutoFit/>
          </a:bodyPr>
          <a:lstStyle/>
          <a:p>
            <a:pPr algn="ctr"/>
            <a:r>
              <a:rPr lang="en-US" sz="7200" b="1" dirty="0">
                <a:solidFill>
                  <a:srgbClr val="FFFFFF"/>
                </a:solidFill>
                <a:latin typeface="+mj-lt"/>
              </a:rPr>
              <a:t>1. Vai </a:t>
            </a:r>
            <a:r>
              <a:rPr lang="en-US" sz="7200" b="1" dirty="0" err="1">
                <a:solidFill>
                  <a:srgbClr val="FFFFFF"/>
                </a:solidFill>
                <a:latin typeface="+mj-lt"/>
              </a:rPr>
              <a:t>trò</a:t>
            </a:r>
            <a:r>
              <a:rPr lang="en-US" sz="7200" b="1" dirty="0">
                <a:solidFill>
                  <a:srgbClr val="FFFFFF"/>
                </a:solidFill>
                <a:latin typeface="+mj-lt"/>
              </a:rPr>
              <a:t> </a:t>
            </a:r>
            <a:r>
              <a:rPr lang="en-US" sz="7200" b="1" dirty="0" err="1">
                <a:solidFill>
                  <a:srgbClr val="FFFFFF"/>
                </a:solidFill>
                <a:latin typeface="+mj-lt"/>
              </a:rPr>
              <a:t>của</a:t>
            </a:r>
            <a:r>
              <a:rPr lang="en-US" sz="7200" b="1" dirty="0">
                <a:solidFill>
                  <a:srgbClr val="FFFFFF"/>
                </a:solidFill>
                <a:latin typeface="+mj-lt"/>
              </a:rPr>
              <a:t> </a:t>
            </a:r>
            <a:r>
              <a:rPr lang="en-US" sz="7200" b="1" dirty="0" err="1">
                <a:solidFill>
                  <a:srgbClr val="FFFFFF"/>
                </a:solidFill>
                <a:latin typeface="+mj-lt"/>
              </a:rPr>
              <a:t>sản</a:t>
            </a:r>
            <a:r>
              <a:rPr lang="en-US" sz="7200" b="1" dirty="0">
                <a:solidFill>
                  <a:srgbClr val="FFFFFF"/>
                </a:solidFill>
                <a:latin typeface="+mj-lt"/>
              </a:rPr>
              <a:t> </a:t>
            </a:r>
            <a:r>
              <a:rPr lang="en-US" sz="7200" b="1" dirty="0" err="1">
                <a:solidFill>
                  <a:srgbClr val="FFFFFF"/>
                </a:solidFill>
                <a:latin typeface="+mj-lt"/>
              </a:rPr>
              <a:t>phẩm</a:t>
            </a:r>
            <a:r>
              <a:rPr lang="en-US" sz="7200" b="1" dirty="0">
                <a:solidFill>
                  <a:srgbClr val="FFFFFF"/>
                </a:solidFill>
                <a:latin typeface="+mj-lt"/>
              </a:rPr>
              <a:t> </a:t>
            </a:r>
            <a:r>
              <a:rPr lang="en-US" sz="7200" b="1" dirty="0" err="1">
                <a:solidFill>
                  <a:srgbClr val="FFFFFF"/>
                </a:solidFill>
                <a:latin typeface="+mj-lt"/>
              </a:rPr>
              <a:t>công</a:t>
            </a:r>
            <a:r>
              <a:rPr lang="en-US" sz="7200" b="1" dirty="0">
                <a:solidFill>
                  <a:srgbClr val="FFFFFF"/>
                </a:solidFill>
                <a:latin typeface="+mj-lt"/>
              </a:rPr>
              <a:t> </a:t>
            </a:r>
            <a:r>
              <a:rPr lang="en-US" sz="7200" b="1" dirty="0" err="1">
                <a:solidFill>
                  <a:srgbClr val="FFFFFF"/>
                </a:solidFill>
                <a:latin typeface="+mj-lt"/>
              </a:rPr>
              <a:t>nghệ</a:t>
            </a:r>
            <a:r>
              <a:rPr lang="en-US" sz="7200" b="1" dirty="0">
                <a:solidFill>
                  <a:srgbClr val="FFFFFF"/>
                </a:solidFill>
                <a:latin typeface="+mj-lt"/>
              </a:rPr>
              <a:t> </a:t>
            </a:r>
            <a:r>
              <a:rPr lang="en-US" sz="7200" b="1" dirty="0" err="1">
                <a:solidFill>
                  <a:srgbClr val="FFFFFF"/>
                </a:solidFill>
                <a:latin typeface="+mj-lt"/>
              </a:rPr>
              <a:t>trong</a:t>
            </a:r>
            <a:r>
              <a:rPr lang="en-US" sz="7200" b="1" dirty="0">
                <a:solidFill>
                  <a:srgbClr val="FFFFFF"/>
                </a:solidFill>
                <a:latin typeface="+mj-lt"/>
              </a:rPr>
              <a:t> </a:t>
            </a:r>
            <a:r>
              <a:rPr lang="en-US" sz="7200" b="1" dirty="0" err="1">
                <a:solidFill>
                  <a:srgbClr val="FFFFFF"/>
                </a:solidFill>
                <a:latin typeface="+mj-lt"/>
              </a:rPr>
              <a:t>đời</a:t>
            </a:r>
            <a:r>
              <a:rPr lang="en-US" sz="7200" b="1" dirty="0">
                <a:solidFill>
                  <a:srgbClr val="FFFFFF"/>
                </a:solidFill>
                <a:latin typeface="+mj-lt"/>
              </a:rPr>
              <a:t> </a:t>
            </a:r>
            <a:r>
              <a:rPr lang="en-US" sz="7200" b="1" dirty="0" err="1">
                <a:solidFill>
                  <a:srgbClr val="FFFFFF"/>
                </a:solidFill>
                <a:latin typeface="+mj-lt"/>
              </a:rPr>
              <a:t>sống</a:t>
            </a:r>
            <a:endParaRPr lang="en-US" sz="7200" b="1" dirty="0">
              <a:solidFill>
                <a:srgbClr val="FFFFFF"/>
              </a:solidFill>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3176985E-474D-6B19-7B8A-7BD8F9D99CCB}"/>
              </a:ext>
            </a:extLst>
          </p:cNvPr>
          <p:cNvPicPr>
            <a:picLocks noChangeAspect="1"/>
          </p:cNvPicPr>
          <p:nvPr/>
        </p:nvPicPr>
        <p:blipFill>
          <a:blip r:embed="rId3"/>
          <a:stretch>
            <a:fillRect/>
          </a:stretch>
        </p:blipFill>
        <p:spPr>
          <a:xfrm>
            <a:off x="1099680" y="593270"/>
            <a:ext cx="927041" cy="1045029"/>
          </a:xfrm>
          <a:prstGeom prst="rect">
            <a:avLst/>
          </a:prstGeom>
        </p:spPr>
      </p:pic>
      <p:sp>
        <p:nvSpPr>
          <p:cNvPr id="25" name="TextBox 24">
            <a:extLst>
              <a:ext uri="{FF2B5EF4-FFF2-40B4-BE49-F238E27FC236}">
                <a16:creationId xmlns:a16="http://schemas.microsoft.com/office/drawing/2014/main" id="{65F72D93-09ED-3A6A-D915-7C263A74B143}"/>
              </a:ext>
            </a:extLst>
          </p:cNvPr>
          <p:cNvSpPr txBox="1"/>
          <p:nvPr/>
        </p:nvSpPr>
        <p:spPr>
          <a:xfrm>
            <a:off x="2057400" y="495300"/>
            <a:ext cx="14249400" cy="1446550"/>
          </a:xfrm>
          <a:prstGeom prst="rect">
            <a:avLst/>
          </a:prstGeom>
          <a:noFill/>
        </p:spPr>
        <p:txBody>
          <a:bodyPr wrap="square" rtlCol="0">
            <a:spAutoFit/>
          </a:bodyPr>
          <a:lstStyle/>
          <a:p>
            <a:pPr algn="just"/>
            <a:r>
              <a:rPr lang="vi-VN" sz="4400" b="1" dirty="0">
                <a:solidFill>
                  <a:srgbClr val="002060"/>
                </a:solidFill>
                <a:latin typeface="Calibri" panose="020F0502020204030204" pitchFamily="34" charset="0"/>
                <a:cs typeface="Calibri" panose="020F0502020204030204" pitchFamily="34" charset="0"/>
              </a:rPr>
              <a:t>Quan sát các sản phẩm công nghệ trong Hình 1 và cho biết chúng có vai trò như thế nào trong đời sống.</a:t>
            </a:r>
            <a:endParaRPr lang="en-US" sz="4400" b="1" dirty="0">
              <a:solidFill>
                <a:srgbClr val="002060"/>
              </a:solidFill>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28AC11C8-CF3C-7190-7CD7-CDAF4B0B7AEA}"/>
              </a:ext>
            </a:extLst>
          </p:cNvPr>
          <p:cNvPicPr>
            <a:picLocks noChangeAspect="1"/>
          </p:cNvPicPr>
          <p:nvPr/>
        </p:nvPicPr>
        <p:blipFill>
          <a:blip r:embed="rId4"/>
          <a:stretch>
            <a:fillRect/>
          </a:stretch>
        </p:blipFill>
        <p:spPr>
          <a:xfrm>
            <a:off x="3124200" y="2324100"/>
            <a:ext cx="11963400" cy="725395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808B40E6-D834-FB92-6E20-A767AD773834}"/>
              </a:ext>
            </a:extLst>
          </p:cNvPr>
          <p:cNvSpPr/>
          <p:nvPr/>
        </p:nvSpPr>
        <p:spPr>
          <a:xfrm>
            <a:off x="228600" y="342900"/>
            <a:ext cx="17373600" cy="9525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4" name="Picture 23">
            <a:extLst>
              <a:ext uri="{FF2B5EF4-FFF2-40B4-BE49-F238E27FC236}">
                <a16:creationId xmlns:a16="http://schemas.microsoft.com/office/drawing/2014/main" id="{3176985E-474D-6B19-7B8A-7BD8F9D99CCB}"/>
              </a:ext>
            </a:extLst>
          </p:cNvPr>
          <p:cNvPicPr>
            <a:picLocks noChangeAspect="1"/>
          </p:cNvPicPr>
          <p:nvPr/>
        </p:nvPicPr>
        <p:blipFill>
          <a:blip r:embed="rId2"/>
          <a:stretch>
            <a:fillRect/>
          </a:stretch>
        </p:blipFill>
        <p:spPr>
          <a:xfrm>
            <a:off x="762000" y="571500"/>
            <a:ext cx="927041" cy="1045029"/>
          </a:xfrm>
          <a:prstGeom prst="rect">
            <a:avLst/>
          </a:prstGeom>
        </p:spPr>
      </p:pic>
      <p:sp>
        <p:nvSpPr>
          <p:cNvPr id="25" name="TextBox 24">
            <a:extLst>
              <a:ext uri="{FF2B5EF4-FFF2-40B4-BE49-F238E27FC236}">
                <a16:creationId xmlns:a16="http://schemas.microsoft.com/office/drawing/2014/main" id="{65F72D93-09ED-3A6A-D915-7C263A74B143}"/>
              </a:ext>
            </a:extLst>
          </p:cNvPr>
          <p:cNvSpPr txBox="1"/>
          <p:nvPr/>
        </p:nvSpPr>
        <p:spPr>
          <a:xfrm>
            <a:off x="1752600" y="495300"/>
            <a:ext cx="15163800" cy="1323439"/>
          </a:xfrm>
          <a:prstGeom prst="rect">
            <a:avLst/>
          </a:prstGeom>
          <a:noFill/>
        </p:spPr>
        <p:txBody>
          <a:bodyPr wrap="square" rtlCol="0">
            <a:spAutoFit/>
          </a:bodyPr>
          <a:lstStyle/>
          <a:p>
            <a:pPr lvl="0" algn="just"/>
            <a:r>
              <a:rPr lang="vi-VN" sz="4000" b="1" dirty="0">
                <a:solidFill>
                  <a:srgbClr val="002060"/>
                </a:solidFill>
                <a:latin typeface="Calibri" panose="020F0502020204030204" pitchFamily="34" charset="0"/>
                <a:cs typeface="Calibri" panose="020F0502020204030204" pitchFamily="34" charset="0"/>
              </a:rPr>
              <a:t>Kể tên một số sản phẩm công nghệ trong đời sống phù hợp với mô tả về vai trò của sản phẩm công nghệ trong các thẻ thông tin dưới đây.</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EEDF8AB8-B9E5-4610-8B52-6653C2FA0D40}"/>
              </a:ext>
            </a:extLst>
          </p:cNvPr>
          <p:cNvPicPr/>
          <p:nvPr/>
        </p:nvPicPr>
        <p:blipFill>
          <a:blip r:embed="rId3"/>
          <a:stretch>
            <a:fillRect/>
          </a:stretch>
        </p:blipFill>
        <p:spPr>
          <a:xfrm rot="21346061">
            <a:off x="1295400" y="2968210"/>
            <a:ext cx="4724400" cy="3232249"/>
          </a:xfrm>
          <a:prstGeom prst="rect">
            <a:avLst/>
          </a:prstGeom>
        </p:spPr>
      </p:pic>
      <p:pic>
        <p:nvPicPr>
          <p:cNvPr id="10" name="Picture 9">
            <a:extLst>
              <a:ext uri="{FF2B5EF4-FFF2-40B4-BE49-F238E27FC236}">
                <a16:creationId xmlns:a16="http://schemas.microsoft.com/office/drawing/2014/main" id="{F6E8E984-AFDB-4A31-9BA4-296FABE34B8F}"/>
              </a:ext>
            </a:extLst>
          </p:cNvPr>
          <p:cNvPicPr/>
          <p:nvPr/>
        </p:nvPicPr>
        <p:blipFill>
          <a:blip r:embed="rId4"/>
          <a:stretch>
            <a:fillRect/>
          </a:stretch>
        </p:blipFill>
        <p:spPr>
          <a:xfrm>
            <a:off x="6301739" y="5633888"/>
            <a:ext cx="4617722" cy="3736975"/>
          </a:xfrm>
          <a:prstGeom prst="rect">
            <a:avLst/>
          </a:prstGeom>
        </p:spPr>
      </p:pic>
      <p:sp>
        <p:nvSpPr>
          <p:cNvPr id="3" name="Rectangle: Rounded Corners 2">
            <a:extLst>
              <a:ext uri="{FF2B5EF4-FFF2-40B4-BE49-F238E27FC236}">
                <a16:creationId xmlns:a16="http://schemas.microsoft.com/office/drawing/2014/main" id="{529F396B-02AF-7C1E-2018-E5E47E2CF85F}"/>
              </a:ext>
            </a:extLst>
          </p:cNvPr>
          <p:cNvSpPr/>
          <p:nvPr/>
        </p:nvSpPr>
        <p:spPr>
          <a:xfrm rot="562391">
            <a:off x="1594363" y="4286724"/>
            <a:ext cx="3185224" cy="1457645"/>
          </a:xfrm>
          <a:prstGeom prst="roundRect">
            <a:avLst/>
          </a:prstGeom>
          <a:solidFill>
            <a:schemeClr val="accent5">
              <a:lumMod val="20000"/>
              <a:lumOff val="80000"/>
            </a:schemeClr>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2060"/>
                </a:solidFill>
                <a:latin typeface="Calibri" panose="020F0502020204030204" pitchFamily="34" charset="0"/>
                <a:cs typeface="Calibri" panose="020F0502020204030204" pitchFamily="34" charset="0"/>
              </a:rPr>
              <a:t>Đáp ứng nhu cầu ăn ở, đi lại, giải trí của con người</a:t>
            </a:r>
            <a:endParaRPr lang="en-US" sz="2800" b="1" dirty="0">
              <a:solidFill>
                <a:srgbClr val="002060"/>
              </a:solidFill>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0E7899ED-ABDF-FCFA-AC44-C08B5E3A30B0}"/>
              </a:ext>
            </a:extLst>
          </p:cNvPr>
          <p:cNvSpPr/>
          <p:nvPr/>
        </p:nvSpPr>
        <p:spPr>
          <a:xfrm rot="688300">
            <a:off x="6399583" y="7231136"/>
            <a:ext cx="3380096" cy="1323440"/>
          </a:xfrm>
          <a:prstGeom prst="roundRect">
            <a:avLst/>
          </a:prstGeom>
          <a:solidFill>
            <a:schemeClr val="accent5">
              <a:lumMod val="20000"/>
              <a:lumOff val="80000"/>
            </a:schemeClr>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Giúp cải thiện môi trường</a:t>
            </a:r>
            <a:endParaRPr lang="en-US" sz="3600" b="1" dirty="0">
              <a:solidFill>
                <a:srgbClr val="002060"/>
              </a:solidFill>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401E13E0-8FC0-465D-A3B9-2D1617112376}"/>
              </a:ext>
            </a:extLst>
          </p:cNvPr>
          <p:cNvPicPr/>
          <p:nvPr/>
        </p:nvPicPr>
        <p:blipFill>
          <a:blip r:embed="rId4"/>
          <a:stretch>
            <a:fillRect/>
          </a:stretch>
        </p:blipFill>
        <p:spPr>
          <a:xfrm>
            <a:off x="10708437" y="2657625"/>
            <a:ext cx="5334000" cy="3355975"/>
          </a:xfrm>
          <a:prstGeom prst="rect">
            <a:avLst/>
          </a:prstGeom>
        </p:spPr>
      </p:pic>
      <p:sp>
        <p:nvSpPr>
          <p:cNvPr id="4" name="Rectangle: Rounded Corners 3">
            <a:extLst>
              <a:ext uri="{FF2B5EF4-FFF2-40B4-BE49-F238E27FC236}">
                <a16:creationId xmlns:a16="http://schemas.microsoft.com/office/drawing/2014/main" id="{D07603A0-55A0-6852-CC5D-C3E30161CDB8}"/>
              </a:ext>
            </a:extLst>
          </p:cNvPr>
          <p:cNvSpPr/>
          <p:nvPr/>
        </p:nvSpPr>
        <p:spPr>
          <a:xfrm rot="649516">
            <a:off x="10967532" y="4133284"/>
            <a:ext cx="3505200" cy="1323440"/>
          </a:xfrm>
          <a:prstGeom prst="roundRect">
            <a:avLst/>
          </a:prstGeom>
          <a:solidFill>
            <a:schemeClr val="accent5">
              <a:lumMod val="20000"/>
              <a:lumOff val="80000"/>
            </a:schemeClr>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Calibri" panose="020F0502020204030204" pitchFamily="34" charset="0"/>
                <a:cs typeface="Calibri" panose="020F0502020204030204" pitchFamily="34" charset="0"/>
              </a:rPr>
              <a:t>Giúp tăng năng suất lao động</a:t>
            </a:r>
            <a:endParaRPr lang="en-US" sz="32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073332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grpSp>
        <p:nvGrpSpPr>
          <p:cNvPr id="3" name="Group 3"/>
          <p:cNvGrpSpPr/>
          <p:nvPr/>
        </p:nvGrpSpPr>
        <p:grpSpPr>
          <a:xfrm>
            <a:off x="6038482" y="1629026"/>
            <a:ext cx="10753866" cy="7641923"/>
            <a:chOff x="0" y="0"/>
            <a:chExt cx="15270671" cy="10851659"/>
          </a:xfrm>
        </p:grpSpPr>
        <p:sp>
          <p:nvSpPr>
            <p:cNvPr id="4" name="Freeform 4"/>
            <p:cNvSpPr/>
            <p:nvPr/>
          </p:nvSpPr>
          <p:spPr>
            <a:xfrm>
              <a:off x="-127" y="127"/>
              <a:ext cx="15270544" cy="10858644"/>
            </a:xfrm>
            <a:custGeom>
              <a:avLst/>
              <a:gdLst/>
              <a:ahLst/>
              <a:cxnLst/>
              <a:rect l="l" t="t" r="r" b="b"/>
              <a:pathLst>
                <a:path w="15270544" h="10858644">
                  <a:moveTo>
                    <a:pt x="14869478" y="10845944"/>
                  </a:moveTo>
                  <a:cubicBezTo>
                    <a:pt x="14813598" y="10858644"/>
                    <a:pt x="14788198" y="10845944"/>
                    <a:pt x="14731048" y="10845944"/>
                  </a:cubicBezTo>
                  <a:cubicBezTo>
                    <a:pt x="14673898" y="10845944"/>
                    <a:pt x="14582838" y="10833244"/>
                    <a:pt x="14582838"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4751495" y="0"/>
                  </a:lnTo>
                  <a:cubicBezTo>
                    <a:pt x="14851571" y="0"/>
                    <a:pt x="14920024" y="12700"/>
                    <a:pt x="14920024" y="12700"/>
                  </a:cubicBezTo>
                  <a:cubicBezTo>
                    <a:pt x="14984158" y="12700"/>
                    <a:pt x="15072931" y="36322"/>
                    <a:pt x="15130844" y="50800"/>
                  </a:cubicBezTo>
                  <a:cubicBezTo>
                    <a:pt x="15232444" y="76200"/>
                    <a:pt x="15257844" y="254000"/>
                    <a:pt x="15257844" y="350520"/>
                  </a:cubicBezTo>
                  <a:lnTo>
                    <a:pt x="15257844" y="9979550"/>
                  </a:lnTo>
                  <a:cubicBezTo>
                    <a:pt x="15257844" y="9979550"/>
                    <a:pt x="15270544" y="10348231"/>
                    <a:pt x="15270544" y="10381251"/>
                  </a:cubicBezTo>
                  <a:cubicBezTo>
                    <a:pt x="15270544" y="10414271"/>
                    <a:pt x="15248065" y="10522221"/>
                    <a:pt x="15230157" y="10568449"/>
                  </a:cubicBezTo>
                  <a:cubicBezTo>
                    <a:pt x="15205138" y="10633092"/>
                    <a:pt x="15215299" y="10689988"/>
                    <a:pt x="15163482" y="10734184"/>
                  </a:cubicBezTo>
                  <a:cubicBezTo>
                    <a:pt x="15127415" y="10765045"/>
                    <a:pt x="15073312" y="10802383"/>
                    <a:pt x="15028101" y="10819528"/>
                  </a:cubicBezTo>
                  <a:cubicBezTo>
                    <a:pt x="14982888" y="10836673"/>
                    <a:pt x="14925104" y="10833371"/>
                    <a:pt x="14869224" y="10846071"/>
                  </a:cubicBezTo>
                  <a:close/>
                </a:path>
              </a:pathLst>
            </a:custGeom>
            <a:solidFill>
              <a:srgbClr val="EAEAEA"/>
            </a:solidFill>
          </p:spPr>
          <p:txBody>
            <a:bodyPr/>
            <a:lstStyle/>
            <a:p>
              <a:endParaRPr lang="en-US"/>
            </a:p>
          </p:txBody>
        </p:sp>
      </p:grpSp>
      <p:grpSp>
        <p:nvGrpSpPr>
          <p:cNvPr id="5" name="Group 5"/>
          <p:cNvGrpSpPr/>
          <p:nvPr/>
        </p:nvGrpSpPr>
        <p:grpSpPr>
          <a:xfrm>
            <a:off x="6389012" y="2146590"/>
            <a:ext cx="10083261" cy="6520589"/>
            <a:chOff x="0" y="0"/>
            <a:chExt cx="16780709" cy="10851659"/>
          </a:xfrm>
        </p:grpSpPr>
        <p:sp>
          <p:nvSpPr>
            <p:cNvPr id="6" name="Freeform 6"/>
            <p:cNvSpPr/>
            <p:nvPr/>
          </p:nvSpPr>
          <p:spPr>
            <a:xfrm>
              <a:off x="-127" y="127"/>
              <a:ext cx="16780582" cy="10858644"/>
            </a:xfrm>
            <a:custGeom>
              <a:avLst/>
              <a:gdLst/>
              <a:ahLst/>
              <a:cxnLst/>
              <a:rect l="l" t="t" r="r" b="b"/>
              <a:pathLst>
                <a:path w="16780582" h="10858644">
                  <a:moveTo>
                    <a:pt x="16379516" y="10845944"/>
                  </a:moveTo>
                  <a:cubicBezTo>
                    <a:pt x="16323636" y="10858644"/>
                    <a:pt x="16298236" y="10845944"/>
                    <a:pt x="16241086" y="10845944"/>
                  </a:cubicBezTo>
                  <a:cubicBezTo>
                    <a:pt x="16183936" y="10845944"/>
                    <a:pt x="16092878" y="10833244"/>
                    <a:pt x="16092878"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6261533" y="0"/>
                  </a:lnTo>
                  <a:cubicBezTo>
                    <a:pt x="16361609" y="0"/>
                    <a:pt x="16430062" y="12700"/>
                    <a:pt x="16430062" y="12700"/>
                  </a:cubicBezTo>
                  <a:cubicBezTo>
                    <a:pt x="16494198" y="12700"/>
                    <a:pt x="16582971" y="36322"/>
                    <a:pt x="16640882" y="50800"/>
                  </a:cubicBezTo>
                  <a:cubicBezTo>
                    <a:pt x="16742482" y="76200"/>
                    <a:pt x="16767882" y="254000"/>
                    <a:pt x="16767882" y="350520"/>
                  </a:cubicBezTo>
                  <a:lnTo>
                    <a:pt x="16767882" y="9979550"/>
                  </a:lnTo>
                  <a:cubicBezTo>
                    <a:pt x="16767882" y="9979550"/>
                    <a:pt x="16780582" y="10348231"/>
                    <a:pt x="16780582" y="10381251"/>
                  </a:cubicBezTo>
                  <a:cubicBezTo>
                    <a:pt x="16780582" y="10414271"/>
                    <a:pt x="16758104" y="10522221"/>
                    <a:pt x="16740197" y="10568449"/>
                  </a:cubicBezTo>
                  <a:cubicBezTo>
                    <a:pt x="16715178" y="10633092"/>
                    <a:pt x="16725337" y="10689988"/>
                    <a:pt x="16673522" y="10734184"/>
                  </a:cubicBezTo>
                  <a:cubicBezTo>
                    <a:pt x="16637454" y="10765045"/>
                    <a:pt x="16583352" y="10802383"/>
                    <a:pt x="16538139" y="10819528"/>
                  </a:cubicBezTo>
                  <a:cubicBezTo>
                    <a:pt x="16492928" y="10836673"/>
                    <a:pt x="16435142" y="10833371"/>
                    <a:pt x="16379262" y="10846071"/>
                  </a:cubicBezTo>
                  <a:close/>
                </a:path>
              </a:pathLst>
            </a:custGeom>
            <a:solidFill>
              <a:srgbClr val="FFFFFF"/>
            </a:solidFill>
          </p:spPr>
          <p:txBody>
            <a:bodyPr/>
            <a:lstStyle/>
            <a:p>
              <a:endParaRPr lang="en-US"/>
            </a:p>
          </p:txBody>
        </p:sp>
      </p:grpSp>
      <p:sp>
        <p:nvSpPr>
          <p:cNvPr id="7" name="Freeform 7"/>
          <p:cNvSpPr/>
          <p:nvPr/>
        </p:nvSpPr>
        <p:spPr>
          <a:xfrm>
            <a:off x="8356011" y="9243175"/>
            <a:ext cx="5781047" cy="4237501"/>
          </a:xfrm>
          <a:custGeom>
            <a:avLst/>
            <a:gdLst/>
            <a:ahLst/>
            <a:cxnLst/>
            <a:rect l="l" t="t" r="r" b="b"/>
            <a:pathLst>
              <a:path w="5781047" h="4237501">
                <a:moveTo>
                  <a:pt x="0" y="0"/>
                </a:moveTo>
                <a:lnTo>
                  <a:pt x="5781047" y="0"/>
                </a:lnTo>
                <a:lnTo>
                  <a:pt x="5781047" y="4237501"/>
                </a:lnTo>
                <a:lnTo>
                  <a:pt x="0" y="4237501"/>
                </a:lnTo>
                <a:lnTo>
                  <a:pt x="0" y="0"/>
                </a:lnTo>
                <a:close/>
              </a:path>
            </a:pathLst>
          </a:custGeom>
          <a:blipFill>
            <a:blip r:embed="rId2">
              <a:extLst>
                <a:ext uri="{96DAC541-7B7A-43D3-8B79-37D633B846F1}">
                  <asvg:svgBlip xmlns="" xmlns:asvg="http://schemas.microsoft.com/office/drawing/2016/SVG/main" r:embed="rId5"/>
                </a:ext>
              </a:extLst>
            </a:blip>
            <a:stretch>
              <a:fillRect t="-61363"/>
            </a:stretch>
          </a:blipFill>
        </p:spPr>
        <p:txBody>
          <a:bodyPr/>
          <a:lstStyle/>
          <a:p>
            <a:endParaRPr lang="en-US"/>
          </a:p>
        </p:txBody>
      </p:sp>
      <p:sp>
        <p:nvSpPr>
          <p:cNvPr id="8" name="Freeform 8"/>
          <p:cNvSpPr/>
          <p:nvPr/>
        </p:nvSpPr>
        <p:spPr>
          <a:xfrm>
            <a:off x="5838509" y="8940671"/>
            <a:ext cx="6357135" cy="330278"/>
          </a:xfrm>
          <a:custGeom>
            <a:avLst/>
            <a:gdLst/>
            <a:ahLst/>
            <a:cxnLst/>
            <a:rect l="l" t="t" r="r" b="b"/>
            <a:pathLst>
              <a:path w="6357135" h="330278">
                <a:moveTo>
                  <a:pt x="0" y="0"/>
                </a:moveTo>
                <a:lnTo>
                  <a:pt x="6357135" y="0"/>
                </a:lnTo>
                <a:lnTo>
                  <a:pt x="6357135" y="330278"/>
                </a:lnTo>
                <a:lnTo>
                  <a:pt x="0" y="330278"/>
                </a:lnTo>
                <a:lnTo>
                  <a:pt x="0" y="0"/>
                </a:lnTo>
                <a:close/>
              </a:path>
            </a:pathLst>
          </a:custGeom>
          <a:blipFill>
            <a:blip r:embed="rId6">
              <a:extLst>
                <a:ext uri="{96DAC541-7B7A-43D3-8B79-37D633B846F1}">
                  <asvg:svgBlip xmlns="" xmlns:asvg="http://schemas.microsoft.com/office/drawing/2016/SVG/main" r:embed="rId7"/>
                </a:ext>
              </a:extLst>
            </a:blip>
            <a:stretch>
              <a:fillRect t="-1145859"/>
            </a:stretch>
          </a:blipFill>
        </p:spPr>
        <p:txBody>
          <a:bodyPr/>
          <a:lstStyle/>
          <a:p>
            <a:endParaRPr lang="en-US"/>
          </a:p>
        </p:txBody>
      </p:sp>
      <p:sp>
        <p:nvSpPr>
          <p:cNvPr id="9" name="Freeform 9"/>
          <p:cNvSpPr/>
          <p:nvPr/>
        </p:nvSpPr>
        <p:spPr>
          <a:xfrm>
            <a:off x="10693293" y="8940671"/>
            <a:ext cx="6357135" cy="330278"/>
          </a:xfrm>
          <a:custGeom>
            <a:avLst/>
            <a:gdLst/>
            <a:ahLst/>
            <a:cxnLst/>
            <a:rect l="l" t="t" r="r" b="b"/>
            <a:pathLst>
              <a:path w="6357135" h="330278">
                <a:moveTo>
                  <a:pt x="0" y="0"/>
                </a:moveTo>
                <a:lnTo>
                  <a:pt x="6357134" y="0"/>
                </a:lnTo>
                <a:lnTo>
                  <a:pt x="6357134" y="330278"/>
                </a:lnTo>
                <a:lnTo>
                  <a:pt x="0" y="330278"/>
                </a:lnTo>
                <a:lnTo>
                  <a:pt x="0" y="0"/>
                </a:lnTo>
                <a:close/>
              </a:path>
            </a:pathLst>
          </a:custGeom>
          <a:blipFill>
            <a:blip r:embed="rId8">
              <a:extLst>
                <a:ext uri="{96DAC541-7B7A-43D3-8B79-37D633B846F1}">
                  <asvg:svgBlip xmlns="" xmlns:asvg="http://schemas.microsoft.com/office/drawing/2016/SVG/main" r:embed="rId9"/>
                </a:ext>
              </a:extLst>
            </a:blip>
            <a:stretch>
              <a:fillRect t="-1145859"/>
            </a:stretch>
          </a:blipFill>
        </p:spPr>
        <p:txBody>
          <a:bodyPr/>
          <a:lstStyle/>
          <a:p>
            <a:endParaRPr lang="en-US"/>
          </a:p>
        </p:txBody>
      </p:sp>
      <p:sp>
        <p:nvSpPr>
          <p:cNvPr id="11" name="Freeform 11"/>
          <p:cNvSpPr/>
          <p:nvPr/>
        </p:nvSpPr>
        <p:spPr>
          <a:xfrm flipV="1">
            <a:off x="5827392" y="1463887"/>
            <a:ext cx="6357135" cy="330278"/>
          </a:xfrm>
          <a:custGeom>
            <a:avLst/>
            <a:gdLst/>
            <a:ahLst/>
            <a:cxnLst/>
            <a:rect l="l" t="t" r="r" b="b"/>
            <a:pathLst>
              <a:path w="6357135" h="330278">
                <a:moveTo>
                  <a:pt x="0" y="330278"/>
                </a:moveTo>
                <a:lnTo>
                  <a:pt x="6357135" y="330278"/>
                </a:lnTo>
                <a:lnTo>
                  <a:pt x="6357135" y="0"/>
                </a:lnTo>
                <a:lnTo>
                  <a:pt x="0" y="0"/>
                </a:lnTo>
                <a:lnTo>
                  <a:pt x="0" y="330278"/>
                </a:lnTo>
                <a:close/>
              </a:path>
            </a:pathLst>
          </a:custGeom>
          <a:blipFill>
            <a:blip r:embed="rId8">
              <a:extLst>
                <a:ext uri="{96DAC541-7B7A-43D3-8B79-37D633B846F1}">
                  <asvg:svgBlip xmlns="" xmlns:asvg="http://schemas.microsoft.com/office/drawing/2016/SVG/main" r:embed="rId9"/>
                </a:ext>
              </a:extLst>
            </a:blip>
            <a:stretch>
              <a:fillRect t="-1145859"/>
            </a:stretch>
          </a:blipFill>
        </p:spPr>
        <p:txBody>
          <a:bodyPr/>
          <a:lstStyle/>
          <a:p>
            <a:endParaRPr lang="en-US"/>
          </a:p>
        </p:txBody>
      </p:sp>
      <p:sp>
        <p:nvSpPr>
          <p:cNvPr id="12" name="Freeform 12"/>
          <p:cNvSpPr/>
          <p:nvPr/>
        </p:nvSpPr>
        <p:spPr>
          <a:xfrm flipV="1">
            <a:off x="10693293" y="1463887"/>
            <a:ext cx="6357135" cy="330278"/>
          </a:xfrm>
          <a:custGeom>
            <a:avLst/>
            <a:gdLst/>
            <a:ahLst/>
            <a:cxnLst/>
            <a:rect l="l" t="t" r="r" b="b"/>
            <a:pathLst>
              <a:path w="6357135" h="330278">
                <a:moveTo>
                  <a:pt x="0" y="330278"/>
                </a:moveTo>
                <a:lnTo>
                  <a:pt x="6357134" y="330278"/>
                </a:lnTo>
                <a:lnTo>
                  <a:pt x="6357134" y="0"/>
                </a:lnTo>
                <a:lnTo>
                  <a:pt x="0" y="0"/>
                </a:lnTo>
                <a:lnTo>
                  <a:pt x="0" y="330278"/>
                </a:lnTo>
                <a:close/>
              </a:path>
            </a:pathLst>
          </a:custGeom>
          <a:blipFill>
            <a:blip r:embed="rId8">
              <a:extLst>
                <a:ext uri="{96DAC541-7B7A-43D3-8B79-37D633B846F1}">
                  <asvg:svgBlip xmlns="" xmlns:asvg="http://schemas.microsoft.com/office/drawing/2016/SVG/main" r:embed="rId9"/>
                </a:ext>
              </a:extLst>
            </a:blip>
            <a:stretch>
              <a:fillRect t="-1145859"/>
            </a:stretch>
          </a:blipFill>
        </p:spPr>
        <p:txBody>
          <a:bodyPr/>
          <a:lstStyle/>
          <a:p>
            <a:endParaRPr lang="en-US"/>
          </a:p>
        </p:txBody>
      </p:sp>
      <p:sp>
        <p:nvSpPr>
          <p:cNvPr id="13" name="Freeform 13"/>
          <p:cNvSpPr/>
          <p:nvPr/>
        </p:nvSpPr>
        <p:spPr>
          <a:xfrm>
            <a:off x="11392353" y="949604"/>
            <a:ext cx="166080" cy="158191"/>
          </a:xfrm>
          <a:custGeom>
            <a:avLst/>
            <a:gdLst/>
            <a:ahLst/>
            <a:cxnLst/>
            <a:rect l="l" t="t" r="r" b="b"/>
            <a:pathLst>
              <a:path w="166080" h="158191">
                <a:moveTo>
                  <a:pt x="0" y="0"/>
                </a:moveTo>
                <a:lnTo>
                  <a:pt x="166080" y="0"/>
                </a:lnTo>
                <a:lnTo>
                  <a:pt x="166080" y="158192"/>
                </a:lnTo>
                <a:lnTo>
                  <a:pt x="0" y="15819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14" name="Freeform 14"/>
          <p:cNvSpPr/>
          <p:nvPr/>
        </p:nvSpPr>
        <p:spPr>
          <a:xfrm rot="-495168">
            <a:off x="8202400" y="1227922"/>
            <a:ext cx="3368198" cy="73488"/>
          </a:xfrm>
          <a:custGeom>
            <a:avLst/>
            <a:gdLst/>
            <a:ahLst/>
            <a:cxnLst/>
            <a:rect l="l" t="t" r="r" b="b"/>
            <a:pathLst>
              <a:path w="3368198" h="73488">
                <a:moveTo>
                  <a:pt x="0" y="0"/>
                </a:moveTo>
                <a:lnTo>
                  <a:pt x="3368199" y="0"/>
                </a:lnTo>
                <a:lnTo>
                  <a:pt x="3368199" y="73488"/>
                </a:lnTo>
                <a:lnTo>
                  <a:pt x="0" y="73488"/>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endParaRPr lang="en-US"/>
          </a:p>
        </p:txBody>
      </p:sp>
      <p:sp>
        <p:nvSpPr>
          <p:cNvPr id="15" name="Freeform 15"/>
          <p:cNvSpPr/>
          <p:nvPr/>
        </p:nvSpPr>
        <p:spPr>
          <a:xfrm rot="574972">
            <a:off x="11369977" y="1227922"/>
            <a:ext cx="3368198" cy="73488"/>
          </a:xfrm>
          <a:custGeom>
            <a:avLst/>
            <a:gdLst/>
            <a:ahLst/>
            <a:cxnLst/>
            <a:rect l="l" t="t" r="r" b="b"/>
            <a:pathLst>
              <a:path w="3368198" h="73488">
                <a:moveTo>
                  <a:pt x="0" y="0"/>
                </a:moveTo>
                <a:lnTo>
                  <a:pt x="3368198" y="0"/>
                </a:lnTo>
                <a:lnTo>
                  <a:pt x="3368198" y="73488"/>
                </a:lnTo>
                <a:lnTo>
                  <a:pt x="0" y="73488"/>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endParaRPr lang="en-US"/>
          </a:p>
        </p:txBody>
      </p:sp>
      <p:sp>
        <p:nvSpPr>
          <p:cNvPr id="25" name="Freeform 25"/>
          <p:cNvSpPr/>
          <p:nvPr/>
        </p:nvSpPr>
        <p:spPr>
          <a:xfrm rot="-1727232">
            <a:off x="-190075" y="757084"/>
            <a:ext cx="4169757" cy="902184"/>
          </a:xfrm>
          <a:custGeom>
            <a:avLst/>
            <a:gdLst/>
            <a:ahLst/>
            <a:cxnLst/>
            <a:rect l="l" t="t" r="r" b="b"/>
            <a:pathLst>
              <a:path w="4169757" h="902184">
                <a:moveTo>
                  <a:pt x="0" y="0"/>
                </a:moveTo>
                <a:lnTo>
                  <a:pt x="4169757" y="0"/>
                </a:lnTo>
                <a:lnTo>
                  <a:pt x="4169757" y="902183"/>
                </a:lnTo>
                <a:lnTo>
                  <a:pt x="0" y="902183"/>
                </a:lnTo>
                <a:lnTo>
                  <a:pt x="0" y="0"/>
                </a:lnTo>
                <a:close/>
              </a:path>
            </a:pathLst>
          </a:custGeom>
          <a:blipFill>
            <a:blip r:embed="rId14">
              <a:extLst>
                <a:ext uri="{96DAC541-7B7A-43D3-8B79-37D633B846F1}">
                  <asvg:svgBlip xmlns="" xmlns:asvg="http://schemas.microsoft.com/office/drawing/2016/SVG/main" r:embed="rId21"/>
                </a:ext>
              </a:extLst>
            </a:blip>
            <a:stretch>
              <a:fillRect/>
            </a:stretch>
          </a:blipFill>
        </p:spPr>
        <p:txBody>
          <a:bodyPr/>
          <a:lstStyle/>
          <a:p>
            <a:endParaRPr lang="en-US"/>
          </a:p>
        </p:txBody>
      </p:sp>
      <p:sp>
        <p:nvSpPr>
          <p:cNvPr id="27" name="TextBox 26">
            <a:extLst>
              <a:ext uri="{FF2B5EF4-FFF2-40B4-BE49-F238E27FC236}">
                <a16:creationId xmlns:a16="http://schemas.microsoft.com/office/drawing/2014/main" id="{121397A2-F522-1628-A87D-3758A781BB7A}"/>
              </a:ext>
            </a:extLst>
          </p:cNvPr>
          <p:cNvSpPr txBox="1"/>
          <p:nvPr/>
        </p:nvSpPr>
        <p:spPr>
          <a:xfrm>
            <a:off x="6400800" y="2781300"/>
            <a:ext cx="9982200" cy="5632311"/>
          </a:xfrm>
          <a:prstGeom prst="rect">
            <a:avLst/>
          </a:prstGeom>
          <a:noFill/>
        </p:spPr>
        <p:txBody>
          <a:bodyPr wrap="square" rtlCol="0">
            <a:spAutoFit/>
          </a:bodyPr>
          <a:lstStyle/>
          <a:p>
            <a:pPr algn="just" rtl="0">
              <a:spcBef>
                <a:spcPts val="0"/>
              </a:spcBef>
              <a:spcAft>
                <a:spcPts val="500"/>
              </a:spcAft>
            </a:pPr>
            <a:r>
              <a:rPr lang="vi-VN" sz="4000" b="1" i="0" u="none" strike="noStrike" dirty="0">
                <a:solidFill>
                  <a:srgbClr val="002060"/>
                </a:solidFill>
                <a:effectLst/>
                <a:latin typeface="Calibri" panose="020F0502020204030204" pitchFamily="34" charset="0"/>
                <a:cs typeface="Calibri" panose="020F0502020204030204" pitchFamily="34" charset="0"/>
              </a:rPr>
              <a:t> Sản phẩm công nghệ có vai trò quan trọng trong nhiều lĩnh vực của đời sống. Chúng góp phần mang lại sự tiện nghi, đáp ứng các nhu cầu đa dạng của con người. Nhờ sử dụng sản phẩm công nghệ, năng suất lao động được nâng cao. Ngoài ra, sản phẩm công nghệ còn giúp xử lí các vấn đề môi trường, tạo ra môi trường sống trong lành và thuận tiện cho con người</a:t>
            </a:r>
            <a:r>
              <a:rPr lang="en-US" sz="4000" b="1" i="0" u="none" strike="noStrike" dirty="0">
                <a:solidFill>
                  <a:srgbClr val="002060"/>
                </a:solidFill>
                <a:effectLst/>
                <a:latin typeface="Calibri" panose="020F0502020204030204" pitchFamily="34" charset="0"/>
                <a:cs typeface="Calibri" panose="020F0502020204030204" pitchFamily="34" charset="0"/>
              </a:rPr>
              <a:t>.</a:t>
            </a:r>
            <a:endParaRPr lang="vi-VN" sz="4000" b="1" dirty="0">
              <a:solidFill>
                <a:srgbClr val="002060"/>
              </a:solidFill>
              <a:effectLst/>
              <a:latin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id="{5B397F6D-9294-F501-50A6-D1C6A2557E7B}"/>
              </a:ext>
            </a:extLst>
          </p:cNvPr>
          <p:cNvPicPr>
            <a:picLocks noChangeAspect="1"/>
          </p:cNvPicPr>
          <p:nvPr/>
        </p:nvPicPr>
        <p:blipFill>
          <a:blip r:embed="rId22"/>
          <a:stretch>
            <a:fillRect/>
          </a:stretch>
        </p:blipFill>
        <p:spPr>
          <a:xfrm>
            <a:off x="8991600" y="-342900"/>
            <a:ext cx="4651651" cy="145097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grpSp>
        <p:nvGrpSpPr>
          <p:cNvPr id="3" name="Group 3"/>
          <p:cNvGrpSpPr/>
          <p:nvPr/>
        </p:nvGrpSpPr>
        <p:grpSpPr>
          <a:xfrm>
            <a:off x="2944715" y="1577887"/>
            <a:ext cx="12207583" cy="6695007"/>
            <a:chOff x="0" y="0"/>
            <a:chExt cx="16276777" cy="8926675"/>
          </a:xfrm>
        </p:grpSpPr>
        <p:sp>
          <p:nvSpPr>
            <p:cNvPr id="4" name="Freeform 4"/>
            <p:cNvSpPr/>
            <p:nvPr/>
          </p:nvSpPr>
          <p:spPr>
            <a:xfrm>
              <a:off x="0" y="0"/>
              <a:ext cx="10851185" cy="8926675"/>
            </a:xfrm>
            <a:custGeom>
              <a:avLst/>
              <a:gdLst/>
              <a:ahLst/>
              <a:cxnLst/>
              <a:rect l="l" t="t" r="r" b="b"/>
              <a:pathLst>
                <a:path w="10851185" h="8926675">
                  <a:moveTo>
                    <a:pt x="0" y="0"/>
                  </a:moveTo>
                  <a:lnTo>
                    <a:pt x="10851185" y="0"/>
                  </a:lnTo>
                  <a:lnTo>
                    <a:pt x="10851185" y="8926675"/>
                  </a:lnTo>
                  <a:lnTo>
                    <a:pt x="0" y="8926675"/>
                  </a:lnTo>
                  <a:lnTo>
                    <a:pt x="0" y="0"/>
                  </a:lnTo>
                  <a:close/>
                </a:path>
              </a:pathLst>
            </a:custGeom>
            <a:blipFill>
              <a:blip r:embed="rId2">
                <a:extLst>
                  <a:ext uri="{96DAC541-7B7A-43D3-8B79-37D633B846F1}">
                    <asvg:svgBlip xmlns="" xmlns:asvg="http://schemas.microsoft.com/office/drawing/2016/SVG/main" r:embed="rId5"/>
                  </a:ext>
                </a:extLst>
              </a:blip>
              <a:stretch>
                <a:fillRect r="-30390"/>
              </a:stretch>
            </a:blipFill>
          </p:spPr>
          <p:txBody>
            <a:bodyPr/>
            <a:lstStyle/>
            <a:p>
              <a:endParaRPr lang="en-US"/>
            </a:p>
          </p:txBody>
        </p:sp>
        <p:sp>
          <p:nvSpPr>
            <p:cNvPr id="5" name="Freeform 5"/>
            <p:cNvSpPr/>
            <p:nvPr/>
          </p:nvSpPr>
          <p:spPr>
            <a:xfrm>
              <a:off x="5425592" y="0"/>
              <a:ext cx="10851185" cy="8926675"/>
            </a:xfrm>
            <a:custGeom>
              <a:avLst/>
              <a:gdLst/>
              <a:ahLst/>
              <a:cxnLst/>
              <a:rect l="l" t="t" r="r" b="b"/>
              <a:pathLst>
                <a:path w="10851185" h="8926675">
                  <a:moveTo>
                    <a:pt x="0" y="0"/>
                  </a:moveTo>
                  <a:lnTo>
                    <a:pt x="10851185" y="0"/>
                  </a:lnTo>
                  <a:lnTo>
                    <a:pt x="10851185" y="8926675"/>
                  </a:lnTo>
                  <a:lnTo>
                    <a:pt x="0" y="8926675"/>
                  </a:lnTo>
                  <a:lnTo>
                    <a:pt x="0" y="0"/>
                  </a:lnTo>
                  <a:close/>
                </a:path>
              </a:pathLst>
            </a:custGeom>
            <a:blipFill>
              <a:blip r:embed="rId2">
                <a:extLst>
                  <a:ext uri="{96DAC541-7B7A-43D3-8B79-37D633B846F1}">
                    <asvg:svgBlip xmlns="" xmlns:asvg="http://schemas.microsoft.com/office/drawing/2016/SVG/main" r:embed="rId5"/>
                  </a:ext>
                </a:extLst>
              </a:blip>
              <a:stretch>
                <a:fillRect l="-30390"/>
              </a:stretch>
            </a:blipFill>
          </p:spPr>
          <p:txBody>
            <a:bodyPr/>
            <a:lstStyle/>
            <a:p>
              <a:endParaRPr lang="en-US"/>
            </a:p>
          </p:txBody>
        </p:sp>
      </p:grpSp>
      <p:pic>
        <p:nvPicPr>
          <p:cNvPr id="20" name="Picture 19">
            <a:extLst>
              <a:ext uri="{FF2B5EF4-FFF2-40B4-BE49-F238E27FC236}">
                <a16:creationId xmlns:a16="http://schemas.microsoft.com/office/drawing/2014/main" id="{2CB34656-4F49-29D0-CD7C-02FA52A661C6}"/>
              </a:ext>
            </a:extLst>
          </p:cNvPr>
          <p:cNvPicPr>
            <a:picLocks noChangeAspect="1"/>
          </p:cNvPicPr>
          <p:nvPr/>
        </p:nvPicPr>
        <p:blipFill>
          <a:blip r:embed="rId6"/>
          <a:stretch>
            <a:fillRect/>
          </a:stretch>
        </p:blipFill>
        <p:spPr>
          <a:xfrm>
            <a:off x="4650858" y="3128597"/>
            <a:ext cx="8986283" cy="4029805"/>
          </a:xfrm>
          <a:prstGeom prst="rect">
            <a:avLst/>
          </a:prstGeom>
        </p:spPr>
      </p:pic>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390</TotalTime>
  <Words>95</Words>
  <Application>Microsoft Office PowerPoint</Application>
  <PresentationFormat>Custom</PresentationFormat>
  <Paragraphs>8</Paragraphs>
  <Slides>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School Education Presentation In Nature Watercolor Style</dc:title>
  <dc:subject>9Slide.vn</dc:subject>
  <dc:creator>MinhThangPC.VN</dc:creator>
  <dc:description>9Slide.vn</dc:description>
  <cp:lastModifiedBy>Administrator</cp:lastModifiedBy>
  <cp:revision>39</cp:revision>
  <dcterms:created xsi:type="dcterms:W3CDTF">2006-08-16T00:00:00Z</dcterms:created>
  <dcterms:modified xsi:type="dcterms:W3CDTF">2025-09-10T06:21:12Z</dcterms:modified>
  <cp:category>9Slide.vn</cp:category>
  <dc:identifier>DAGFQb04hJQ</dc:identifier>
</cp:coreProperties>
</file>