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7" r:id="rId2"/>
    <p:sldId id="499" r:id="rId3"/>
    <p:sldId id="11690" r:id="rId4"/>
    <p:sldId id="11691" r:id="rId5"/>
    <p:sldId id="1169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00FF00"/>
    <a:srgbClr val="FEDEDE"/>
    <a:srgbClr val="FFCCFF"/>
    <a:srgbClr val="FFFFCC"/>
    <a:srgbClr val="D9ACCF"/>
    <a:srgbClr val="FEFEFF"/>
    <a:srgbClr val="855BA2"/>
    <a:srgbClr val="70408B"/>
    <a:srgbClr val="875E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notesViewPr>
    <p:cSldViewPr snapToGrid="0">
      <p:cViewPr varScale="1">
        <p:scale>
          <a:sx n="57" d="100"/>
          <a:sy n="57" d="100"/>
        </p:scale>
        <p:origin x="3259"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60ABE3-9145-D3EC-4F28-D84ED4BEB5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22EEFA-0DE1-06AC-08FF-9565310B6C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E49697-56AB-4665-801D-7BEC896D9B79}" type="datetimeFigureOut">
              <a:rPr lang="en-US" smtClean="0"/>
              <a:t>5/7/2025</a:t>
            </a:fld>
            <a:endParaRPr lang="en-US"/>
          </a:p>
        </p:txBody>
      </p:sp>
      <p:sp>
        <p:nvSpPr>
          <p:cNvPr id="4" name="Footer Placeholder 3">
            <a:extLst>
              <a:ext uri="{FF2B5EF4-FFF2-40B4-BE49-F238E27FC236}">
                <a16:creationId xmlns:a16="http://schemas.microsoft.com/office/drawing/2014/main" id="{AEFA6C7F-57A7-F269-FD2E-A051365656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1FE123-D811-9445-2546-28635BEDD4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BB35F8-FE39-4CB9-9844-AE02BEAD22ED}" type="slidenum">
              <a:rPr lang="en-US" smtClean="0"/>
              <a:t>‹#›</a:t>
            </a:fld>
            <a:endParaRPr lang="en-US"/>
          </a:p>
        </p:txBody>
      </p:sp>
    </p:spTree>
    <p:extLst>
      <p:ext uri="{BB962C8B-B14F-4D97-AF65-F5344CB8AC3E}">
        <p14:creationId xmlns:p14="http://schemas.microsoft.com/office/powerpoint/2010/main" val="2985935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5E021-7566-4D7F-A62D-4ADB850A8884}"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854EF-8C27-4D76-B755-1794355016F8}" type="slidenum">
              <a:rPr lang="en-US" smtClean="0"/>
              <a:t>‹#›</a:t>
            </a:fld>
            <a:endParaRPr lang="en-US"/>
          </a:p>
        </p:txBody>
      </p:sp>
    </p:spTree>
    <p:extLst>
      <p:ext uri="{BB962C8B-B14F-4D97-AF65-F5344CB8AC3E}">
        <p14:creationId xmlns:p14="http://schemas.microsoft.com/office/powerpoint/2010/main" val="274456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854EF-8C27-4D76-B755-1794355016F8}" type="slidenum">
              <a:rPr lang="en-US" smtClean="0"/>
              <a:t>1</a:t>
            </a:fld>
            <a:endParaRPr lang="en-US"/>
          </a:p>
        </p:txBody>
      </p:sp>
    </p:spTree>
    <p:extLst>
      <p:ext uri="{BB962C8B-B14F-4D97-AF65-F5344CB8AC3E}">
        <p14:creationId xmlns:p14="http://schemas.microsoft.com/office/powerpoint/2010/main" val="237663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8895-A2F5-81D7-5EFD-89A27012B18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7909EC-D8A5-2380-1728-F44B30367E1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EF330-4F30-46A9-9926-674A88A71C74}"/>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5" name="Footer Placeholder 4">
            <a:extLst>
              <a:ext uri="{FF2B5EF4-FFF2-40B4-BE49-F238E27FC236}">
                <a16:creationId xmlns:a16="http://schemas.microsoft.com/office/drawing/2014/main" id="{7264DC4E-15E1-164B-685E-29810EA58B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4BD44B4-905A-70A6-C41A-C4A7E77139CC}"/>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406596199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0B5C-1008-4879-0F1D-CDE4695EBF5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369906-E5A4-A15A-7803-1BF7A041E38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DA232-42D2-BB7D-C5E1-86E90DB1FE21}"/>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5" name="Footer Placeholder 4">
            <a:extLst>
              <a:ext uri="{FF2B5EF4-FFF2-40B4-BE49-F238E27FC236}">
                <a16:creationId xmlns:a16="http://schemas.microsoft.com/office/drawing/2014/main" id="{41BAF403-6694-0412-12A9-C837436F6F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6D9CFD-CD09-0D33-D11F-4702EC88FA84}"/>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4809768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B7FB5F-4821-3510-D03E-98D063B9A8B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88E457-7472-BD78-1DE7-2CE1AEB7572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8D26C-D678-2593-370E-D1E35A9967D9}"/>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5" name="Footer Placeholder 4">
            <a:extLst>
              <a:ext uri="{FF2B5EF4-FFF2-40B4-BE49-F238E27FC236}">
                <a16:creationId xmlns:a16="http://schemas.microsoft.com/office/drawing/2014/main" id="{D5DBB403-8A1E-F840-5CF3-D5BD33D78F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CCE5DE-AD7F-DD36-6DBD-339C0C5C9252}"/>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0542868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8BAB-953F-7FC0-6A0A-3243D917A2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64363CF-8FB3-5416-34A7-442F5711CC6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5D05A-CBD3-5603-6B78-2EB55F166920}"/>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5" name="Footer Placeholder 4">
            <a:extLst>
              <a:ext uri="{FF2B5EF4-FFF2-40B4-BE49-F238E27FC236}">
                <a16:creationId xmlns:a16="http://schemas.microsoft.com/office/drawing/2014/main" id="{1C6D5C26-AE22-F78E-2557-DDC7E32BCA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0C69081-4FA9-CFB4-40C4-750E72C0748E}"/>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2938079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5B30-2AD8-51C1-F6C1-BF0D0327B48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C9D1AF-EDD2-E0EB-2F7A-226C48350D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CBAF2E-9249-7484-7274-6C7DC691F037}"/>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5" name="Footer Placeholder 4">
            <a:extLst>
              <a:ext uri="{FF2B5EF4-FFF2-40B4-BE49-F238E27FC236}">
                <a16:creationId xmlns:a16="http://schemas.microsoft.com/office/drawing/2014/main" id="{2C8DF08D-4F9B-84BA-0E51-18CF8B1A98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AB434F-5F8C-5B04-6AAC-E6A79956C55E}"/>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379766681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3878-D461-8E99-96DB-C83C69F87B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8F6120F-1E8A-7D7A-9E10-2D1285BCE8F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79DDC5-A643-35E4-2126-5D9BB8534B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2BDAE6-28FC-4A11-9771-7723763FB756}"/>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6" name="Footer Placeholder 5">
            <a:extLst>
              <a:ext uri="{FF2B5EF4-FFF2-40B4-BE49-F238E27FC236}">
                <a16:creationId xmlns:a16="http://schemas.microsoft.com/office/drawing/2014/main" id="{3D87C0E8-AF2E-F79A-1890-5CB0C3331B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82B85E-4C3E-DF23-09A8-387AA2FD1FCB}"/>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117365109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EFCFB-E07C-E690-DDDE-09BCD93228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4308FE1-B90C-0201-0AD0-FEDFEAA55DB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E08EA-8EC8-FE6C-C2D3-D24A6E6FA12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E6AF19-05C5-EE75-D4DE-DD9558EEDE0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9CB52A-EABD-E5B0-060F-0D232CE95F0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5460B1-0AEA-A0BC-A1F2-1BD0F7167D70}"/>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8" name="Footer Placeholder 7">
            <a:extLst>
              <a:ext uri="{FF2B5EF4-FFF2-40B4-BE49-F238E27FC236}">
                <a16:creationId xmlns:a16="http://schemas.microsoft.com/office/drawing/2014/main" id="{62A67864-C0DF-0A66-054D-30EB4B499C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C2557CE-FAB4-B2C1-96AD-31E6AF9B7D23}"/>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37443793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D28B-A25A-727F-52EB-0EB0140577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B9FB9BE-74E5-0520-BE40-3EB709C99CCB}"/>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4" name="Footer Placeholder 3">
            <a:extLst>
              <a:ext uri="{FF2B5EF4-FFF2-40B4-BE49-F238E27FC236}">
                <a16:creationId xmlns:a16="http://schemas.microsoft.com/office/drawing/2014/main" id="{4DD916C1-4286-EB33-6EC6-A903DD4FA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5B9D2FB-B342-A051-3515-D5BA09688955}"/>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25390405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7B087-4609-8432-CE21-C7829A6B746D}"/>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3" name="Footer Placeholder 2">
            <a:extLst>
              <a:ext uri="{FF2B5EF4-FFF2-40B4-BE49-F238E27FC236}">
                <a16:creationId xmlns:a16="http://schemas.microsoft.com/office/drawing/2014/main" id="{70D468E3-EB72-AE40-D542-F1865A8499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ADFD0CD-5A0C-5274-9014-F0A602EEDF6B}"/>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69909716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30A6-DC21-AF26-6C15-24DCEDA473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823FB6-ADEC-B4C4-D417-944A31DDC6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F69523-AB53-DBAF-E0E1-93B7550A4B3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3CC3A-7711-2BF7-D2E7-6604DBA1A61C}"/>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6" name="Footer Placeholder 5">
            <a:extLst>
              <a:ext uri="{FF2B5EF4-FFF2-40B4-BE49-F238E27FC236}">
                <a16:creationId xmlns:a16="http://schemas.microsoft.com/office/drawing/2014/main" id="{8A59F250-2702-92EA-BE9C-BE8F48FD98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061BFA1-F4E4-9F5D-DDEA-7FDC0BE2D8A2}"/>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36583047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3272-CA08-D47C-4BFA-62A6AA3C12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06991D-AE40-0049-1C99-A9D2066C7EF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1E4AA2-EFD4-1798-614B-505FC63A18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D01F3-E22D-9F41-DD3E-D376D2D3C952}"/>
              </a:ext>
            </a:extLst>
          </p:cNvPr>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t>5/7/2025</a:t>
            </a:fld>
            <a:endParaRPr lang="en-US"/>
          </a:p>
        </p:txBody>
      </p:sp>
      <p:sp>
        <p:nvSpPr>
          <p:cNvPr id="6" name="Footer Placeholder 5">
            <a:extLst>
              <a:ext uri="{FF2B5EF4-FFF2-40B4-BE49-F238E27FC236}">
                <a16:creationId xmlns:a16="http://schemas.microsoft.com/office/drawing/2014/main" id="{C435528D-480C-B935-0A15-3EE53A812F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796A2D-9687-9328-2382-8C2723AAE135}"/>
              </a:ext>
            </a:extLst>
          </p:cNvPr>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t>‹#›</a:t>
            </a:fld>
            <a:endParaRPr lang="en-US"/>
          </a:p>
        </p:txBody>
      </p:sp>
    </p:spTree>
    <p:extLst>
      <p:ext uri="{BB962C8B-B14F-4D97-AF65-F5344CB8AC3E}">
        <p14:creationId xmlns:p14="http://schemas.microsoft.com/office/powerpoint/2010/main" val="285959392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792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11"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ild art, painting, paint, drawing&#10;&#10;Description automatically generated">
            <a:extLst>
              <a:ext uri="{FF2B5EF4-FFF2-40B4-BE49-F238E27FC236}">
                <a16:creationId xmlns:a16="http://schemas.microsoft.com/office/drawing/2014/main" id="{2B6C4795-565A-139D-CFB7-59D77AFD6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Graphic 18">
            <a:extLst>
              <a:ext uri="{FF2B5EF4-FFF2-40B4-BE49-F238E27FC236}">
                <a16:creationId xmlns:a16="http://schemas.microsoft.com/office/drawing/2014/main" id="{89ECC979-A0CD-2EEA-6E3E-D44E7838B81A}"/>
              </a:ext>
            </a:extLst>
          </p:cNvPr>
          <p:cNvPicPr>
            <a:picLocks noChangeAspect="1"/>
          </p:cNvPicPr>
          <p:nvPr/>
        </p:nvPicPr>
        <p:blipFill>
          <a:blip r:embed="rId4">
            <a:extLst>
              <a:ext uri="{96DAC541-7B7A-43D3-8B79-37D633B846F1}">
                <asvg:svgBlip xmlns="" xmlns:asvg="http://schemas.microsoft.com/office/drawing/2016/SVG/main" r:embed="rId9"/>
              </a:ext>
            </a:extLst>
          </a:blip>
          <a:stretch>
            <a:fillRect/>
          </a:stretch>
        </p:blipFill>
        <p:spPr>
          <a:xfrm>
            <a:off x="7354583" y="5671055"/>
            <a:ext cx="2028825" cy="1171575"/>
          </a:xfrm>
          <a:prstGeom prst="rect">
            <a:avLst/>
          </a:prstGeom>
        </p:spPr>
      </p:pic>
      <p:sp>
        <p:nvSpPr>
          <p:cNvPr id="16" name="Rectangle: Rounded Corners 15">
            <a:extLst>
              <a:ext uri="{FF2B5EF4-FFF2-40B4-BE49-F238E27FC236}">
                <a16:creationId xmlns:a16="http://schemas.microsoft.com/office/drawing/2014/main" id="{7A78FCBF-CAF1-B701-DA2E-A2D0DA5227B5}"/>
              </a:ext>
            </a:extLst>
          </p:cNvPr>
          <p:cNvSpPr/>
          <p:nvPr/>
        </p:nvSpPr>
        <p:spPr>
          <a:xfrm>
            <a:off x="3124200" y="579120"/>
            <a:ext cx="7221995" cy="4511040"/>
          </a:xfrm>
          <a:prstGeom prst="roundRect">
            <a:avLst/>
          </a:prstGeom>
          <a:solidFill>
            <a:schemeClr val="bg1">
              <a:alpha val="7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pic>
        <p:nvPicPr>
          <p:cNvPr id="2" name="Picture 1">
            <a:extLst>
              <a:ext uri="{FF2B5EF4-FFF2-40B4-BE49-F238E27FC236}">
                <a16:creationId xmlns:a16="http://schemas.microsoft.com/office/drawing/2014/main" id="{79C7CABD-4E31-2D89-6289-8FC53107AE8E}"/>
              </a:ext>
            </a:extLst>
          </p:cNvPr>
          <p:cNvPicPr>
            <a:picLocks noChangeAspect="1"/>
          </p:cNvPicPr>
          <p:nvPr/>
        </p:nvPicPr>
        <p:blipFill>
          <a:blip r:embed="rId10"/>
          <a:stretch>
            <a:fillRect/>
          </a:stretch>
        </p:blipFill>
        <p:spPr>
          <a:xfrm>
            <a:off x="5328802" y="1197826"/>
            <a:ext cx="2712955" cy="865707"/>
          </a:xfrm>
          <a:prstGeom prst="rect">
            <a:avLst/>
          </a:prstGeom>
        </p:spPr>
      </p:pic>
      <p:pic>
        <p:nvPicPr>
          <p:cNvPr id="4" name="Picture 3">
            <a:extLst>
              <a:ext uri="{FF2B5EF4-FFF2-40B4-BE49-F238E27FC236}">
                <a16:creationId xmlns:a16="http://schemas.microsoft.com/office/drawing/2014/main" id="{FB5FD4F5-F912-4BB7-3630-D6C3F8121E8B}"/>
              </a:ext>
            </a:extLst>
          </p:cNvPr>
          <p:cNvPicPr>
            <a:picLocks noChangeAspect="1"/>
          </p:cNvPicPr>
          <p:nvPr/>
        </p:nvPicPr>
        <p:blipFill>
          <a:blip r:embed="rId11"/>
          <a:stretch>
            <a:fillRect/>
          </a:stretch>
        </p:blipFill>
        <p:spPr>
          <a:xfrm>
            <a:off x="3505200" y="2966443"/>
            <a:ext cx="6290405" cy="2222102"/>
          </a:xfrm>
          <a:prstGeom prst="rect">
            <a:avLst/>
          </a:prstGeom>
        </p:spPr>
      </p:pic>
      <p:sp>
        <p:nvSpPr>
          <p:cNvPr id="6" name="Rectangle 5"/>
          <p:cNvSpPr/>
          <p:nvPr/>
        </p:nvSpPr>
        <p:spPr>
          <a:xfrm>
            <a:off x="5744155" y="2008911"/>
            <a:ext cx="1882247"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TIẾT 4</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07802606"/>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C870601-D889-FC4A-BB3A-3865398EC7A5}"/>
              </a:ext>
            </a:extLst>
          </p:cNvPr>
          <p:cNvSpPr/>
          <p:nvPr/>
        </p:nvSpPr>
        <p:spPr>
          <a:xfrm>
            <a:off x="152400" y="9144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8C3F87FB-F228-6D85-6D26-09A49CCC1AB1}"/>
              </a:ext>
            </a:extLst>
          </p:cNvPr>
          <p:cNvGrpSpPr/>
          <p:nvPr/>
        </p:nvGrpSpPr>
        <p:grpSpPr>
          <a:xfrm>
            <a:off x="3379514" y="123375"/>
            <a:ext cx="4969828" cy="1052282"/>
            <a:chOff x="457789" y="2120323"/>
            <a:chExt cx="6162594" cy="1065823"/>
          </a:xfrm>
        </p:grpSpPr>
        <p:sp>
          <p:nvSpPr>
            <p:cNvPr id="8" name="Freeform 3">
              <a:extLst>
                <a:ext uri="{FF2B5EF4-FFF2-40B4-BE49-F238E27FC236}">
                  <a16:creationId xmlns:a16="http://schemas.microsoft.com/office/drawing/2014/main" id="{BF089AA3-C6ED-7B0D-49D7-4823B9384A4C}"/>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1BCC5AB-DCE1-AC4D-338D-2CBD6F42AEE8}"/>
                </a:ext>
              </a:extLst>
            </p:cNvPr>
            <p:cNvSpPr txBox="1"/>
            <p:nvPr/>
          </p:nvSpPr>
          <p:spPr>
            <a:xfrm>
              <a:off x="509450" y="2120323"/>
              <a:ext cx="6097870" cy="228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ambria" panose="02040503050406030204" pitchFamily="18" charset="0"/>
                  <a:ea typeface="Cambria" panose="02040503050406030204" pitchFamily="18" charset="0"/>
                </a:rPr>
                <a:t>1. </a:t>
              </a:r>
              <a:r>
                <a:rPr lang="en-US" sz="4000" b="1" dirty="0" err="1">
                  <a:solidFill>
                    <a:srgbClr val="FF0000"/>
                  </a:solidFill>
                  <a:latin typeface="Cambria" panose="02040503050406030204" pitchFamily="18" charset="0"/>
                  <a:ea typeface="Cambria" panose="02040503050406030204" pitchFamily="18" charset="0"/>
                </a:rPr>
                <a:t>Thử</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tài</a:t>
              </a:r>
              <a:r>
                <a:rPr lang="en-US" sz="4000" b="1" dirty="0">
                  <a:solidFill>
                    <a:srgbClr val="FF0000"/>
                  </a:solidFill>
                  <a:latin typeface="Cambria" panose="02040503050406030204" pitchFamily="18" charset="0"/>
                  <a:ea typeface="Cambria" panose="02040503050406030204" pitchFamily="18" charset="0"/>
                </a:rPr>
                <a:t> chi </a:t>
              </a:r>
              <a:r>
                <a:rPr lang="en-US" sz="4000" b="1" dirty="0" err="1">
                  <a:solidFill>
                    <a:srgbClr val="FF0000"/>
                  </a:solidFill>
                  <a:latin typeface="Cambria" panose="02040503050406030204" pitchFamily="18" charset="0"/>
                  <a:ea typeface="Cambria" panose="02040503050406030204" pitchFamily="18" charset="0"/>
                </a:rPr>
                <a:t>tiêu</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3" name="TextBox 2">
            <a:extLst>
              <a:ext uri="{FF2B5EF4-FFF2-40B4-BE49-F238E27FC236}">
                <a16:creationId xmlns:a16="http://schemas.microsoft.com/office/drawing/2014/main" id="{B158E034-F3B9-A334-29AF-3575D9AF83E3}"/>
              </a:ext>
            </a:extLst>
          </p:cNvPr>
          <p:cNvSpPr txBox="1"/>
          <p:nvPr/>
        </p:nvSpPr>
        <p:spPr>
          <a:xfrm>
            <a:off x="653143" y="1219200"/>
            <a:ext cx="10678886"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Bố mẹ đưa cho em 100 000 đồng để đi chợ mua thức ăn cho một bữa cơm gia đình bốn người. Hãy căn cứ vào số tiền, nhu cầu dinh dưỡng, số lượng thành viên trong gia đình và giá cả thực phẩm để lên thực đơn các loại thực phẩm cần mua theo gợi ý sau:</a:t>
            </a:r>
            <a:endParaRPr lang="en-US" sz="28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4949B47C-37E7-F05B-DC78-2310F397A64C}"/>
              </a:ext>
            </a:extLst>
          </p:cNvPr>
          <p:cNvGraphicFramePr>
            <a:graphicFrameLocks noGrp="1"/>
          </p:cNvGraphicFramePr>
          <p:nvPr>
            <p:extLst>
              <p:ext uri="{D42A27DB-BD31-4B8C-83A1-F6EECF244321}">
                <p14:modId xmlns:p14="http://schemas.microsoft.com/office/powerpoint/2010/main" val="3519052105"/>
              </p:ext>
            </p:extLst>
          </p:nvPr>
        </p:nvGraphicFramePr>
        <p:xfrm>
          <a:off x="1302657" y="3408436"/>
          <a:ext cx="9104088" cy="2219478"/>
        </p:xfrm>
        <a:graphic>
          <a:graphicData uri="http://schemas.openxmlformats.org/drawingml/2006/table">
            <a:tbl>
              <a:tblPr firstRow="1" bandRow="1">
                <a:tableStyleId>{93296810-A885-4BE3-A3E7-6D5BEEA58F35}</a:tableStyleId>
              </a:tblPr>
              <a:tblGrid>
                <a:gridCol w="2276022">
                  <a:extLst>
                    <a:ext uri="{9D8B030D-6E8A-4147-A177-3AD203B41FA5}">
                      <a16:colId xmlns:a16="http://schemas.microsoft.com/office/drawing/2014/main" val="3087546667"/>
                    </a:ext>
                  </a:extLst>
                </a:gridCol>
                <a:gridCol w="2276022">
                  <a:extLst>
                    <a:ext uri="{9D8B030D-6E8A-4147-A177-3AD203B41FA5}">
                      <a16:colId xmlns:a16="http://schemas.microsoft.com/office/drawing/2014/main" val="1595920641"/>
                    </a:ext>
                  </a:extLst>
                </a:gridCol>
                <a:gridCol w="2276022">
                  <a:extLst>
                    <a:ext uri="{9D8B030D-6E8A-4147-A177-3AD203B41FA5}">
                      <a16:colId xmlns:a16="http://schemas.microsoft.com/office/drawing/2014/main" val="1222421889"/>
                    </a:ext>
                  </a:extLst>
                </a:gridCol>
                <a:gridCol w="2276022">
                  <a:extLst>
                    <a:ext uri="{9D8B030D-6E8A-4147-A177-3AD203B41FA5}">
                      <a16:colId xmlns:a16="http://schemas.microsoft.com/office/drawing/2014/main" val="1307223406"/>
                    </a:ext>
                  </a:extLst>
                </a:gridCol>
              </a:tblGrid>
              <a:tr h="739826">
                <a:tc>
                  <a:txBody>
                    <a:bodyPr/>
                    <a:lstStyle/>
                    <a:p>
                      <a:pPr algn="ctr"/>
                      <a:r>
                        <a:rPr lang="en-US" sz="3200" dirty="0" err="1"/>
                        <a:t>Loại</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t>Số</a:t>
                      </a:r>
                      <a:r>
                        <a:rPr lang="en-US" sz="3200" dirty="0"/>
                        <a:t> </a:t>
                      </a:r>
                      <a:r>
                        <a:rPr lang="en-US" sz="3200" dirty="0" err="1"/>
                        <a:t>lượng</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t>Giá</a:t>
                      </a:r>
                      <a:r>
                        <a:rPr lang="en-US" sz="3200" dirty="0"/>
                        <a:t> </a:t>
                      </a:r>
                      <a:r>
                        <a:rPr lang="en-US" sz="3200" dirty="0" err="1"/>
                        <a:t>cả</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t>Tổng</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830896"/>
                  </a:ext>
                </a:extLst>
              </a:tr>
              <a:tr h="73982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3185534"/>
                  </a:ext>
                </a:extLst>
              </a:tr>
              <a:tr h="73982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8826669"/>
                  </a:ext>
                </a:extLst>
              </a:tr>
            </a:tbl>
          </a:graphicData>
        </a:graphic>
      </p:graphicFrame>
    </p:spTree>
    <p:extLst>
      <p:ext uri="{BB962C8B-B14F-4D97-AF65-F5344CB8AC3E}">
        <p14:creationId xmlns:p14="http://schemas.microsoft.com/office/powerpoint/2010/main" val="109923189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C870601-D889-FC4A-BB3A-3865398EC7A5}"/>
              </a:ext>
            </a:extLst>
          </p:cNvPr>
          <p:cNvSpPr/>
          <p:nvPr/>
        </p:nvSpPr>
        <p:spPr>
          <a:xfrm>
            <a:off x="152400" y="9144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E0FA4F67-5AB0-7C59-5D9B-0139E5C2020A}"/>
              </a:ext>
            </a:extLst>
          </p:cNvPr>
          <p:cNvGraphicFramePr>
            <a:graphicFrameLocks noGrp="1"/>
          </p:cNvGraphicFramePr>
          <p:nvPr>
            <p:extLst>
              <p:ext uri="{D42A27DB-BD31-4B8C-83A1-F6EECF244321}">
                <p14:modId xmlns:p14="http://schemas.microsoft.com/office/powerpoint/2010/main" val="1227169763"/>
              </p:ext>
            </p:extLst>
          </p:nvPr>
        </p:nvGraphicFramePr>
        <p:xfrm>
          <a:off x="478970" y="936171"/>
          <a:ext cx="11255830" cy="3976100"/>
        </p:xfrm>
        <a:graphic>
          <a:graphicData uri="http://schemas.openxmlformats.org/drawingml/2006/table">
            <a:tbl>
              <a:tblPr/>
              <a:tblGrid>
                <a:gridCol w="2105646">
                  <a:extLst>
                    <a:ext uri="{9D8B030D-6E8A-4147-A177-3AD203B41FA5}">
                      <a16:colId xmlns:a16="http://schemas.microsoft.com/office/drawing/2014/main" val="738523281"/>
                    </a:ext>
                  </a:extLst>
                </a:gridCol>
                <a:gridCol w="2535593">
                  <a:extLst>
                    <a:ext uri="{9D8B030D-6E8A-4147-A177-3AD203B41FA5}">
                      <a16:colId xmlns:a16="http://schemas.microsoft.com/office/drawing/2014/main" val="1567650935"/>
                    </a:ext>
                  </a:extLst>
                </a:gridCol>
                <a:gridCol w="3549830">
                  <a:extLst>
                    <a:ext uri="{9D8B030D-6E8A-4147-A177-3AD203B41FA5}">
                      <a16:colId xmlns:a16="http://schemas.microsoft.com/office/drawing/2014/main" val="451066690"/>
                    </a:ext>
                  </a:extLst>
                </a:gridCol>
                <a:gridCol w="3064761">
                  <a:extLst>
                    <a:ext uri="{9D8B030D-6E8A-4147-A177-3AD203B41FA5}">
                      <a16:colId xmlns:a16="http://schemas.microsoft.com/office/drawing/2014/main" val="3176873049"/>
                    </a:ext>
                  </a:extLst>
                </a:gridCol>
              </a:tblGrid>
              <a:tr h="750185">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Loại</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Số lượng</a:t>
                      </a:r>
                      <a:endParaRPr lang="vi-VN"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Giá</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cả</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Tổng</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18178473"/>
                  </a:ext>
                </a:extLst>
              </a:tr>
              <a:tr h="750185">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Rau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2 </a:t>
                      </a:r>
                      <a:r>
                        <a:rPr lang="en-US" sz="3200" dirty="0" err="1">
                          <a:solidFill>
                            <a:srgbClr val="000000"/>
                          </a:solidFill>
                          <a:effectLst/>
                          <a:latin typeface="Cambria" panose="02040503050406030204" pitchFamily="18" charset="0"/>
                          <a:ea typeface="Cambria" panose="02040503050406030204" pitchFamily="18" charset="0"/>
                        </a:rPr>
                        <a:t>bó</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5.000VNĐ/ bó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10.000VNĐ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6264426"/>
                  </a:ext>
                </a:extLst>
              </a:tr>
              <a:tr h="750185">
                <a:tc>
                  <a:txBody>
                    <a:bodyPr/>
                    <a:lstStyle/>
                    <a:p>
                      <a:pPr algn="ctr"/>
                      <a:r>
                        <a:rPr lang="en-US" sz="3200">
                          <a:solidFill>
                            <a:srgbClr val="000000"/>
                          </a:solidFill>
                          <a:effectLst/>
                          <a:latin typeface="Cambria" panose="02040503050406030204" pitchFamily="18" charset="0"/>
                          <a:ea typeface="Cambria" panose="02040503050406030204" pitchFamily="18" charset="0"/>
                        </a:rPr>
                        <a:t>Thịt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5 lạng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10.000VNĐ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50.0000VNĐ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9236428"/>
                  </a:ext>
                </a:extLst>
              </a:tr>
              <a:tr h="750185">
                <a:tc>
                  <a:txBody>
                    <a:bodyPr/>
                    <a:lstStyle/>
                    <a:p>
                      <a:pPr algn="ctr"/>
                      <a:r>
                        <a:rPr lang="en-US" sz="3200">
                          <a:solidFill>
                            <a:srgbClr val="000000"/>
                          </a:solidFill>
                          <a:effectLst/>
                          <a:latin typeface="Cambria" panose="02040503050406030204" pitchFamily="18" charset="0"/>
                          <a:ea typeface="Cambria" panose="02040503050406030204" pitchFamily="18" charset="0"/>
                        </a:rPr>
                        <a:t>Đậu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4 miếng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3.000VNĐ/miếng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12.000VNĐ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0791668"/>
                  </a:ext>
                </a:extLst>
              </a:tr>
              <a:tr h="750185">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Tổng</a:t>
                      </a:r>
                      <a:r>
                        <a:rPr lang="en-US" sz="3200" dirty="0">
                          <a:solidFill>
                            <a:srgbClr val="000000"/>
                          </a:solidFill>
                          <a:effectLst/>
                          <a:latin typeface="Cambria" panose="02040503050406030204" pitchFamily="18" charset="0"/>
                          <a:ea typeface="Cambria" panose="02040503050406030204" pitchFamily="18" charset="0"/>
                        </a:rPr>
                        <a:t>: 72.000VNĐ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4749566"/>
                  </a:ext>
                </a:extLst>
              </a:tr>
            </a:tbl>
          </a:graphicData>
        </a:graphic>
      </p:graphicFrame>
    </p:spTree>
    <p:extLst>
      <p:ext uri="{BB962C8B-B14F-4D97-AF65-F5344CB8AC3E}">
        <p14:creationId xmlns:p14="http://schemas.microsoft.com/office/powerpoint/2010/main" val="808788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C870601-D889-FC4A-BB3A-3865398EC7A5}"/>
              </a:ext>
            </a:extLst>
          </p:cNvPr>
          <p:cNvSpPr/>
          <p:nvPr/>
        </p:nvSpPr>
        <p:spPr>
          <a:xfrm>
            <a:off x="152400" y="9144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8C3F87FB-F228-6D85-6D26-09A49CCC1AB1}"/>
              </a:ext>
            </a:extLst>
          </p:cNvPr>
          <p:cNvGrpSpPr/>
          <p:nvPr/>
        </p:nvGrpSpPr>
        <p:grpSpPr>
          <a:xfrm>
            <a:off x="2231572" y="330204"/>
            <a:ext cx="7717971" cy="1425247"/>
            <a:chOff x="457789" y="2120323"/>
            <a:chExt cx="6162594" cy="1065823"/>
          </a:xfrm>
        </p:grpSpPr>
        <p:sp>
          <p:nvSpPr>
            <p:cNvPr id="8" name="Freeform 3">
              <a:extLst>
                <a:ext uri="{FF2B5EF4-FFF2-40B4-BE49-F238E27FC236}">
                  <a16:creationId xmlns:a16="http://schemas.microsoft.com/office/drawing/2014/main" id="{BF089AA3-C6ED-7B0D-49D7-4823B9384A4C}"/>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1BCC5AB-DCE1-AC4D-338D-2CBD6F42AEE8}"/>
                </a:ext>
              </a:extLst>
            </p:cNvPr>
            <p:cNvSpPr txBox="1"/>
            <p:nvPr/>
          </p:nvSpPr>
          <p:spPr>
            <a:xfrm>
              <a:off x="509450" y="2120323"/>
              <a:ext cx="6097870" cy="9896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Em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lập</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bảng</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theo</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dõi</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chi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tiêu</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cá</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nhân</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theo</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gợi</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a:t>
              </a:r>
            </a:p>
          </p:txBody>
        </p:sp>
      </p:grpSp>
      <p:pic>
        <p:nvPicPr>
          <p:cNvPr id="10" name="Picture 9">
            <a:extLst>
              <a:ext uri="{FF2B5EF4-FFF2-40B4-BE49-F238E27FC236}">
                <a16:creationId xmlns:a16="http://schemas.microsoft.com/office/drawing/2014/main" id="{79255965-049E-6B69-0568-5770BD24586D}"/>
              </a:ext>
            </a:extLst>
          </p:cNvPr>
          <p:cNvPicPr>
            <a:picLocks noChangeAspect="1"/>
          </p:cNvPicPr>
          <p:nvPr/>
        </p:nvPicPr>
        <p:blipFill>
          <a:blip r:embed="rId2"/>
          <a:stretch>
            <a:fillRect/>
          </a:stretch>
        </p:blipFill>
        <p:spPr>
          <a:xfrm>
            <a:off x="326571" y="2306933"/>
            <a:ext cx="11379654" cy="1750716"/>
          </a:xfrm>
          <a:prstGeom prst="rect">
            <a:avLst/>
          </a:prstGeom>
        </p:spPr>
      </p:pic>
    </p:spTree>
    <p:extLst>
      <p:ext uri="{BB962C8B-B14F-4D97-AF65-F5344CB8AC3E}">
        <p14:creationId xmlns:p14="http://schemas.microsoft.com/office/powerpoint/2010/main" val="84678433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C870601-D889-FC4A-BB3A-3865398EC7A5}"/>
              </a:ext>
            </a:extLst>
          </p:cNvPr>
          <p:cNvSpPr/>
          <p:nvPr/>
        </p:nvSpPr>
        <p:spPr>
          <a:xfrm>
            <a:off x="152400" y="9144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4B9F930-525D-BA5D-CAB2-447A393D2D81}"/>
              </a:ext>
            </a:extLst>
          </p:cNvPr>
          <p:cNvPicPr>
            <a:picLocks noChangeAspect="1"/>
          </p:cNvPicPr>
          <p:nvPr/>
        </p:nvPicPr>
        <p:blipFill>
          <a:blip r:embed="rId2"/>
          <a:stretch>
            <a:fillRect/>
          </a:stretch>
        </p:blipFill>
        <p:spPr>
          <a:xfrm>
            <a:off x="1212564" y="892629"/>
            <a:ext cx="9153357" cy="4480832"/>
          </a:xfrm>
          <a:prstGeom prst="rect">
            <a:avLst/>
          </a:prstGeom>
        </p:spPr>
      </p:pic>
    </p:spTree>
    <p:extLst>
      <p:ext uri="{BB962C8B-B14F-4D97-AF65-F5344CB8AC3E}">
        <p14:creationId xmlns:p14="http://schemas.microsoft.com/office/powerpoint/2010/main" val="302682882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9218</TotalTime>
  <Words>119</Words>
  <Application>Microsoft Office PowerPoint</Application>
  <PresentationFormat>Widescreen</PresentationFormat>
  <Paragraphs>26</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54</cp:revision>
  <dcterms:created xsi:type="dcterms:W3CDTF">2023-06-25T08:24:42Z</dcterms:created>
  <dcterms:modified xsi:type="dcterms:W3CDTF">2025-05-07T03:12:57Z</dcterms:modified>
  <cp:category>9Slide.vn</cp:category>
</cp:coreProperties>
</file>