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9"/>
  </p:notesMasterIdLst>
  <p:sldIdLst>
    <p:sldId id="319" r:id="rId3"/>
    <p:sldId id="318" r:id="rId4"/>
    <p:sldId id="278" r:id="rId5"/>
    <p:sldId id="266" r:id="rId6"/>
    <p:sldId id="279" r:id="rId7"/>
    <p:sldId id="320" r:id="rId8"/>
    <p:sldId id="321" r:id="rId9"/>
    <p:sldId id="322" r:id="rId10"/>
    <p:sldId id="323" r:id="rId11"/>
    <p:sldId id="324" r:id="rId12"/>
    <p:sldId id="325" r:id="rId13"/>
    <p:sldId id="326" r:id="rId14"/>
    <p:sldId id="327" r:id="rId15"/>
    <p:sldId id="328" r:id="rId16"/>
    <p:sldId id="336" r:id="rId17"/>
    <p:sldId id="329" r:id="rId18"/>
    <p:sldId id="330" r:id="rId19"/>
    <p:sldId id="331" r:id="rId20"/>
    <p:sldId id="332" r:id="rId21"/>
    <p:sldId id="333" r:id="rId22"/>
    <p:sldId id="334" r:id="rId23"/>
    <p:sldId id="335" r:id="rId24"/>
    <p:sldId id="272" r:id="rId25"/>
    <p:sldId id="311" r:id="rId26"/>
    <p:sldId id="275" r:id="rId27"/>
    <p:sldId id="27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D51"/>
    <a:srgbClr val="EA5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91C2-1809-4602-9911-62F19BD36C68}"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88F3-E0AC-4834-AD67-4A2687B104AE}" type="slidenum">
              <a:rPr lang="en-US" smtClean="0"/>
              <a:t>‹#›</a:t>
            </a:fld>
            <a:endParaRPr lang="en-US"/>
          </a:p>
        </p:txBody>
      </p:sp>
    </p:spTree>
    <p:extLst>
      <p:ext uri="{BB962C8B-B14F-4D97-AF65-F5344CB8AC3E}">
        <p14:creationId xmlns:p14="http://schemas.microsoft.com/office/powerpoint/2010/main" val="24257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23</a:t>
            </a:fld>
            <a:endParaRPr lang="en-US"/>
          </a:p>
        </p:txBody>
      </p:sp>
    </p:spTree>
    <p:extLst>
      <p:ext uri="{BB962C8B-B14F-4D97-AF65-F5344CB8AC3E}">
        <p14:creationId xmlns:p14="http://schemas.microsoft.com/office/powerpoint/2010/main" val="376838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2691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0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735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629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78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799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768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860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916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646117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7702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17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2722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3488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3412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18109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4063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253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79207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5495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4/10/2025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0787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39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828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8961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365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731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413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9137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88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5067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grpSp>
        <p:nvGrpSpPr>
          <p:cNvPr id="6" name="Group 5">
            <a:extLst>
              <a:ext uri="{FF2B5EF4-FFF2-40B4-BE49-F238E27FC236}">
                <a16:creationId xmlns:a16="http://schemas.microsoft.com/office/drawing/2014/main" id="{D0B000F2-4BDD-F3B3-B83F-BCEB80398FBF}"/>
              </a:ext>
            </a:extLst>
          </p:cNvPr>
          <p:cNvGrpSpPr/>
          <p:nvPr/>
        </p:nvGrpSpPr>
        <p:grpSpPr>
          <a:xfrm>
            <a:off x="1941670" y="-174602"/>
            <a:ext cx="10088444" cy="2959541"/>
            <a:chOff x="2037806" y="1587202"/>
            <a:chExt cx="9784080" cy="3729380"/>
          </a:xfrm>
        </p:grpSpPr>
        <p:sp>
          <p:nvSpPr>
            <p:cNvPr id="7" name="Rounded Rectangle 4">
              <a:extLst>
                <a:ext uri="{FF2B5EF4-FFF2-40B4-BE49-F238E27FC236}">
                  <a16:creationId xmlns:a16="http://schemas.microsoft.com/office/drawing/2014/main" id="{FABAF035-20F9-EA56-7DAA-FD3965401583}"/>
                </a:ext>
              </a:extLst>
            </p:cNvPr>
            <p:cNvSpPr/>
            <p:nvPr/>
          </p:nvSpPr>
          <p:spPr>
            <a:xfrm>
              <a:off x="2037806" y="2521132"/>
              <a:ext cx="9784080" cy="2795450"/>
            </a:xfrm>
            <a:prstGeom prst="round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8" name="Picture 7">
              <a:extLst>
                <a:ext uri="{FF2B5EF4-FFF2-40B4-BE49-F238E27FC236}">
                  <a16:creationId xmlns:a16="http://schemas.microsoft.com/office/drawing/2014/main" id="{7120209C-F432-A04D-C4E4-9364FC5F2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3658" y="1587202"/>
              <a:ext cx="2198228" cy="3729380"/>
            </a:xfrm>
            <a:prstGeom prst="rect">
              <a:avLst/>
            </a:prstGeom>
          </p:spPr>
        </p:pic>
      </p:grpSp>
      <p:sp>
        <p:nvSpPr>
          <p:cNvPr id="10" name="Rectangle 9">
            <a:extLst>
              <a:ext uri="{FF2B5EF4-FFF2-40B4-BE49-F238E27FC236}">
                <a16:creationId xmlns:a16="http://schemas.microsoft.com/office/drawing/2014/main" id="{0603B045-8E46-E0BA-3CBB-BA718779F320}"/>
              </a:ext>
            </a:extLst>
          </p:cNvPr>
          <p:cNvSpPr/>
          <p:nvPr/>
        </p:nvSpPr>
        <p:spPr>
          <a:xfrm>
            <a:off x="2219535" y="753098"/>
            <a:ext cx="7918270" cy="1938992"/>
          </a:xfrm>
          <a:prstGeom prst="rect">
            <a:avLst/>
          </a:prstGeom>
        </p:spPr>
        <p:txBody>
          <a:bodyPr wrap="square">
            <a:spAutoFit/>
          </a:bodyPr>
          <a:lstStyle/>
          <a:p>
            <a:pPr algn="ctr"/>
            <a:r>
              <a:rPr lang="en-US" sz="4000" dirty="0" err="1">
                <a:solidFill>
                  <a:srgbClr val="FF0000"/>
                </a:solidFill>
                <a:latin typeface="Cambria" panose="02040503050406030204" pitchFamily="18" charset="0"/>
                <a:ea typeface="Cambria" panose="02040503050406030204" pitchFamily="18" charset="0"/>
              </a:rPr>
              <a:t>Hãy</a:t>
            </a:r>
            <a:r>
              <a:rPr lang="en-US" sz="4000" dirty="0">
                <a:solidFill>
                  <a:srgbClr val="FF0000"/>
                </a:solidFill>
                <a:latin typeface="Cambria" panose="02040503050406030204" pitchFamily="18" charset="0"/>
                <a:ea typeface="Cambria" panose="02040503050406030204" pitchFamily="18" charset="0"/>
              </a:rPr>
              <a:t> chia </a:t>
            </a:r>
            <a:r>
              <a:rPr lang="en-US" sz="4000" dirty="0" err="1">
                <a:solidFill>
                  <a:srgbClr val="FF0000"/>
                </a:solidFill>
                <a:latin typeface="Cambria" panose="02040503050406030204" pitchFamily="18" charset="0"/>
                <a:ea typeface="Cambria" panose="02040503050406030204" pitchFamily="18" charset="0"/>
              </a:rPr>
              <a:t>sẻ</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về</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đã</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sử</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dụng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tiền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tiết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kiệm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như</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thế</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nào</a:t>
            </a:r>
            <a:r>
              <a:rPr lang="en-US" sz="4000" dirty="0">
                <a:solidFill>
                  <a:srgbClr val="FF0000"/>
                </a:solidFill>
                <a:latin typeface="Cambria" panose="02040503050406030204" pitchFamily="18" charset="0"/>
                <a:ea typeface="Cambria" panose="02040503050406030204" pitchFamily="18" charset="0"/>
              </a:rPr>
              <a:t>?</a:t>
            </a:r>
          </a:p>
        </p:txBody>
      </p:sp>
      <p:pic>
        <p:nvPicPr>
          <p:cNvPr id="3" name="图片 2">
            <a:extLst>
              <a:ext uri="{FF2B5EF4-FFF2-40B4-BE49-F238E27FC236}">
                <a16:creationId xmlns:a16="http://schemas.microsoft.com/office/drawing/2014/main" id="{1035CF31-C7EC-A43E-21D1-5BD915CD5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75" t="10668" r="10290" b="6831"/>
          <a:stretch/>
        </p:blipFill>
        <p:spPr>
          <a:xfrm>
            <a:off x="413657" y="2605597"/>
            <a:ext cx="3962399" cy="4328603"/>
          </a:xfrm>
          <a:prstGeom prst="rect">
            <a:avLst/>
          </a:prstGeom>
        </p:spPr>
      </p:pic>
    </p:spTree>
    <p:extLst>
      <p:ext uri="{BB962C8B-B14F-4D97-AF65-F5344CB8AC3E}">
        <p14:creationId xmlns:p14="http://schemas.microsoft.com/office/powerpoint/2010/main" val="7074216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p:txBody>
        </p:sp>
      </p:grpSp>
      <p:pic>
        <p:nvPicPr>
          <p:cNvPr id="4" name="Picture 3">
            <a:extLst>
              <a:ext uri="{FF2B5EF4-FFF2-40B4-BE49-F238E27FC236}">
                <a16:creationId xmlns:a16="http://schemas.microsoft.com/office/drawing/2014/main" id="{F910F98E-37F3-F5E0-8EFF-DDA1A27B9415}"/>
              </a:ext>
            </a:extLst>
          </p:cNvPr>
          <p:cNvPicPr>
            <a:picLocks noChangeAspect="1"/>
          </p:cNvPicPr>
          <p:nvPr/>
        </p:nvPicPr>
        <p:blipFill>
          <a:blip r:embed="rId4"/>
          <a:stretch>
            <a:fillRect/>
          </a:stretch>
        </p:blipFill>
        <p:spPr>
          <a:xfrm>
            <a:off x="740228" y="1963944"/>
            <a:ext cx="3793660" cy="3489799"/>
          </a:xfrm>
          <a:prstGeom prst="rect">
            <a:avLst/>
          </a:prstGeom>
        </p:spPr>
      </p:pic>
    </p:spTree>
    <p:extLst>
      <p:ext uri="{BB962C8B-B14F-4D97-AF65-F5344CB8AC3E}">
        <p14:creationId xmlns:p14="http://schemas.microsoft.com/office/powerpoint/2010/main" val="3942875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62615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effectLst/>
                  <a:latin typeface="Cambria" panose="02040503050406030204" pitchFamily="18" charset="0"/>
                  <a:ea typeface="Cambria" panose="02040503050406030204" pitchFamily="18" charset="0"/>
                </a:rPr>
                <a:t>Cân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nhắc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tính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toán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giữa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và</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mong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muốn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quyết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hàng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hoá</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nào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phù</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hợp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với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sự</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của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bản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trước</a:t>
              </a:r>
              <a:r>
                <a:rPr lang="en-US" sz="3600" dirty="0">
                  <a:solidFill>
                    <a:srgbClr val="002060"/>
                  </a:solidFill>
                  <a:effectLst/>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0FBD350-5BAB-F5C0-E5B4-470D9586099D}"/>
              </a:ext>
            </a:extLst>
          </p:cNvPr>
          <p:cNvPicPr>
            <a:picLocks noChangeAspect="1"/>
          </p:cNvPicPr>
          <p:nvPr/>
        </p:nvPicPr>
        <p:blipFill>
          <a:blip r:embed="rId4"/>
          <a:stretch>
            <a:fillRect/>
          </a:stretch>
        </p:blipFill>
        <p:spPr>
          <a:xfrm>
            <a:off x="387124" y="1894794"/>
            <a:ext cx="4119562" cy="3481694"/>
          </a:xfrm>
          <a:prstGeom prst="rect">
            <a:avLst/>
          </a:prstGeom>
        </p:spPr>
      </p:pic>
    </p:spTree>
    <p:extLst>
      <p:ext uri="{BB962C8B-B14F-4D97-AF65-F5344CB8AC3E}">
        <p14:creationId xmlns:p14="http://schemas.microsoft.com/office/powerpoint/2010/main" val="16587690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70" cy="21009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err="1">
                  <a:solidFill>
                    <a:srgbClr val="002060"/>
                  </a:solidFill>
                  <a:effectLst/>
                  <a:latin typeface="Cambria" panose="02040503050406030204" pitchFamily="18" charset="0"/>
                  <a:ea typeface="Cambria" panose="02040503050406030204" pitchFamily="18" charset="0"/>
                </a:rPr>
                <a:t>Cân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nhắc</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khuyến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mại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vừa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đủ</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dùng</a:t>
              </a:r>
              <a:r>
                <a:rPr lang="en-US" sz="4800" dirty="0">
                  <a:solidFill>
                    <a:srgbClr val="002060"/>
                  </a:solidFill>
                  <a:effectLst/>
                  <a:latin typeface="Cambria" panose="02040503050406030204" pitchFamily="18" charset="0"/>
                  <a:ea typeface="Cambria" panose="02040503050406030204" pitchFamily="18" charset="0"/>
                </a:rPr>
                <a:t>.</a:t>
              </a:r>
              <a:endParaRPr kumimoji="0" lang="en-US" sz="16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6" name="Picture 5">
            <a:extLst>
              <a:ext uri="{FF2B5EF4-FFF2-40B4-BE49-F238E27FC236}">
                <a16:creationId xmlns:a16="http://schemas.microsoft.com/office/drawing/2014/main" id="{31E1481E-AD07-F6FC-030C-909C7AF5E8C8}"/>
              </a:ext>
            </a:extLst>
          </p:cNvPr>
          <p:cNvPicPr>
            <a:picLocks noChangeAspect="1"/>
          </p:cNvPicPr>
          <p:nvPr/>
        </p:nvPicPr>
        <p:blipFill>
          <a:blip r:embed="rId4"/>
          <a:stretch>
            <a:fillRect/>
          </a:stretch>
        </p:blipFill>
        <p:spPr>
          <a:xfrm>
            <a:off x="666750" y="2095500"/>
            <a:ext cx="4000500" cy="3124200"/>
          </a:xfrm>
          <a:prstGeom prst="rect">
            <a:avLst/>
          </a:prstGeom>
        </p:spPr>
      </p:pic>
    </p:spTree>
    <p:extLst>
      <p:ext uri="{BB962C8B-B14F-4D97-AF65-F5344CB8AC3E}">
        <p14:creationId xmlns:p14="http://schemas.microsoft.com/office/powerpoint/2010/main" val="7499795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942115" y="2242457"/>
            <a:ext cx="6626498" cy="26996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70" cy="175076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dirty="0" err="1">
                  <a:solidFill>
                    <a:srgbClr val="002060"/>
                  </a:solidFill>
                  <a:effectLst/>
                  <a:latin typeface="Cambria" panose="02040503050406030204" pitchFamily="18" charset="0"/>
                  <a:ea typeface="Cambria" panose="02040503050406030204" pitchFamily="18" charset="0"/>
                </a:rPr>
                <a:t>Nuôi</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lợn</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đất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để</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tiết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kiệm</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tiền</a:t>
              </a:r>
              <a:r>
                <a:rPr lang="en-US" sz="6000" dirty="0">
                  <a:solidFill>
                    <a:srgbClr val="002060"/>
                  </a:solidFill>
                  <a:latin typeface="Cambria" panose="02040503050406030204" pitchFamily="18" charset="0"/>
                  <a:ea typeface="Cambria" panose="02040503050406030204" pitchFamily="18" charset="0"/>
                </a:rPr>
                <a:t>.</a:t>
              </a:r>
              <a:endParaRPr kumimoji="0" lang="en-US" sz="10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CC7D7DA8-4E2F-EA5E-77B1-F5BF54AF25E7}"/>
              </a:ext>
            </a:extLst>
          </p:cNvPr>
          <p:cNvPicPr>
            <a:picLocks noChangeAspect="1"/>
          </p:cNvPicPr>
          <p:nvPr/>
        </p:nvPicPr>
        <p:blipFill>
          <a:blip r:embed="rId4"/>
          <a:stretch>
            <a:fillRect/>
          </a:stretch>
        </p:blipFill>
        <p:spPr>
          <a:xfrm>
            <a:off x="376237" y="1806347"/>
            <a:ext cx="4429125" cy="3724275"/>
          </a:xfrm>
          <a:prstGeom prst="rect">
            <a:avLst/>
          </a:prstGeom>
        </p:spPr>
      </p:pic>
    </p:spTree>
    <p:extLst>
      <p:ext uri="{BB962C8B-B14F-4D97-AF65-F5344CB8AC3E}">
        <p14:creationId xmlns:p14="http://schemas.microsoft.com/office/powerpoint/2010/main" val="5407803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a16="http://schemas.microsoft.com/office/drawing/2014/main" id="{2CB2DEF3-EA83-4DD5-DE0D-B65DABC75B53}"/>
              </a:ext>
            </a:extLst>
          </p:cNvPr>
          <p:cNvGrpSpPr/>
          <p:nvPr/>
        </p:nvGrpSpPr>
        <p:grpSpPr>
          <a:xfrm>
            <a:off x="783772" y="2024743"/>
            <a:ext cx="10831285" cy="4049485"/>
            <a:chOff x="5521233" y="3231449"/>
            <a:chExt cx="5738950" cy="3155978"/>
          </a:xfrm>
        </p:grpSpPr>
        <p:grpSp>
          <p:nvGrpSpPr>
            <p:cNvPr id="6" name="Group 2">
              <a:extLst>
                <a:ext uri="{FF2B5EF4-FFF2-40B4-BE49-F238E27FC236}">
                  <a16:creationId xmlns:a16="http://schemas.microsoft.com/office/drawing/2014/main" id="{6CF4E614-FB65-878D-E587-BD6F4F2F1742}"/>
                </a:ext>
              </a:extLst>
            </p:cNvPr>
            <p:cNvGrpSpPr/>
            <p:nvPr/>
          </p:nvGrpSpPr>
          <p:grpSpPr>
            <a:xfrm rot="-5400000">
              <a:off x="6812719" y="1939963"/>
              <a:ext cx="3155978" cy="5738950"/>
              <a:chOff x="-92420" y="22518"/>
              <a:chExt cx="5297636" cy="12490206"/>
            </a:xfrm>
          </p:grpSpPr>
          <p:sp>
            <p:nvSpPr>
              <p:cNvPr id="9" name="Freeform 3">
                <a:extLst>
                  <a:ext uri="{FF2B5EF4-FFF2-40B4-BE49-F238E27FC236}">
                    <a16:creationId xmlns:a16="http://schemas.microsoft.com/office/drawing/2014/main" id="{414757E7-B4B7-EC83-B8FC-232B2BF78380}"/>
                  </a:ext>
                </a:extLst>
              </p:cNvPr>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0" name="Freeform 4">
                <a:extLst>
                  <a:ext uri="{FF2B5EF4-FFF2-40B4-BE49-F238E27FC236}">
                    <a16:creationId xmlns:a16="http://schemas.microsoft.com/office/drawing/2014/main" id="{08AF1899-F3A3-A2E1-03F7-066C3FEF3048}"/>
                  </a:ext>
                </a:extLst>
              </p:cNvPr>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1" name="Freeform 4">
                <a:extLst>
                  <a:ext uri="{FF2B5EF4-FFF2-40B4-BE49-F238E27FC236}">
                    <a16:creationId xmlns:a16="http://schemas.microsoft.com/office/drawing/2014/main" id="{C8C7136F-D8D0-CDD7-7994-FD6E5AFBB930}"/>
                  </a:ext>
                </a:extLst>
              </p:cNvPr>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8" name="TextBox 7">
              <a:extLst>
                <a:ext uri="{FF2B5EF4-FFF2-40B4-BE49-F238E27FC236}">
                  <a16:creationId xmlns:a16="http://schemas.microsoft.com/office/drawing/2014/main" id="{F77C88C4-1578-80AA-1A3B-AF88CC59A2A6}"/>
                </a:ext>
              </a:extLst>
            </p:cNvPr>
            <p:cNvSpPr txBox="1"/>
            <p:nvPr/>
          </p:nvSpPr>
          <p:spPr>
            <a:xfrm>
              <a:off x="6051870" y="3513909"/>
              <a:ext cx="4572961" cy="2662519"/>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vi-VN" sz="3600" b="1" dirty="0">
                  <a:effectLst/>
                  <a:latin typeface="Cambria" panose="02040503050406030204" pitchFamily="18" charset="0"/>
                  <a:ea typeface="Cambria" panose="02040503050406030204" pitchFamily="18" charset="0"/>
                </a:rPr>
                <a:t>Không mua hàng quá hạn sử dụng, đặc biệt là thực phẩm;</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ham hàng rẻ kém chất lượng;</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vay mượn để mua hàng theo sở thích;</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lệ thuộc vào quảng cáo,...</a:t>
              </a:r>
              <a:endParaRPr lang="en-US" sz="3600" dirty="0">
                <a:effectLst/>
                <a:latin typeface="Cambria" panose="02040503050406030204" pitchFamily="18" charset="0"/>
                <a:ea typeface="Cambria" panose="02040503050406030204" pitchFamily="18" charset="0"/>
              </a:endParaRPr>
            </a:p>
          </p:txBody>
        </p:sp>
      </p:grpSp>
      <p:sp>
        <p:nvSpPr>
          <p:cNvPr id="12" name="矩形: 圆角 33">
            <a:extLst>
              <a:ext uri="{FF2B5EF4-FFF2-40B4-BE49-F238E27FC236}">
                <a16:creationId xmlns:a16="http://schemas.microsoft.com/office/drawing/2014/main" id="{1C158386-2EE1-3C2B-A116-3A07F4368AAD}"/>
              </a:ext>
            </a:extLst>
          </p:cNvPr>
          <p:cNvSpPr/>
          <p:nvPr/>
        </p:nvSpPr>
        <p:spPr>
          <a:xfrm>
            <a:off x="2040908" y="411149"/>
            <a:ext cx="7854208" cy="122170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Một số biểu hiện khác của việc sử dụng tiền hợp lí</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22473974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CBEFD31B-9541-5524-7E69-9BFA122BBC72}"/>
              </a:ext>
            </a:extLst>
          </p:cNvPr>
          <p:cNvPicPr>
            <a:picLocks noChangeAspect="1"/>
          </p:cNvPicPr>
          <p:nvPr/>
        </p:nvPicPr>
        <p:blipFill>
          <a:blip r:embed="rId3"/>
          <a:stretch>
            <a:fillRect/>
          </a:stretch>
        </p:blipFill>
        <p:spPr>
          <a:xfrm>
            <a:off x="2147887" y="595312"/>
            <a:ext cx="8052547" cy="5576888"/>
          </a:xfrm>
          <a:prstGeom prst="rect">
            <a:avLst/>
          </a:prstGeom>
        </p:spPr>
      </p:pic>
    </p:spTree>
    <p:extLst>
      <p:ext uri="{BB962C8B-B14F-4D97-AF65-F5344CB8AC3E}">
        <p14:creationId xmlns:p14="http://schemas.microsoft.com/office/powerpoint/2010/main" val="33494189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nghĩa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39174418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Đọc thông tin và trả lời câu hỏi sau:</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8E32E2C-D305-8000-F979-3009246EFA35}"/>
              </a:ext>
            </a:extLst>
          </p:cNvPr>
          <p:cNvSpPr txBox="1"/>
          <p:nvPr/>
        </p:nvSpPr>
        <p:spPr>
          <a:xfrm>
            <a:off x="4278086" y="979714"/>
            <a:ext cx="5225143"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bán chè bưởi</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478971" y="1567543"/>
            <a:ext cx="11059886" cy="4893647"/>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Trong chương trình truyền hình Mặt trời bé con năm 2017, khán giả phải trầm trồ về khả năng kinh doanh và lập kế hoạch quản lí tiền rất hiệu quả của cô bé Nguyễn Hoàng Bảo Ngọc (</a:t>
            </a:r>
            <a:r>
              <a:rPr lang="en-US" sz="2600" b="0" i="0" dirty="0">
                <a:solidFill>
                  <a:srgbClr val="000000"/>
                </a:solidFill>
                <a:effectLst/>
                <a:latin typeface="Cambria" panose="02040503050406030204" pitchFamily="18" charset="0"/>
                <a:ea typeface="Cambria" panose="02040503050406030204" pitchFamily="18" charset="0"/>
              </a:rPr>
              <a:t>“</a:t>
            </a:r>
            <a:r>
              <a:rPr lang="vi-VN" sz="2600" b="0" i="0" dirty="0">
                <a:solidFill>
                  <a:srgbClr val="000000"/>
                </a:solidFill>
                <a:effectLst/>
                <a:latin typeface="Cambria" panose="02040503050406030204" pitchFamily="18" charset="0"/>
                <a:ea typeface="Cambria" panose="02040503050406030204" pitchFamily="18" charset="0"/>
              </a:rPr>
              <a:t>bé Bống bán chè bưởi”, sinh năm 2007) đến từ Tuyên Quang. Thành công đó đến từ năng khiếu và niềm đam mê kinh doanh của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Ngày nhỏ, khi chơi trò chơi mua sắm,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sớm nhận ra rằng, muốn mua được đồ gì đó thì cần phải có tiền. Nhưng khi chơi thì có thể dùng “tiền” cắt từ những tờ giấy, còn khi mua hàng thật thì phải có tiền thật, và muốn có tiền thì bố mẹ phải làm việc. Số tiền bố mẹ Bống kiếm được chỉ có hạn nên việc chi tiêu phải cân đối và tiết kiệm để không bị lãng phí.</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Để có tiền, ngay từ khi học lớp 2,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đã bắt tay vào kinh doanh chè bưởi. Tiền lãi trong kinh doanh được Bống chia thành 10 phần, phân bổ như sau:</a:t>
            </a:r>
            <a:endParaRPr lang="en-US" sz="2600" b="0" i="0" dirty="0">
              <a:solidFill>
                <a:srgbClr val="000000"/>
              </a:solidFill>
              <a:effectLst/>
              <a:latin typeface="Cambria" panose="02040503050406030204" pitchFamily="18" charset="0"/>
              <a:ea typeface="Cambria" panose="02040503050406030204" pitchFamily="18" charset="0"/>
            </a:endParaRPr>
          </a:p>
          <a:p>
            <a:pPr algn="just"/>
            <a:endParaRPr lang="vi-VN" sz="2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6642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511629" y="674915"/>
            <a:ext cx="11059886" cy="5509200"/>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Đầu tư vào nguồn vốn (5 phần): Khoản tiền này được Bống dùng làm vốn nhập hàng để kinh doanh chè bưởi.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Tự do tài chính (1 phần): Khoản tiền này Bống nhờ mẹ gửi tiết kiệm hằng tháng tại ngân hàng.</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Tiết kiệm dài hạn (1 phần): Bống bỏ lợn khoản tiền này để mua món đồ đắt tiền như xe đạp điện....</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Giáo dục (1 phần): Khoản tiền này Bống dùng để tham gia các lớp học, mua sách, vở, đồ dùng học tập.</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Hưởng thụ (1 phần): Đó là khoản tiền Bống dùng để chăm sóc bản thân như</a:t>
            </a:r>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ăn một món ăn mà mình yêu thích, mua một đôi giày đẹp, xem một bộ phim hay....</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Cho đi (1 phần): Bống dùng món tiền này như một cách thể hiện lòng biết ơn cuộc sống: làm từ thiện, mua quà tặng người thân và thầy, cô giáo, thăm bạn ốm.</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Nhờ biết kinh doanh và sử dụng tiền hợp lí, Bống đã tạo được nguồn thu nhập, có tiền tiết kiệm, chi tiêu, đáp ứng nhu cầu của bản thân, giúp đỡ bố mẹ và những người gặp khó khăn trong cuộc sống.</a:t>
            </a:r>
          </a:p>
          <a:p>
            <a:pPr algn="r"/>
            <a:r>
              <a:rPr lang="vi-VN" sz="2200" b="0" i="0" dirty="0">
                <a:solidFill>
                  <a:srgbClr val="000000"/>
                </a:solidFill>
                <a:effectLst/>
                <a:latin typeface="Cambria" panose="02040503050406030204" pitchFamily="18" charset="0"/>
                <a:ea typeface="Cambria" panose="02040503050406030204" pitchFamily="18" charset="0"/>
              </a:rPr>
              <a:t>(Theo lời kể của nhân vật)</a:t>
            </a:r>
          </a:p>
        </p:txBody>
      </p:sp>
    </p:spTree>
    <p:extLst>
      <p:ext uri="{BB962C8B-B14F-4D97-AF65-F5344CB8AC3E}">
        <p14:creationId xmlns:p14="http://schemas.microsoft.com/office/powerpoint/2010/main" val="10654807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1644331" y="707573"/>
            <a:ext cx="8983235" cy="1436913"/>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674915" y="2351317"/>
            <a:ext cx="6487885" cy="143691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Việc sử dụng tiền hợp lí có tác dụng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6D8EEE35-4B35-49CF-154A-D66FDC45429D}"/>
              </a:ext>
            </a:extLst>
          </p:cNvPr>
          <p:cNvGrpSpPr/>
          <p:nvPr/>
        </p:nvGrpSpPr>
        <p:grpSpPr>
          <a:xfrm>
            <a:off x="381001" y="4071260"/>
            <a:ext cx="6596742" cy="1436913"/>
            <a:chOff x="457789" y="2120323"/>
            <a:chExt cx="6162594" cy="1065823"/>
          </a:xfrm>
        </p:grpSpPr>
        <p:sp>
          <p:nvSpPr>
            <p:cNvPr id="9" name="Freeform 3">
              <a:extLst>
                <a:ext uri="{FF2B5EF4-FFF2-40B4-BE49-F238E27FC236}">
                  <a16:creationId xmlns:a16="http://schemas.microsoft.com/office/drawing/2014/main" id="{02315AD6-19FC-C63B-6733-56E757C6E2F1}"/>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572DFFC-E9C8-2DF5-C4B3-860BCF48C8B9}"/>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Theo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vì</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chúng</a:t>
              </a:r>
              <a:r>
                <a:rPr lang="en-US" sz="3200" b="1" i="0" dirty="0">
                  <a:solidFill>
                    <a:srgbClr val="000000"/>
                  </a:solidFill>
                  <a:effectLst/>
                  <a:latin typeface="Cambria" panose="02040503050406030204" pitchFamily="18" charset="0"/>
                  <a:ea typeface="Cambria" panose="02040503050406030204" pitchFamily="18" charset="0"/>
                </a:rPr>
                <a:t> ta </a:t>
              </a:r>
              <a:r>
                <a:rPr lang="en-US" sz="3200" b="1" i="0" dirty="0" err="1">
                  <a:solidFill>
                    <a:srgbClr val="000000"/>
                  </a:solidFill>
                  <a:effectLst/>
                  <a:latin typeface="Cambria" panose="02040503050406030204" pitchFamily="18" charset="0"/>
                  <a:ea typeface="Cambria" panose="02040503050406030204" pitchFamily="18" charset="0"/>
                </a:rPr>
                <a:t>phải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499539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8" name="Picture 7">
            <a:extLst>
              <a:ext uri="{FF2B5EF4-FFF2-40B4-BE49-F238E27FC236}">
                <a16:creationId xmlns:a16="http://schemas.microsoft.com/office/drawing/2014/main" id="{87128F8B-762E-74AE-CF91-B2A39B2228AF}"/>
              </a:ext>
            </a:extLst>
          </p:cNvPr>
          <p:cNvPicPr>
            <a:picLocks noChangeAspect="1"/>
          </p:cNvPicPr>
          <p:nvPr/>
        </p:nvPicPr>
        <p:blipFill>
          <a:blip r:embed="rId5"/>
          <a:stretch>
            <a:fillRect/>
          </a:stretch>
        </p:blipFill>
        <p:spPr>
          <a:xfrm>
            <a:off x="3995874" y="1137013"/>
            <a:ext cx="3431079" cy="1232069"/>
          </a:xfrm>
          <a:prstGeom prst="rect">
            <a:avLst/>
          </a:prstGeom>
        </p:spPr>
      </p:pic>
      <p:pic>
        <p:nvPicPr>
          <p:cNvPr id="20" name="Picture 19" descr="A stack of money on a black background&#10;&#10;Description automatically generated">
            <a:extLst>
              <a:ext uri="{FF2B5EF4-FFF2-40B4-BE49-F238E27FC236}">
                <a16:creationId xmlns:a16="http://schemas.microsoft.com/office/drawing/2014/main" id="{BC6A5914-7046-8BCC-FED2-E436E341E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a:extLst>
              <a:ext uri="{FF2B5EF4-FFF2-40B4-BE49-F238E27FC236}">
                <a16:creationId xmlns:a16="http://schemas.microsoft.com/office/drawing/2014/main" id="{DC0357C9-DE93-8BDB-FB5D-9D3755F09E74}"/>
              </a:ext>
            </a:extLst>
          </p:cNvPr>
          <p:cNvPicPr>
            <a:picLocks noChangeAspect="1"/>
          </p:cNvPicPr>
          <p:nvPr/>
        </p:nvPicPr>
        <p:blipFill>
          <a:blip r:embed="rId7"/>
          <a:stretch>
            <a:fillRect/>
          </a:stretch>
        </p:blipFill>
        <p:spPr>
          <a:xfrm>
            <a:off x="1532794" y="2473546"/>
            <a:ext cx="8059611" cy="2847079"/>
          </a:xfrm>
          <a:prstGeom prst="rect">
            <a:avLst/>
          </a:prstGeom>
        </p:spPr>
      </p:pic>
      <p:sp>
        <p:nvSpPr>
          <p:cNvPr id="5" name="Rectangle 4"/>
          <p:cNvSpPr/>
          <p:nvPr/>
        </p:nvSpPr>
        <p:spPr>
          <a:xfrm>
            <a:off x="7737486" y="1222821"/>
            <a:ext cx="291618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TIẾT 1)</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011282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61225" y="445969"/>
            <a:ext cx="9347004" cy="2286345"/>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4131130" y="2895601"/>
            <a:ext cx="7277099" cy="3624942"/>
          </a:xfrm>
          <a:prstGeom prst="roundRect">
            <a:avLst>
              <a:gd name="adj" fmla="val 221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dirty="0">
                <a:solidFill>
                  <a:srgbClr val="FF0000"/>
                </a:solidFill>
                <a:latin typeface="Calibri" panose="020F0502020204030204"/>
              </a:rPr>
              <a:t>Bạn Bống đã kinh doanh chè bưởi và chia tiền lãi trong kinh doanh thành 6 phần theo phương pháp 6 chiếc lọ (có điều chỉnh cho phù hợp với hoàn cảnh của bản thân).</a:t>
            </a:r>
            <a:endParaRPr lang="en-US" sz="3200"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dirty="0">
                <a:solidFill>
                  <a:srgbClr val="FF0000"/>
                </a:solidFill>
                <a:latin typeface="Calibri" panose="020F0502020204030204"/>
              </a:rPr>
              <a:t>Cách sử dụng tiền của bạn Bống rất hợp lí và thông minh.</a:t>
            </a:r>
          </a:p>
        </p:txBody>
      </p:sp>
    </p:spTree>
    <p:extLst>
      <p:ext uri="{BB962C8B-B14F-4D97-AF65-F5344CB8AC3E}">
        <p14:creationId xmlns:p14="http://schemas.microsoft.com/office/powerpoint/2010/main" val="33371930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1876168" y="228254"/>
            <a:ext cx="8356404" cy="1938002"/>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sử dụng tiền hợp lí có tác dụng như thế nào?</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39886" y="2460171"/>
            <a:ext cx="7968343" cy="3712029"/>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FF0000"/>
                </a:solidFill>
                <a:latin typeface="Calibri" panose="020F0502020204030204"/>
              </a:rPr>
              <a:t>Việc sử dụng tiền hợp lí có tác dụng giúp bạn Bống tạo được nguồn thu nhập, có ti</a:t>
            </a:r>
            <a:r>
              <a:rPr lang="en-US" sz="3600" b="1" dirty="0">
                <a:solidFill>
                  <a:srgbClr val="FF0000"/>
                </a:solidFill>
                <a:latin typeface="Calibri" panose="020F0502020204030204"/>
              </a:rPr>
              <a:t>ề</a:t>
            </a:r>
            <a:r>
              <a:rPr lang="vi-VN" sz="3600" b="1" dirty="0">
                <a:solidFill>
                  <a:srgbClr val="FF0000"/>
                </a:solidFill>
                <a:latin typeface="Calibri" panose="020F0502020204030204"/>
              </a:rPr>
              <a:t>n tiết kiệm, chi tiêu, đáp ứng nhu cầu của bản thân, giúp đỡ bố mẹ và những người gặp khó khăn trong cuộc sống.</a:t>
            </a:r>
            <a:endParaRPr lang="vi-VN" sz="3600" dirty="0">
              <a:solidFill>
                <a:srgbClr val="FF0000"/>
              </a:solidFill>
              <a:latin typeface="Calibri" panose="020F0502020204030204"/>
            </a:endParaRPr>
          </a:p>
        </p:txBody>
      </p:sp>
    </p:spTree>
    <p:extLst>
      <p:ext uri="{BB962C8B-B14F-4D97-AF65-F5344CB8AC3E}">
        <p14:creationId xmlns:p14="http://schemas.microsoft.com/office/powerpoint/2010/main" val="42630399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72111" y="565712"/>
            <a:ext cx="8356404" cy="1992431"/>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vì sao chúng ta phải sử dụng tiền hợp lí?</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29000" y="3069771"/>
            <a:ext cx="8218714" cy="3450771"/>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700" b="1" dirty="0">
                <a:solidFill>
                  <a:srgbClr val="FF0000"/>
                </a:solidFill>
                <a:latin typeface="Calibri" panose="020F0502020204030204"/>
              </a:rPr>
              <a:t>Học tập bạn Bống, chúng ta phải sử dụng tiền hợp lí để có tiền chủ động trong chi tiêu, đáp ứng được nhu cầu của bản thân, phòng ngừa rủi ro và giúp đỡ những người gặp khó khăn.</a:t>
            </a:r>
            <a:endParaRPr kumimoji="0" lang="vi-VN" sz="37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42116572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672969" y="2209632"/>
            <a:ext cx="8846063" cy="3901778"/>
          </a:xfrm>
          <a:prstGeom prst="rect">
            <a:avLst/>
          </a:prstGeom>
        </p:spPr>
      </p:pic>
    </p:spTree>
    <p:extLst>
      <p:ext uri="{BB962C8B-B14F-4D97-AF65-F5344CB8AC3E}">
        <p14:creationId xmlns:p14="http://schemas.microsoft.com/office/powerpoint/2010/main" val="8720351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536012" y="3697277"/>
            <a:ext cx="3122268" cy="3122268"/>
          </a:xfrm>
          <a:prstGeom prst="rect">
            <a:avLst/>
          </a:prstGeom>
        </p:spPr>
      </p:pic>
      <p:grpSp>
        <p:nvGrpSpPr>
          <p:cNvPr id="16" name="Group 15">
            <a:extLst>
              <a:ext uri="{FF2B5EF4-FFF2-40B4-BE49-F238E27FC236}">
                <a16:creationId xmlns:a16="http://schemas.microsoft.com/office/drawing/2014/main" id="{8A2B5CD6-07FA-4917-A172-0E8EE1EC7324}"/>
              </a:ext>
            </a:extLst>
          </p:cNvPr>
          <p:cNvGrpSpPr/>
          <p:nvPr/>
        </p:nvGrpSpPr>
        <p:grpSpPr>
          <a:xfrm>
            <a:off x="1118337" y="1396322"/>
            <a:ext cx="8080092" cy="1533104"/>
            <a:chOff x="1651737" y="1438275"/>
            <a:chExt cx="3533874" cy="1533104"/>
          </a:xfrm>
        </p:grpSpPr>
        <p:sp>
          <p:nvSpPr>
            <p:cNvPr id="12" name="Speech Bubble: Rectangle with Corners Rounded 11">
              <a:extLst>
                <a:ext uri="{FF2B5EF4-FFF2-40B4-BE49-F238E27FC236}">
                  <a16:creationId xmlns:a16="http://schemas.microsoft.com/office/drawing/2014/main" id="{0541F1D9-A21C-4429-9A74-ED9AA1253111}"/>
                </a:ext>
              </a:extLst>
            </p:cNvPr>
            <p:cNvSpPr/>
            <p:nvPr/>
          </p:nvSpPr>
          <p:spPr>
            <a:xfrm>
              <a:off x="1651737" y="1438275"/>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FDF7D723-3266-4B78-9522-843ED495AF7A}"/>
                </a:ext>
              </a:extLst>
            </p:cNvPr>
            <p:cNvSpPr txBox="1"/>
            <p:nvPr/>
          </p:nvSpPr>
          <p:spPr>
            <a:xfrm>
              <a:off x="1725870" y="1567817"/>
              <a:ext cx="3437872" cy="1360757"/>
            </a:xfrm>
            <a:prstGeom prst="rect">
              <a:avLst/>
            </a:prstGeom>
            <a:noFill/>
          </p:spPr>
          <p:txBody>
            <a:bodyPr wrap="square" rtlCol="0">
              <a:spAutoFit/>
            </a:bodyPr>
            <a:lstStyle/>
            <a:p>
              <a:pPr marL="0" marR="0" algn="ctr">
                <a:lnSpc>
                  <a:spcPct val="120000"/>
                </a:lnSpc>
                <a:spcBef>
                  <a:spcPts val="0"/>
                </a:spcBef>
                <a:spcAft>
                  <a:spcPts val="0"/>
                </a:spcAft>
              </a:pPr>
              <a:r>
                <a:rPr lang="en-US" sz="3600" b="1" dirty="0">
                  <a:effectLst/>
                  <a:latin typeface="Cambria" panose="02040503050406030204" pitchFamily="18" charset="0"/>
                  <a:ea typeface="Cambria" panose="02040503050406030204" pitchFamily="18" charset="0"/>
                </a:rPr>
                <a:t>Em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thực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hiện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tốt</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sử</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dụng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tiền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hợp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lý</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nào</a:t>
              </a:r>
              <a:r>
                <a:rPr lang="en-US" sz="3600" b="1" dirty="0">
                  <a:effectLst/>
                  <a:latin typeface="Cambria" panose="02040503050406030204" pitchFamily="18" charset="0"/>
                  <a:ea typeface="Cambria" panose="02040503050406030204" pitchFamily="18" charset="0"/>
                </a:rPr>
                <a:t>?</a:t>
              </a:r>
            </a:p>
          </p:txBody>
        </p:sp>
      </p:grpSp>
      <p:pic>
        <p:nvPicPr>
          <p:cNvPr id="6" name="Picture 5" descr="A picture containing doll, toy, vector graphics&#10;&#10;Description automatically generated">
            <a:extLst>
              <a:ext uri="{FF2B5EF4-FFF2-40B4-BE49-F238E27FC236}">
                <a16:creationId xmlns:a16="http://schemas.microsoft.com/office/drawing/2014/main" id="{5C750C85-66CB-45FB-A61B-849CD8C53B05}"/>
              </a:ext>
            </a:extLst>
          </p:cNvPr>
          <p:cNvPicPr>
            <a:picLocks noChangeAspect="1"/>
          </p:cNvPicPr>
          <p:nvPr/>
        </p:nvPicPr>
        <p:blipFill rotWithShape="1">
          <a:blip r:embed="rId4">
            <a:extLst>
              <a:ext uri="{28A0092B-C50C-407E-A947-70E740481C1C}">
                <a14:useLocalDpi xmlns:a14="http://schemas.microsoft.com/office/drawing/2010/main" val="0"/>
              </a:ext>
            </a:extLst>
          </a:blip>
          <a:srcRect l="54569"/>
          <a:stretch/>
        </p:blipFill>
        <p:spPr>
          <a:xfrm>
            <a:off x="9759869" y="2947099"/>
            <a:ext cx="2148809" cy="3937568"/>
          </a:xfrm>
          <a:prstGeom prst="rect">
            <a:avLst/>
          </a:prstGeom>
        </p:spPr>
      </p:pic>
    </p:spTree>
    <p:extLst>
      <p:ext uri="{BB962C8B-B14F-4D97-AF65-F5344CB8AC3E}">
        <p14:creationId xmlns:p14="http://schemas.microsoft.com/office/powerpoint/2010/main" val="9803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2000" fill="hold"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3" name="图片 2">
            <a:extLst>
              <a:ext uri="{FF2B5EF4-FFF2-40B4-BE49-F238E27FC236}">
                <a16:creationId xmlns:a16="http://schemas.microsoft.com/office/drawing/2014/main" id="{27CEBE91-998E-4ABA-AD0A-96DBF8241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22" b="23750"/>
          <a:stretch/>
        </p:blipFill>
        <p:spPr>
          <a:xfrm>
            <a:off x="2275366" y="3261993"/>
            <a:ext cx="7336471" cy="3787660"/>
          </a:xfrm>
          <a:prstGeom prst="rect">
            <a:avLst/>
          </a:prstGeom>
        </p:spPr>
      </p:pic>
      <p:sp>
        <p:nvSpPr>
          <p:cNvPr id="5" name="TextBox 4"/>
          <p:cNvSpPr txBox="1"/>
          <p:nvPr/>
        </p:nvSpPr>
        <p:spPr>
          <a:xfrm>
            <a:off x="4381500" y="1410789"/>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a:t>
            </a:r>
            <a:r>
              <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dò</a:t>
            </a:r>
            <a:endPar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endParaRPr>
          </a:p>
        </p:txBody>
      </p:sp>
      <p:sp>
        <p:nvSpPr>
          <p:cNvPr id="9" name="TextBox 8"/>
          <p:cNvSpPr txBox="1"/>
          <p:nvPr/>
        </p:nvSpPr>
        <p:spPr>
          <a:xfrm>
            <a:off x="719159" y="2397946"/>
            <a:ext cx="107536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V</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ề nhà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vẽ sơ đồ tư duy tóm tắt về các cách sử dụng tiền hợp lý.</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22218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E29D682-1ADB-4E69-BC66-F2631F0B1C4B}"/>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0" y="0"/>
            <a:ext cx="12192000" cy="6858000"/>
          </a:xfrm>
          <a:prstGeom prst="rect">
            <a:avLst/>
          </a:prstGeom>
        </p:spPr>
      </p:pic>
      <p:pic>
        <p:nvPicPr>
          <p:cNvPr id="4" name="Picture 3" descr="A group of blue and pink letters&#10;&#10;Description automatically generated">
            <a:extLst>
              <a:ext uri="{FF2B5EF4-FFF2-40B4-BE49-F238E27FC236}">
                <a16:creationId xmlns:a16="http://schemas.microsoft.com/office/drawing/2014/main" id="{16A71ACF-6826-75C2-82E1-7D53872DC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08" y="1984123"/>
            <a:ext cx="9510584" cy="2889754"/>
          </a:xfrm>
          <a:prstGeom prst="rect">
            <a:avLst/>
          </a:prstGeom>
        </p:spPr>
      </p:pic>
    </p:spTree>
    <p:extLst>
      <p:ext uri="{BB962C8B-B14F-4D97-AF65-F5344CB8AC3E}">
        <p14:creationId xmlns:p14="http://schemas.microsoft.com/office/powerpoint/2010/main" val="32843676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3"/>
          <a:stretch>
            <a:fillRect/>
          </a:stretch>
        </p:blipFill>
        <p:spPr>
          <a:xfrm>
            <a:off x="1395577" y="2026751"/>
            <a:ext cx="9400847" cy="3901778"/>
          </a:xfrm>
          <a:prstGeom prst="rect">
            <a:avLst/>
          </a:prstGeom>
        </p:spPr>
      </p:pic>
    </p:spTree>
    <p:extLst>
      <p:ext uri="{BB962C8B-B14F-4D97-AF65-F5344CB8AC3E}">
        <p14:creationId xmlns:p14="http://schemas.microsoft.com/office/powerpoint/2010/main" val="16889997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a:solidFill>
                  <a:prstClr val="black"/>
                </a:solidFill>
                <a:latin typeface="Cambria" panose="02040503050406030204" pitchFamily="18" charset="0"/>
                <a:ea typeface="Cambria" panose="02040503050406030204" pitchFamily="18" charset="0"/>
              </a:rPr>
              <a:t>Hoạt động 1: Khám phá các biểu hiện của việc sử dụng tiền hợp lí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5303971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7D08317-3A7E-64FC-C10D-15040DDFFF5E}"/>
              </a:ext>
            </a:extLst>
          </p:cNvPr>
          <p:cNvPicPr>
            <a:picLocks noChangeAspect="1"/>
          </p:cNvPicPr>
          <p:nvPr/>
        </p:nvPicPr>
        <p:blipFill>
          <a:blip r:embed="rId3"/>
          <a:stretch>
            <a:fillRect/>
          </a:stretch>
        </p:blipFill>
        <p:spPr>
          <a:xfrm>
            <a:off x="493939" y="1336902"/>
            <a:ext cx="7183313" cy="3343956"/>
          </a:xfrm>
          <a:prstGeom prst="rect">
            <a:avLst/>
          </a:prstGeom>
        </p:spPr>
      </p:pic>
      <p:pic>
        <p:nvPicPr>
          <p:cNvPr id="10" name="Picture 9">
            <a:extLst>
              <a:ext uri="{FF2B5EF4-FFF2-40B4-BE49-F238E27FC236}">
                <a16:creationId xmlns:a16="http://schemas.microsoft.com/office/drawing/2014/main" id="{CE99CA4B-424E-D129-B0FD-5DF8FC50D041}"/>
              </a:ext>
            </a:extLst>
          </p:cNvPr>
          <p:cNvPicPr>
            <a:picLocks noChangeAspect="1"/>
          </p:cNvPicPr>
          <p:nvPr/>
        </p:nvPicPr>
        <p:blipFill>
          <a:blip r:embed="rId4"/>
          <a:stretch>
            <a:fillRect/>
          </a:stretch>
        </p:blipFill>
        <p:spPr>
          <a:xfrm>
            <a:off x="7935685" y="1376116"/>
            <a:ext cx="3649436" cy="3357127"/>
          </a:xfrm>
          <a:prstGeom prst="rect">
            <a:avLst/>
          </a:prstGeom>
        </p:spPr>
      </p:pic>
    </p:spTree>
    <p:extLst>
      <p:ext uri="{BB962C8B-B14F-4D97-AF65-F5344CB8AC3E}">
        <p14:creationId xmlns:p14="http://schemas.microsoft.com/office/powerpoint/2010/main" val="1015140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F1C96B3E-08B4-E16A-91BE-1E825656E14A}"/>
              </a:ext>
            </a:extLst>
          </p:cNvPr>
          <p:cNvPicPr>
            <a:picLocks noChangeAspect="1"/>
          </p:cNvPicPr>
          <p:nvPr/>
        </p:nvPicPr>
        <p:blipFill>
          <a:blip r:embed="rId3"/>
          <a:stretch>
            <a:fillRect/>
          </a:stretch>
        </p:blipFill>
        <p:spPr>
          <a:xfrm>
            <a:off x="331332" y="1284515"/>
            <a:ext cx="3906960" cy="3358467"/>
          </a:xfrm>
          <a:prstGeom prst="rect">
            <a:avLst/>
          </a:prstGeom>
        </p:spPr>
      </p:pic>
      <p:pic>
        <p:nvPicPr>
          <p:cNvPr id="9" name="Picture 8">
            <a:extLst>
              <a:ext uri="{FF2B5EF4-FFF2-40B4-BE49-F238E27FC236}">
                <a16:creationId xmlns:a16="http://schemas.microsoft.com/office/drawing/2014/main" id="{41C43762-FA04-6A60-AE40-EC3EC8D0103E}"/>
              </a:ext>
            </a:extLst>
          </p:cNvPr>
          <p:cNvPicPr>
            <a:picLocks noChangeAspect="1"/>
          </p:cNvPicPr>
          <p:nvPr/>
        </p:nvPicPr>
        <p:blipFill>
          <a:blip r:embed="rId4"/>
          <a:stretch>
            <a:fillRect/>
          </a:stretch>
        </p:blipFill>
        <p:spPr>
          <a:xfrm>
            <a:off x="4441370" y="1061657"/>
            <a:ext cx="7183995" cy="3488570"/>
          </a:xfrm>
          <a:prstGeom prst="rect">
            <a:avLst/>
          </a:prstGeom>
        </p:spPr>
      </p:pic>
    </p:spTree>
    <p:extLst>
      <p:ext uri="{BB962C8B-B14F-4D97-AF65-F5344CB8AC3E}">
        <p14:creationId xmlns:p14="http://schemas.microsoft.com/office/powerpoint/2010/main" val="15299816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1644332" y="707573"/>
            <a:ext cx="8555582" cy="1436913"/>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675429"/>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biểu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hiện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tiền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hợp</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chị</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bức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tranh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trên</a:t>
              </a:r>
              <a:r>
                <a:rPr lang="en-US" sz="3600" b="1"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674915" y="2351317"/>
            <a:ext cx="8207828" cy="143691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890338"/>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Kể</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thêm</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biểu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khác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của</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việc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sử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dụng</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tiền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hợp</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lí</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640541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33258" y="2561046"/>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algn="just"/>
              <a:r>
                <a:rPr lang="vi-VN" sz="4400" dirty="0">
                  <a:solidFill>
                    <a:srgbClr val="002060"/>
                  </a:solidFill>
                  <a:latin typeface="Cambria" panose="02040503050406030204" pitchFamily="18" charset="0"/>
                  <a:ea typeface="Cambria" panose="02040503050406030204" pitchFamily="18" charset="0"/>
                </a:rPr>
                <a:t>Lên kế hoạch trước khi mua sắm</a:t>
              </a:r>
              <a:r>
                <a:rPr lang="en-US" sz="4400" dirty="0">
                  <a:solidFill>
                    <a:srgbClr val="002060"/>
                  </a:solidFill>
                  <a:latin typeface="Cambria" panose="02040503050406030204" pitchFamily="18" charset="0"/>
                  <a:ea typeface="Cambria" panose="02040503050406030204" pitchFamily="18" charset="0"/>
                </a:rPr>
                <a:t>.</a:t>
              </a:r>
            </a:p>
          </p:txBody>
        </p:sp>
      </p:grpSp>
      <p:pic>
        <p:nvPicPr>
          <p:cNvPr id="18" name="Picture 17">
            <a:extLst>
              <a:ext uri="{FF2B5EF4-FFF2-40B4-BE49-F238E27FC236}">
                <a16:creationId xmlns:a16="http://schemas.microsoft.com/office/drawing/2014/main" id="{6FDEC359-7C3B-997A-14D8-1CD4969DE51D}"/>
              </a:ext>
            </a:extLst>
          </p:cNvPr>
          <p:cNvPicPr>
            <a:picLocks noChangeAspect="1"/>
          </p:cNvPicPr>
          <p:nvPr/>
        </p:nvPicPr>
        <p:blipFill>
          <a:blip r:embed="rId4"/>
          <a:stretch>
            <a:fillRect/>
          </a:stretch>
        </p:blipFill>
        <p:spPr>
          <a:xfrm>
            <a:off x="485094" y="1681843"/>
            <a:ext cx="4124325" cy="3886200"/>
          </a:xfrm>
          <a:prstGeom prst="rect">
            <a:avLst/>
          </a:prstGeom>
        </p:spPr>
      </p:pic>
    </p:spTree>
    <p:extLst>
      <p:ext uri="{BB962C8B-B14F-4D97-AF65-F5344CB8AC3E}">
        <p14:creationId xmlns:p14="http://schemas.microsoft.com/office/powerpoint/2010/main" val="14072241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 sánh giá cả hàng hoá cùng loại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6" name="Picture 5">
            <a:extLst>
              <a:ext uri="{FF2B5EF4-FFF2-40B4-BE49-F238E27FC236}">
                <a16:creationId xmlns:a16="http://schemas.microsoft.com/office/drawing/2014/main" id="{3C45B245-19E5-CCAD-0B9D-EAAA85218588}"/>
              </a:ext>
            </a:extLst>
          </p:cNvPr>
          <p:cNvPicPr>
            <a:picLocks noChangeAspect="1"/>
          </p:cNvPicPr>
          <p:nvPr/>
        </p:nvPicPr>
        <p:blipFill>
          <a:blip r:embed="rId4"/>
          <a:stretch>
            <a:fillRect/>
          </a:stretch>
        </p:blipFill>
        <p:spPr>
          <a:xfrm>
            <a:off x="610280" y="1664834"/>
            <a:ext cx="4048125" cy="3876675"/>
          </a:xfrm>
          <a:prstGeom prst="rect">
            <a:avLst/>
          </a:prstGeom>
        </p:spPr>
      </p:pic>
    </p:spTree>
    <p:extLst>
      <p:ext uri="{BB962C8B-B14F-4D97-AF65-F5344CB8AC3E}">
        <p14:creationId xmlns:p14="http://schemas.microsoft.com/office/powerpoint/2010/main" val="34360575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991</Words>
  <Application>Microsoft Office PowerPoint</Application>
  <PresentationFormat>Widescreen</PresentationFormat>
  <Paragraphs>44</Paragraphs>
  <Slides>26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Cambria</vt:lpstr>
      <vt:lpstr>等线</vt:lpstr>
      <vt:lpstr>阿里巴巴普惠体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77</cp:revision>
  <dcterms:created xsi:type="dcterms:W3CDTF">2023-11-01T11:19:12Z</dcterms:created>
  <dcterms:modified xsi:type="dcterms:W3CDTF">2025-04-10T07:23:30Z</dcterms:modified>
</cp:coreProperties>
</file>