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sldIdLst>
    <p:sldId id="258" r:id="rId3"/>
    <p:sldId id="257" r:id="rId4"/>
    <p:sldId id="256" r:id="rId5"/>
    <p:sldId id="273" r:id="rId6"/>
    <p:sldId id="261" r:id="rId7"/>
    <p:sldId id="259" r:id="rId8"/>
    <p:sldId id="274" r:id="rId9"/>
    <p:sldId id="283" r:id="rId10"/>
    <p:sldId id="278" r:id="rId11"/>
    <p:sldId id="284" r:id="rId12"/>
    <p:sldId id="275"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42.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algn="ctr">
                <a:lnSpc>
                  <a:spcPts val="2860"/>
                </a:lnSpc>
              </a:pPr>
              <a:endParaRPr/>
            </a:p>
          </p:txBody>
        </p:sp>
      </p:grpSp>
      <p:grpSp>
        <p:nvGrpSpPr>
          <p:cNvPr id="17" name="Group 8"/>
          <p:cNvGrpSpPr/>
          <p:nvPr/>
        </p:nvGrpSpPr>
        <p:grpSpPr>
          <a:xfrm>
            <a:off x="3429000" y="1028700"/>
            <a:ext cx="9267429" cy="7646452"/>
            <a:chOff x="0" y="0"/>
            <a:chExt cx="4274726" cy="1678385"/>
          </a:xfrm>
        </p:grpSpPr>
        <p:sp>
          <p:nvSpPr>
            <p:cNvPr id="18"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endParaRPr lang="en-SG"/>
            </a:p>
          </p:txBody>
        </p:sp>
        <p:sp>
          <p:nvSpPr>
            <p:cNvPr id="19" name="TextBox 10"/>
            <p:cNvSpPr txBox="1"/>
            <p:nvPr/>
          </p:nvSpPr>
          <p:spPr>
            <a:xfrm>
              <a:off x="0" y="-47625"/>
              <a:ext cx="4274726" cy="1726010"/>
            </a:xfrm>
            <a:prstGeom prst="rect">
              <a:avLst/>
            </a:prstGeom>
          </p:spPr>
          <p:txBody>
            <a:bodyPr lIns="33867" tIns="33867" rIns="33867" bIns="33867" rtlCol="0" anchor="ctr"/>
            <a:lstStyle/>
            <a:p>
              <a:pPr algn="ctr" defTabSz="609600">
                <a:lnSpc>
                  <a:spcPts val="1775"/>
                </a:lnSpc>
              </a:pPr>
              <a:endParaRPr sz="1200">
                <a:solidFill>
                  <a:prstClr val="black"/>
                </a:solidFill>
                <a:latin typeface="Calibri" panose="020F0502020204030204"/>
              </a:endParaRPr>
            </a:p>
          </p:txBody>
        </p:sp>
      </p:grpSp>
      <p:pic>
        <p:nvPicPr>
          <p:cNvPr id="20" name="Picture 19"/>
          <p:cNvPicPr>
            <a:picLocks noChangeAspect="1"/>
          </p:cNvPicPr>
          <p:nvPr/>
        </p:nvPicPr>
        <p:blipFill>
          <a:blip r:embed="rId2"/>
          <a:stretch>
            <a:fillRect/>
          </a:stretch>
        </p:blipFill>
        <p:spPr>
          <a:xfrm>
            <a:off x="-1524000" y="1333500"/>
            <a:ext cx="19395283" cy="6858000"/>
          </a:xfrm>
          <a:prstGeom prst="rect">
            <a:avLst/>
          </a:prstGeom>
        </p:spPr>
      </p:pic>
      <p:pic>
        <p:nvPicPr>
          <p:cNvPr id="21" name="图片 8" descr="卡通人物&#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3"/>
          <p:cNvGrpSpPr/>
          <p:nvPr/>
        </p:nvGrpSpPr>
        <p:grpSpPr>
          <a:xfrm>
            <a:off x="1205986" y="532280"/>
            <a:ext cx="16320013" cy="2401420"/>
            <a:chOff x="-355207" y="-162001"/>
            <a:chExt cx="3373308" cy="974801"/>
          </a:xfrm>
        </p:grpSpPr>
        <p:sp>
          <p:nvSpPr>
            <p:cNvPr id="18" name="Freeform 4"/>
            <p:cNvSpPr/>
            <p:nvPr/>
          </p:nvSpPr>
          <p:spPr>
            <a:xfrm>
              <a:off x="-355207" y="-162001"/>
              <a:ext cx="3335372" cy="851074"/>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Em hãy lựa chọn đúng số lượng các chi tiết, vật liệu và dụng cụ trong bộ lắp ghép mô hình kĩ thuật để lắp mô hình điện mặt trời trong Hình 3 theo bảng gợi ý dưới đây.</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p:cNvSpPr txBox="1"/>
            <p:nvPr/>
          </p:nvSpPr>
          <p:spPr>
            <a:xfrm>
              <a:off x="0" y="-47625"/>
              <a:ext cx="3018101" cy="860425"/>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3"/>
          <a:stretch>
            <a:fillRect/>
          </a:stretch>
        </p:blipFill>
        <p:spPr>
          <a:xfrm>
            <a:off x="1295400" y="3238500"/>
            <a:ext cx="8086725" cy="4772025"/>
          </a:xfrm>
          <a:prstGeom prst="rect">
            <a:avLst/>
          </a:prstGeom>
        </p:spPr>
      </p:pic>
      <p:pic>
        <p:nvPicPr>
          <p:cNvPr id="6" name="Picture 5"/>
          <p:cNvPicPr>
            <a:picLocks noChangeAspect="1"/>
          </p:cNvPicPr>
          <p:nvPr/>
        </p:nvPicPr>
        <p:blipFill>
          <a:blip r:embed="rId4"/>
          <a:stretch>
            <a:fillRect/>
          </a:stretch>
        </p:blipFill>
        <p:spPr>
          <a:xfrm>
            <a:off x="9753600" y="2857499"/>
            <a:ext cx="6477000" cy="7203785"/>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4" name="Picture 3"/>
          <p:cNvPicPr>
            <a:picLocks noChangeAspect="1"/>
          </p:cNvPicPr>
          <p:nvPr/>
        </p:nvPicPr>
        <p:blipFill>
          <a:blip r:embed="rId3"/>
          <a:stretch>
            <a:fillRect/>
          </a:stretch>
        </p:blipFill>
        <p:spPr>
          <a:xfrm>
            <a:off x="2919045" y="2264392"/>
            <a:ext cx="11767626" cy="4521185"/>
          </a:xfrm>
          <a:prstGeom prst="rect">
            <a:avLst/>
          </a:prstGeom>
        </p:spPr>
      </p:pic>
      <p:sp>
        <p:nvSpPr>
          <p:cNvPr id="2" name="Freeform 9"/>
          <p:cNvSpPr/>
          <p:nvPr/>
        </p:nvSpPr>
        <p:spPr>
          <a:xfrm>
            <a:off x="13487400" y="1409700"/>
            <a:ext cx="4030812" cy="3891566"/>
          </a:xfrm>
          <a:custGeom>
            <a:avLst/>
            <a:gdLst/>
            <a:ahLst/>
            <a:cxnLst/>
            <a:rect l="l" t="t" r="r" b="b"/>
            <a:pathLst>
              <a:path w="4030812" h="3891566">
                <a:moveTo>
                  <a:pt x="0" y="0"/>
                </a:moveTo>
                <a:lnTo>
                  <a:pt x="4030812" y="0"/>
                </a:lnTo>
                <a:lnTo>
                  <a:pt x="4030812" y="3891565"/>
                </a:lnTo>
                <a:lnTo>
                  <a:pt x="0" y="38915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pic>
        <p:nvPicPr>
          <p:cNvPr id="1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66389"/>
          <a:stretch>
            <a:fillRect/>
          </a:stretch>
        </p:blipFill>
        <p:spPr>
          <a:xfrm flipH="1">
            <a:off x="304800" y="3771900"/>
            <a:ext cx="2590800" cy="6763245"/>
          </a:xfrm>
          <a:prstGeom prst="rect">
            <a:avLst/>
          </a:prstGeom>
        </p:spPr>
      </p:pic>
      <p:sp>
        <p:nvSpPr>
          <p:cNvPr id="15" name="TextBox 13"/>
          <p:cNvSpPr txBox="1"/>
          <p:nvPr/>
        </p:nvSpPr>
        <p:spPr>
          <a:xfrm>
            <a:off x="2819400" y="1104900"/>
            <a:ext cx="14935200" cy="4497705"/>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algn="ctr">
              <a:spcBef>
                <a:spcPct val="0"/>
              </a:spcBef>
            </a:pPr>
            <a:r>
              <a:rPr lang="en-US" sz="4800" b="1" dirty="0">
                <a:solidFill>
                  <a:srgbClr val="000000"/>
                </a:solidFill>
                <a:latin typeface="Cambria" panose="02040503050406030204" pitchFamily="18" charset="0"/>
                <a:ea typeface="Cambria" panose="02040503050406030204" pitchFamily="18" charset="0"/>
                <a:cs typeface="Open Sans Bold"/>
                <a:sym typeface="Open Sans Bold"/>
              </a:rPr>
              <a:t>Q</a:t>
            </a:r>
            <a:r>
              <a:rPr lang="vi-VN" sz="4800" b="1" dirty="0">
                <a:solidFill>
                  <a:srgbClr val="000000"/>
                </a:solidFill>
                <a:latin typeface="Cambria" panose="02040503050406030204" pitchFamily="18" charset="0"/>
                <a:ea typeface="Cambria" panose="02040503050406030204" pitchFamily="18" charset="0"/>
                <a:cs typeface="Open Sans Bold"/>
                <a:sym typeface="Open Sans Bold"/>
              </a:rPr>
              <a:t>uan sát mô hình pin mặt trời, đèn led, mô hình đèn mặt trời yêu cầu hs vẽ lại mô hình bằng trí tưởng tượng của mình </a:t>
            </a:r>
          </a:p>
        </p:txBody>
      </p:sp>
      <p:pic>
        <p:nvPicPr>
          <p:cNvPr id="3" name="Picture 2"/>
          <p:cNvPicPr>
            <a:picLocks noChangeAspect="1"/>
          </p:cNvPicPr>
          <p:nvPr/>
        </p:nvPicPr>
        <p:blipFill>
          <a:blip r:embed="rId3"/>
          <a:stretch>
            <a:fillRect/>
          </a:stretch>
        </p:blipFill>
        <p:spPr>
          <a:xfrm>
            <a:off x="6096000" y="6057900"/>
            <a:ext cx="8686800" cy="39671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60"/>
                </a:lnSpc>
              </a:pPr>
              <a:endParaR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pic>
        <p:nvPicPr>
          <p:cNvPr id="15" name="Picture 14"/>
          <p:cNvPicPr>
            <a:picLocks noChangeAspect="1"/>
          </p:cNvPicPr>
          <p:nvPr/>
        </p:nvPicPr>
        <p:blipFill>
          <a:blip r:embed="rId10"/>
          <a:stretch>
            <a:fillRect/>
          </a:stretch>
        </p:blipFill>
        <p:spPr>
          <a:xfrm>
            <a:off x="4251536" y="2498388"/>
            <a:ext cx="9784928" cy="5462489"/>
          </a:xfrm>
          <a:prstGeom prst="rect">
            <a:avLst/>
          </a:prstGeom>
        </p:spPr>
      </p:pic>
      <p:sp>
        <p:nvSpPr>
          <p:cNvPr id="7" name="Rectangle 6"/>
          <p:cNvSpPr/>
          <p:nvPr/>
        </p:nvSpPr>
        <p:spPr>
          <a:xfrm>
            <a:off x="7268269" y="8160110"/>
            <a:ext cx="3046027"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rgbClr val="FF0000"/>
                </a:solidFill>
                <a:effectLst>
                  <a:outerShdw dist="38100" dir="2700000" algn="bl" rotWithShape="0">
                    <a:schemeClr val="accent5"/>
                  </a:outerShdw>
                </a:effectLst>
              </a:rPr>
              <a:t>(TIẾT 2)</a:t>
            </a:r>
            <a:endParaRPr lang="en-US" sz="72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8" name="Rectangle 7"/>
          <p:cNvSpPr/>
          <p:nvPr/>
        </p:nvSpPr>
        <p:spPr>
          <a:xfrm>
            <a:off x="6259969" y="651407"/>
            <a:ext cx="5428089" cy="1107996"/>
          </a:xfrm>
          <a:prstGeom prst="rect">
            <a:avLst/>
          </a:prstGeom>
          <a:noFill/>
        </p:spPr>
        <p:txBody>
          <a:bodyPr wrap="none" lIns="91440" tIns="45720" rIns="91440" bIns="45720">
            <a:spAutoFit/>
          </a:bodyPr>
          <a:lstStyle/>
          <a:p>
            <a:pPr algn="ctr"/>
            <a:r>
              <a:rPr lang="en-US" sz="6600" b="1" cap="none" spc="0"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CÔNG NGHỆ</a:t>
            </a:r>
            <a:endParaRPr lang="en-US" sz="6600" b="1" cap="none" spc="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8"/>
          <p:cNvGrpSpPr/>
          <p:nvPr/>
        </p:nvGrpSpPr>
        <p:grpSpPr>
          <a:xfrm>
            <a:off x="3429000" y="1028700"/>
            <a:ext cx="9267429" cy="7646452"/>
            <a:chOff x="0" y="0"/>
            <a:chExt cx="4274726" cy="1678385"/>
          </a:xfrm>
        </p:grpSpPr>
        <p:sp>
          <p:nvSpPr>
            <p:cNvPr id="18"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图片 8" descr="卡通人物&#10;&#10;中度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60"/>
                </a:lnSpc>
              </a:pPr>
              <a:endParaR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3"/>
          <p:cNvGrpSpPr/>
          <p:nvPr/>
        </p:nvGrpSpPr>
        <p:grpSpPr>
          <a:xfrm>
            <a:off x="1205986" y="532280"/>
            <a:ext cx="16320013" cy="2401420"/>
            <a:chOff x="-355207" y="-162001"/>
            <a:chExt cx="3373308" cy="974801"/>
          </a:xfrm>
        </p:grpSpPr>
        <p:sp>
          <p:nvSpPr>
            <p:cNvPr id="18" name="Freeform 4"/>
            <p:cNvSpPr/>
            <p:nvPr/>
          </p:nvSpPr>
          <p:spPr>
            <a:xfrm>
              <a:off x="-355207" y="-162001"/>
              <a:ext cx="3335372" cy="665485"/>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3 và cho biết mô hình điện mặt trời gồm có những bộ phận chính nào.</a:t>
              </a:r>
              <a:endParaRPr kumimoji="0" lang="en-SG"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p:cNvSpPr txBox="1"/>
            <p:nvPr/>
          </p:nvSpPr>
          <p:spPr>
            <a:xfrm>
              <a:off x="0" y="-47625"/>
              <a:ext cx="3018101" cy="860425"/>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p:cNvPicPr>
            <a:picLocks noChangeAspect="1"/>
          </p:cNvPicPr>
          <p:nvPr/>
        </p:nvPicPr>
        <p:blipFill>
          <a:blip r:embed="rId3"/>
          <a:stretch>
            <a:fillRect/>
          </a:stretch>
        </p:blipFill>
        <p:spPr>
          <a:xfrm>
            <a:off x="3124200" y="2476500"/>
            <a:ext cx="11585460" cy="70104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3"/>
          <p:cNvSpPr txBox="1"/>
          <p:nvPr/>
        </p:nvSpPr>
        <p:spPr>
          <a:xfrm>
            <a:off x="1752600" y="723900"/>
            <a:ext cx="15925800" cy="5632311"/>
          </a:xfrm>
          <a:prstGeom prst="rect">
            <a:avLst/>
          </a:prstGeom>
          <a:noFill/>
        </p:spPr>
        <p:txBody>
          <a:bodyPr wrap="square" rtlCol="0">
            <a:spAutoFit/>
          </a:bodyPr>
          <a:lstStyle/>
          <a:p>
            <a:pPr algn="just"/>
            <a:r>
              <a:rPr lang="vi-VN" sz="7200" b="1" dirty="0">
                <a:solidFill>
                  <a:srgbClr val="FF0000"/>
                </a:solidFill>
                <a:latin typeface="Cambria" panose="02040503050406030204" pitchFamily="18" charset="0"/>
                <a:ea typeface="Cambria" panose="02040503050406030204" pitchFamily="18" charset="0"/>
              </a:rPr>
              <a:t>Mô hình điện mặt trời gồm có những bộ phận chính sau:</a:t>
            </a:r>
          </a:p>
          <a:p>
            <a:pPr algn="just"/>
            <a:r>
              <a:rPr lang="vi-VN" sz="7200" dirty="0">
                <a:solidFill>
                  <a:srgbClr val="FF0000"/>
                </a:solidFill>
                <a:latin typeface="Cambria" panose="02040503050406030204" pitchFamily="18" charset="0"/>
                <a:ea typeface="Cambria" panose="02040503050406030204" pitchFamily="18" charset="0"/>
              </a:rPr>
              <a:t>- Tấm pin mặt trời và dây dẫn điện</a:t>
            </a:r>
          </a:p>
          <a:p>
            <a:pPr algn="just"/>
            <a:r>
              <a:rPr lang="vi-VN" sz="7200" dirty="0">
                <a:solidFill>
                  <a:srgbClr val="FF0000"/>
                </a:solidFill>
                <a:latin typeface="Cambria" panose="02040503050406030204" pitchFamily="18" charset="0"/>
                <a:ea typeface="Cambria" panose="02040503050406030204" pitchFamily="18" charset="0"/>
              </a:rPr>
              <a:t>- Đèn LED</a:t>
            </a:r>
          </a:p>
          <a:p>
            <a:pPr algn="just"/>
            <a:r>
              <a:rPr lang="vi-VN" sz="7200" dirty="0">
                <a:solidFill>
                  <a:srgbClr val="FF0000"/>
                </a:solidFill>
                <a:latin typeface="Cambria" panose="02040503050406030204" pitchFamily="18" charset="0"/>
                <a:ea typeface="Cambria" panose="02040503050406030204" pitchFamily="18" charset="0"/>
              </a:rPr>
              <a:t>- Khung giá đỡ</a:t>
            </a:r>
            <a:endParaRPr lang="vi-VN" sz="7200" b="0" i="0" dirty="0">
              <a:solidFill>
                <a:srgbClr val="FF0000"/>
              </a:solidFill>
              <a:effectLst/>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8839200" y="4533900"/>
            <a:ext cx="7681663" cy="46482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3"/>
          <p:cNvGrpSpPr/>
          <p:nvPr/>
        </p:nvGrpSpPr>
        <p:grpSpPr>
          <a:xfrm>
            <a:off x="1205986" y="532280"/>
            <a:ext cx="16320013" cy="2401420"/>
            <a:chOff x="-355207" y="-162001"/>
            <a:chExt cx="3373308" cy="974801"/>
          </a:xfrm>
        </p:grpSpPr>
        <p:sp>
          <p:nvSpPr>
            <p:cNvPr id="18" name="Freeform 4"/>
            <p:cNvSpPr/>
            <p:nvPr/>
          </p:nvSpPr>
          <p:spPr>
            <a:xfrm>
              <a:off x="-355207" y="-162001"/>
              <a:ext cx="3335372" cy="665485"/>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Hãy cho biết mỗi mô tả dưới đây nói về bộ phận nào của mô hình điện mặt trời trong Hình 3</a:t>
              </a:r>
              <a:endParaRPr kumimoji="0" lang="en-SG"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p:cNvSpPr txBox="1"/>
            <p:nvPr/>
          </p:nvSpPr>
          <p:spPr>
            <a:xfrm>
              <a:off x="0" y="-47625"/>
              <a:ext cx="3018101" cy="860425"/>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3"/>
          <a:stretch>
            <a:fillRect/>
          </a:stretch>
        </p:blipFill>
        <p:spPr>
          <a:xfrm>
            <a:off x="838200" y="3238500"/>
            <a:ext cx="13979195" cy="5257800"/>
          </a:xfrm>
          <a:prstGeom prst="rect">
            <a:avLst/>
          </a:prstGeom>
        </p:spPr>
      </p:pic>
      <p:sp>
        <p:nvSpPr>
          <p:cNvPr id="5" name="Rectangle: Rounded Corners 4"/>
          <p:cNvSpPr/>
          <p:nvPr/>
        </p:nvSpPr>
        <p:spPr>
          <a:xfrm>
            <a:off x="13487400" y="3390900"/>
            <a:ext cx="38862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Khung</a:t>
            </a:r>
            <a:r>
              <a:rPr lang="en-US" sz="4800" dirty="0">
                <a:solidFill>
                  <a:srgbClr val="FF0000"/>
                </a:solidFill>
              </a:rPr>
              <a:t> </a:t>
            </a:r>
            <a:r>
              <a:rPr lang="en-US" sz="4800" dirty="0" err="1">
                <a:solidFill>
                  <a:srgbClr val="FF0000"/>
                </a:solidFill>
              </a:rPr>
              <a:t>giá</a:t>
            </a:r>
            <a:r>
              <a:rPr lang="en-US" sz="4800" dirty="0">
                <a:solidFill>
                  <a:srgbClr val="FF0000"/>
                </a:solidFill>
              </a:rPr>
              <a:t> </a:t>
            </a:r>
            <a:r>
              <a:rPr lang="en-US" sz="4800" dirty="0" err="1">
                <a:solidFill>
                  <a:srgbClr val="FF0000"/>
                </a:solidFill>
              </a:rPr>
              <a:t>đỡ</a:t>
            </a:r>
            <a:endParaRPr lang="en-US" sz="4800" dirty="0">
              <a:solidFill>
                <a:srgbClr val="FF0000"/>
              </a:solidFill>
            </a:endParaRPr>
          </a:p>
        </p:txBody>
      </p:sp>
      <p:sp>
        <p:nvSpPr>
          <p:cNvPr id="6" name="Rectangle: Rounded Corners 5"/>
          <p:cNvSpPr/>
          <p:nvPr/>
        </p:nvSpPr>
        <p:spPr>
          <a:xfrm>
            <a:off x="14249400" y="4838700"/>
            <a:ext cx="3886200" cy="8382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rPr>
              <a:t>Tấm</a:t>
            </a:r>
            <a:r>
              <a:rPr lang="en-US" sz="4000" dirty="0">
                <a:solidFill>
                  <a:srgbClr val="FF0000"/>
                </a:solidFill>
              </a:rPr>
              <a:t> pin </a:t>
            </a:r>
            <a:r>
              <a:rPr lang="en-US" sz="4000" dirty="0" err="1">
                <a:solidFill>
                  <a:srgbClr val="FF0000"/>
                </a:solidFill>
              </a:rPr>
              <a:t>mặt</a:t>
            </a:r>
            <a:r>
              <a:rPr lang="en-US" sz="4000" dirty="0">
                <a:solidFill>
                  <a:srgbClr val="FF0000"/>
                </a:solidFill>
              </a:rPr>
              <a:t> </a:t>
            </a:r>
            <a:r>
              <a:rPr lang="en-US" sz="4000" dirty="0" err="1">
                <a:solidFill>
                  <a:srgbClr val="FF0000"/>
                </a:solidFill>
              </a:rPr>
              <a:t>trời</a:t>
            </a:r>
            <a:endParaRPr lang="en-US" sz="4000" dirty="0">
              <a:solidFill>
                <a:srgbClr val="FF0000"/>
              </a:solidFill>
            </a:endParaRPr>
          </a:p>
        </p:txBody>
      </p:sp>
      <p:sp>
        <p:nvSpPr>
          <p:cNvPr id="7" name="Rectangle: Rounded Corners 6"/>
          <p:cNvSpPr/>
          <p:nvPr/>
        </p:nvSpPr>
        <p:spPr>
          <a:xfrm>
            <a:off x="7772400" y="5981700"/>
            <a:ext cx="28956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a:solidFill>
                  <a:srgbClr val="FF0000"/>
                </a:solidFill>
              </a:rPr>
              <a:t>Đèn LED</a:t>
            </a:r>
            <a:endParaRPr lang="en-US" sz="4800" dirty="0">
              <a:solidFill>
                <a:srgbClr val="FF0000"/>
              </a:solidFill>
            </a:endParaRPr>
          </a:p>
        </p:txBody>
      </p:sp>
      <p:sp>
        <p:nvSpPr>
          <p:cNvPr id="8" name="Rectangle: Rounded Corners 7"/>
          <p:cNvSpPr/>
          <p:nvPr/>
        </p:nvSpPr>
        <p:spPr>
          <a:xfrm>
            <a:off x="12192000" y="7353300"/>
            <a:ext cx="41910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a:solidFill>
                  <a:srgbClr val="FF0000"/>
                </a:solidFill>
              </a:rPr>
              <a:t>Dây dẫn điện</a:t>
            </a:r>
            <a:endParaRPr lang="en-US" sz="4800" dirty="0">
              <a:solidFill>
                <a:srgbClr val="FF000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a:fillRect/>
          </a:stretch>
        </p:blipFill>
        <p:spPr>
          <a:xfrm flipH="1">
            <a:off x="304800" y="3771900"/>
            <a:ext cx="2590800" cy="6763245"/>
          </a:xfrm>
          <a:prstGeom prst="rect">
            <a:avLst/>
          </a:prstGeom>
        </p:spPr>
      </p:pic>
      <p:sp>
        <p:nvSpPr>
          <p:cNvPr id="3" name="TextBox 13"/>
          <p:cNvSpPr txBox="1"/>
          <p:nvPr/>
        </p:nvSpPr>
        <p:spPr>
          <a:xfrm>
            <a:off x="2819400" y="1104900"/>
            <a:ext cx="14935200" cy="632489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algn="ctr">
              <a:spcBef>
                <a:spcPct val="0"/>
              </a:spcBef>
            </a:pPr>
            <a:r>
              <a:rPr lang="vi-VN" sz="5400" b="1" dirty="0">
                <a:solidFill>
                  <a:srgbClr val="FF0000"/>
                </a:solidFill>
                <a:latin typeface="Cambria" panose="02040503050406030204" pitchFamily="18" charset="0"/>
                <a:ea typeface="Cambria" panose="02040503050406030204" pitchFamily="18" charset="0"/>
                <a:cs typeface="Open Sans Bold"/>
                <a:sym typeface="Open Sans Bold"/>
              </a:rPr>
              <a:t>Mô hình điện mặt trời gồm có các bộ phận chính như: </a:t>
            </a:r>
            <a:r>
              <a:rPr lang="vi-VN" sz="5400" dirty="0">
                <a:solidFill>
                  <a:srgbClr val="FF0000"/>
                </a:solidFill>
                <a:latin typeface="Cambria" panose="02040503050406030204" pitchFamily="18" charset="0"/>
                <a:ea typeface="Cambria" panose="02040503050406030204" pitchFamily="18" charset="0"/>
                <a:cs typeface="Open Sans Bold"/>
                <a:sym typeface="Open Sans Bold"/>
              </a:rPr>
              <a:t>tấm pin mặt trời, khung giá đỡ, dây dẫn điện và thiết bị tiêu thụ năng lượng điện.</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208</Words>
  <Application>Microsoft Office PowerPoint</Application>
  <PresentationFormat>Custom</PresentationFormat>
  <Paragraphs>21</Paragraphs>
  <Slides>11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Cambria</vt:lpstr>
      <vt:lpstr>Open Sans Bold</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Administrator</cp:lastModifiedBy>
  <cp:revision>34</cp:revision>
  <dcterms:created xsi:type="dcterms:W3CDTF">2006-08-16T00:00:00Z</dcterms:created>
  <dcterms:modified xsi:type="dcterms:W3CDTF">2025-03-27T02:10:01Z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9F62743175814F7D8C5A0A47429267A1_12</vt:lpwstr>
  </property>
  <property fmtid="{D5CDD505-2E9C-101B-9397-08002B2CF9AE}" pid="3" name="KSOProductBuildVer">
    <vt:lpwstr>1033-12.2.0.20326</vt:lpwstr>
  </property>
</Properties>
</file>