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C2D8E2-3C18-4B1A-82B2-11F5C0305128}" type="datetimeFigureOut">
              <a:rPr lang="vi-VN" smtClean="0"/>
              <a:t>24/02/2025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8534C0-EEC2-4BE2-A683-757C26BB9354}" type="slidenum">
              <a:rPr lang="vi-VN" smtClean="0"/>
              <a:t>‹#›</a:t>
            </a:fld>
            <a:endParaRPr lang="vi-VN"/>
          </a:p>
        </p:txBody>
      </p:sp>
    </p:spTree>
    <p:extLst>
      <p:ext uri="{BB962C8B-B14F-4D97-AF65-F5344CB8AC3E}">
        <p14:creationId xmlns:p14="http://schemas.microsoft.com/office/powerpoint/2010/main" val="370241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4988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012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B2AA4F-B828-4D7C-AFD3-893933DAFC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97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E2B1CE4-0569-4998-9691-BE581D81F8A8}" type="datetimeFigureOut">
              <a:rPr lang="vi-VN" smtClean="0"/>
              <a:t>24/02/2025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89178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2B1CE4-0569-4998-9691-BE581D81F8A8}" type="datetimeFigureOut">
              <a:rPr lang="vi-VN" smtClean="0"/>
              <a:t>24/02/2025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53706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2B1CE4-0569-4998-9691-BE581D81F8A8}" type="datetimeFigureOut">
              <a:rPr lang="vi-VN" smtClean="0"/>
              <a:t>24/02/2025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1868951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16483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E2B1CE4-0569-4998-9691-BE581D81F8A8}" type="datetimeFigureOut">
              <a:rPr lang="vi-VN" smtClean="0"/>
              <a:t>24/02/2025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77831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E2B1CE4-0569-4998-9691-BE581D81F8A8}" type="datetimeFigureOut">
              <a:rPr lang="vi-VN" smtClean="0"/>
              <a:t>24/02/2025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188557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E2B1CE4-0569-4998-9691-BE581D81F8A8}" type="datetimeFigureOut">
              <a:rPr lang="vi-VN" smtClean="0"/>
              <a:t>24/02/2025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221366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E2B1CE4-0569-4998-9691-BE581D81F8A8}" type="datetimeFigureOut">
              <a:rPr lang="vi-VN" smtClean="0"/>
              <a:t>24/02/2025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268653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E2B1CE4-0569-4998-9691-BE581D81F8A8}" type="datetimeFigureOut">
              <a:rPr lang="vi-VN" smtClean="0"/>
              <a:t>24/02/2025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4163535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B1CE4-0569-4998-9691-BE581D81F8A8}" type="datetimeFigureOut">
              <a:rPr lang="vi-VN" smtClean="0"/>
              <a:t>24/02/2025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719002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B1CE4-0569-4998-9691-BE581D81F8A8}" type="datetimeFigureOut">
              <a:rPr lang="vi-VN" smtClean="0"/>
              <a:t>24/02/2025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39141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E2B1CE4-0569-4998-9691-BE581D81F8A8}" type="datetimeFigureOut">
              <a:rPr lang="vi-VN" smtClean="0"/>
              <a:t>24/02/2025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229116-ABC5-4058-8C7B-D27443A69053}" type="slidenum">
              <a:rPr lang="vi-VN" smtClean="0"/>
              <a:t>‹#›</a:t>
            </a:fld>
            <a:endParaRPr lang="vi-VN"/>
          </a:p>
        </p:txBody>
      </p:sp>
    </p:spTree>
    <p:extLst>
      <p:ext uri="{BB962C8B-B14F-4D97-AF65-F5344CB8AC3E}">
        <p14:creationId xmlns:p14="http://schemas.microsoft.com/office/powerpoint/2010/main" val="2542667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B1CE4-0569-4998-9691-BE581D81F8A8}" type="datetimeFigureOut">
              <a:rPr lang="vi-VN" smtClean="0"/>
              <a:t>24/02/2025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29116-ABC5-4058-8C7B-D27443A69053}" type="slidenum">
              <a:rPr lang="vi-VN" smtClean="0"/>
              <a:t>‹#›</a:t>
            </a:fld>
            <a:endParaRPr lang="vi-VN"/>
          </a:p>
        </p:txBody>
      </p:sp>
    </p:spTree>
    <p:extLst>
      <p:ext uri="{BB962C8B-B14F-4D97-AF65-F5344CB8AC3E}">
        <p14:creationId xmlns:p14="http://schemas.microsoft.com/office/powerpoint/2010/main" val="3805432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descr="A picture containing text, stationary, envelope&#10;&#10;Description automatically generated">
            <a:extLst>
              <a:ext uri="{FF2B5EF4-FFF2-40B4-BE49-F238E27FC236}">
                <a16:creationId xmlns:a16="http://schemas.microsoft.com/office/drawing/2014/main" id="{D380EF0C-FF5F-42AB-9A2C-CD7B3B25C8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72" y="0"/>
            <a:ext cx="12192001" cy="6920300"/>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0539" y="5387848"/>
            <a:ext cx="344239" cy="354934"/>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 y="1411196"/>
            <a:ext cx="3188484" cy="5797798"/>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098" y="-124125"/>
            <a:ext cx="1659447" cy="1659447"/>
          </a:xfrm>
          <a:prstGeom prst="rect">
            <a:avLst/>
          </a:prstGeom>
        </p:spPr>
      </p:pic>
      <p:pic>
        <p:nvPicPr>
          <p:cNvPr id="2" name="Picture 1">
            <a:extLst>
              <a:ext uri="{FF2B5EF4-FFF2-40B4-BE49-F238E27FC236}">
                <a16:creationId xmlns:a16="http://schemas.microsoft.com/office/drawing/2014/main" id="{40C81412-3511-E47F-6478-A82243A512DF}"/>
              </a:ext>
            </a:extLst>
          </p:cNvPr>
          <p:cNvPicPr>
            <a:picLocks noChangeAspect="1"/>
          </p:cNvPicPr>
          <p:nvPr/>
        </p:nvPicPr>
        <p:blipFill>
          <a:blip r:embed="rId6"/>
          <a:stretch>
            <a:fillRect/>
          </a:stretch>
        </p:blipFill>
        <p:spPr>
          <a:xfrm>
            <a:off x="5894735" y="3888185"/>
            <a:ext cx="2231329" cy="1072989"/>
          </a:xfrm>
          <a:prstGeom prst="rect">
            <a:avLst/>
          </a:prstGeom>
        </p:spPr>
      </p:pic>
      <p:pic>
        <p:nvPicPr>
          <p:cNvPr id="4" name="Picture 3">
            <a:extLst>
              <a:ext uri="{FF2B5EF4-FFF2-40B4-BE49-F238E27FC236}">
                <a16:creationId xmlns:a16="http://schemas.microsoft.com/office/drawing/2014/main" id="{8ED95A5A-E2FB-5993-B49D-71AD09417F59}"/>
              </a:ext>
            </a:extLst>
          </p:cNvPr>
          <p:cNvPicPr>
            <a:picLocks noChangeAspect="1"/>
          </p:cNvPicPr>
          <p:nvPr/>
        </p:nvPicPr>
        <p:blipFill>
          <a:blip r:embed="rId7"/>
          <a:stretch>
            <a:fillRect/>
          </a:stretch>
        </p:blipFill>
        <p:spPr>
          <a:xfrm>
            <a:off x="4801513" y="592295"/>
            <a:ext cx="2365453" cy="755970"/>
          </a:xfrm>
          <a:prstGeom prst="rect">
            <a:avLst/>
          </a:prstGeom>
        </p:spPr>
      </p:pic>
      <p:pic>
        <p:nvPicPr>
          <p:cNvPr id="5" name="Picture 4">
            <a:extLst>
              <a:ext uri="{FF2B5EF4-FFF2-40B4-BE49-F238E27FC236}">
                <a16:creationId xmlns:a16="http://schemas.microsoft.com/office/drawing/2014/main" id="{A7168C00-B28D-9166-89D2-7EAF78D46244}"/>
              </a:ext>
            </a:extLst>
          </p:cNvPr>
          <p:cNvPicPr>
            <a:picLocks noChangeAspect="1"/>
          </p:cNvPicPr>
          <p:nvPr/>
        </p:nvPicPr>
        <p:blipFill>
          <a:blip r:embed="rId8"/>
          <a:stretch>
            <a:fillRect/>
          </a:stretch>
        </p:blipFill>
        <p:spPr>
          <a:xfrm>
            <a:off x="2765267" y="1459882"/>
            <a:ext cx="6559865" cy="2536156"/>
          </a:xfrm>
          <a:prstGeom prst="rect">
            <a:avLst/>
          </a:prstGeom>
        </p:spPr>
      </p:pic>
    </p:spTree>
    <p:extLst>
      <p:ext uri="{BB962C8B-B14F-4D97-AF65-F5344CB8AC3E}">
        <p14:creationId xmlns:p14="http://schemas.microsoft.com/office/powerpoint/2010/main" val="1830152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984001" y="267003"/>
            <a:ext cx="10129652" cy="707886"/>
          </a:xfrm>
          <a:prstGeom prst="rect">
            <a:avLst/>
          </a:prstGeom>
          <a:noFill/>
        </p:spPr>
        <p:txBody>
          <a:bodyPr wrap="square">
            <a:spAutoFit/>
          </a:bodyPr>
          <a:lstStyle/>
          <a:p>
            <a:pPr lvl="0" algn="ctr">
              <a:defRPr/>
            </a:pP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4.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Nhận</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xét</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kế</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hoạch</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cá</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rgbClr val="C42549"/>
                </a:solidFill>
                <a:latin typeface="Cambria" panose="02040503050406030204" pitchFamily="18" charset="0"/>
                <a:ea typeface="Cambria" panose="02040503050406030204" pitchFamily="18" charset="0"/>
                <a:cs typeface="Calibri" panose="020F0502020204030204" pitchFamily="34" charset="0"/>
              </a:rPr>
              <a:t>nhân</a:t>
            </a:r>
            <a:r>
              <a:rPr lang="en-US" sz="4000" dirty="0">
                <a:solidFill>
                  <a:srgbClr val="C42549"/>
                </a:solidFill>
                <a:latin typeface="Cambria" panose="02040503050406030204" pitchFamily="18" charset="0"/>
                <a:ea typeface="Cambria" panose="02040503050406030204" pitchFamily="18" charset="0"/>
                <a:cs typeface="Calibri" panose="020F0502020204030204" pitchFamily="34" charset="0"/>
              </a:rPr>
              <a:t>.</a:t>
            </a:r>
            <a:endParaRPr kumimoji="0" lang="en-US" sz="40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9545CDB6-0984-E79D-F2E1-C6EB03D75A5D}"/>
              </a:ext>
            </a:extLst>
          </p:cNvPr>
          <p:cNvPicPr>
            <a:picLocks noChangeAspect="1"/>
          </p:cNvPicPr>
          <p:nvPr/>
        </p:nvPicPr>
        <p:blipFill>
          <a:blip r:embed="rId3"/>
          <a:stretch>
            <a:fillRect/>
          </a:stretch>
        </p:blipFill>
        <p:spPr>
          <a:xfrm>
            <a:off x="2333446" y="1117600"/>
            <a:ext cx="7596366" cy="5291137"/>
          </a:xfrm>
          <a:prstGeom prst="rect">
            <a:avLst/>
          </a:prstGeom>
        </p:spPr>
      </p:pic>
    </p:spTree>
    <p:extLst>
      <p:ext uri="{BB962C8B-B14F-4D97-AF65-F5344CB8AC3E}">
        <p14:creationId xmlns:p14="http://schemas.microsoft.com/office/powerpoint/2010/main" val="139003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77740693-9118-23DE-2BB9-115B9DF67509}"/>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189938" y="2275114"/>
            <a:ext cx="6184371" cy="4947260"/>
          </a:xfrm>
          <a:prstGeom prst="rect">
            <a:avLst/>
          </a:prstGeom>
        </p:spPr>
      </p:pic>
      <p:sp>
        <p:nvSpPr>
          <p:cNvPr id="3" name="Speech Bubble: Rectangle with Corners Rounded 5">
            <a:extLst>
              <a:ext uri="{FF2B5EF4-FFF2-40B4-BE49-F238E27FC236}">
                <a16:creationId xmlns:a16="http://schemas.microsoft.com/office/drawing/2014/main" id="{75A5ED35-682F-5505-3FAF-3FCC705F58D3}"/>
              </a:ext>
            </a:extLst>
          </p:cNvPr>
          <p:cNvSpPr/>
          <p:nvPr/>
        </p:nvSpPr>
        <p:spPr>
          <a:xfrm>
            <a:off x="2954334" y="990600"/>
            <a:ext cx="7876952" cy="1426028"/>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60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Em có nhận xét gì về bảng kế hoạch cá nhân của bạn Phương Anh?</a:t>
            </a:r>
            <a:endParaRPr kumimoji="0" lang="en-US" sz="36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7" name="Speech Bubble: Rectangle with Corners Rounded 5">
            <a:extLst>
              <a:ext uri="{FF2B5EF4-FFF2-40B4-BE49-F238E27FC236}">
                <a16:creationId xmlns:a16="http://schemas.microsoft.com/office/drawing/2014/main" id="{FA3BB41C-CA8A-E24E-33B9-D8E4FF5D3D5F}"/>
              </a:ext>
            </a:extLst>
          </p:cNvPr>
          <p:cNvSpPr/>
          <p:nvPr/>
        </p:nvSpPr>
        <p:spPr>
          <a:xfrm>
            <a:off x="3563934" y="3276600"/>
            <a:ext cx="7876952" cy="1813560"/>
          </a:xfrm>
          <a:prstGeom prst="wedgeRoundRectCallout">
            <a:avLst>
              <a:gd name="adj1" fmla="val -44023"/>
              <a:gd name="adj2" fmla="val 77011"/>
              <a:gd name="adj3" fmla="val 16667"/>
            </a:avLst>
          </a:prstGeom>
          <a:solidFill>
            <a:srgbClr val="FF818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vi-VN" sz="36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Nếu là Phương Anh, em sẽ điều chỉnh bảng kế hoạch đó như thế nào? Vì sao?</a:t>
            </a:r>
            <a:endParaRPr kumimoji="0" lang="en-US" sz="36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56537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87479412-3E46-7788-5BDA-79C91CBFF546}"/>
              </a:ext>
            </a:extLst>
          </p:cNvPr>
          <p:cNvPicPr>
            <a:picLocks noChangeAspect="1"/>
          </p:cNvPicPr>
          <p:nvPr/>
        </p:nvPicPr>
        <p:blipFill>
          <a:blip r:embed="rId3"/>
          <a:stretch>
            <a:fillRect/>
          </a:stretch>
        </p:blipFill>
        <p:spPr>
          <a:xfrm>
            <a:off x="508000" y="1828799"/>
            <a:ext cx="2692400" cy="4436233"/>
          </a:xfrm>
          <a:prstGeom prst="rect">
            <a:avLst/>
          </a:prstGeom>
        </p:spPr>
      </p:pic>
      <p:grpSp>
        <p:nvGrpSpPr>
          <p:cNvPr id="9" name="Group 8">
            <a:extLst>
              <a:ext uri="{FF2B5EF4-FFF2-40B4-BE49-F238E27FC236}">
                <a16:creationId xmlns:a16="http://schemas.microsoft.com/office/drawing/2014/main" id="{8EC8C13F-C9CB-C210-2EBB-81E446A4219B}"/>
              </a:ext>
            </a:extLst>
          </p:cNvPr>
          <p:cNvGrpSpPr/>
          <p:nvPr/>
        </p:nvGrpSpPr>
        <p:grpSpPr>
          <a:xfrm>
            <a:off x="3525518" y="989149"/>
            <a:ext cx="8128001" cy="4050212"/>
            <a:chOff x="2178197" y="524848"/>
            <a:chExt cx="6917443" cy="2094758"/>
          </a:xfrm>
        </p:grpSpPr>
        <p:sp>
          <p:nvSpPr>
            <p:cNvPr id="10" name="Rectangle: Rounded Corners 9">
              <a:extLst>
                <a:ext uri="{FF2B5EF4-FFF2-40B4-BE49-F238E27FC236}">
                  <a16:creationId xmlns:a16="http://schemas.microsoft.com/office/drawing/2014/main" id="{EF7D8F70-1D2D-8478-4B8C-C24BC91AA4E2}"/>
                </a:ext>
              </a:extLst>
            </p:cNvPr>
            <p:cNvSpPr/>
            <p:nvPr/>
          </p:nvSpPr>
          <p:spPr>
            <a:xfrm>
              <a:off x="2178197" y="524848"/>
              <a:ext cx="6917443" cy="2094758"/>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14EC5C31-D1FC-E43B-9E9F-4C1088DDADE5}"/>
                </a:ext>
              </a:extLst>
            </p:cNvPr>
            <p:cNvSpPr txBox="1"/>
            <p:nvPr/>
          </p:nvSpPr>
          <p:spPr>
            <a:xfrm>
              <a:off x="2359782" y="609299"/>
              <a:ext cx="6545401" cy="1830583"/>
            </a:xfrm>
            <a:prstGeom prst="rect">
              <a:avLst/>
            </a:prstGeom>
            <a:noFill/>
          </p:spPr>
          <p:txBody>
            <a:bodyPr wrap="square" rtlCol="0">
              <a:spAutoFit/>
            </a:bodyPr>
            <a:lstStyle/>
            <a:p>
              <a:pPr marR="0" algn="just">
                <a:spcBef>
                  <a:spcPts val="0"/>
                </a:spcBef>
                <a:spcAft>
                  <a:spcPts val="0"/>
                </a:spcAft>
              </a:pPr>
              <a:r>
                <a:rPr lang="vi-VN" sz="3200" b="1" dirty="0">
                  <a:latin typeface="Cambria" panose="02040503050406030204" pitchFamily="18" charset="0"/>
                  <a:ea typeface="Cambria" panose="02040503050406030204" pitchFamily="18" charset="0"/>
                </a:rPr>
                <a:t>Bảng kế hoạch cá nhân của bạn Phương Anh đã có được những nội dung sau:</a:t>
              </a:r>
              <a:endParaRPr lang="en-US" sz="3200" b="1" dirty="0">
                <a:latin typeface="Cambria" panose="02040503050406030204" pitchFamily="18" charset="0"/>
                <a:ea typeface="Cambria" panose="02040503050406030204" pitchFamily="18" charset="0"/>
              </a:endParaRPr>
            </a:p>
            <a:p>
              <a:pPr marR="0" algn="just">
                <a:spcBef>
                  <a:spcPts val="0"/>
                </a:spcBef>
                <a:spcAft>
                  <a:spcPts val="0"/>
                </a:spcAft>
              </a:pPr>
              <a:r>
                <a:rPr lang="vi-VN" sz="3200" dirty="0">
                  <a:latin typeface="Cambria" panose="02040503050406030204" pitchFamily="18" charset="0"/>
                  <a:ea typeface="Cambria" panose="02040503050406030204" pitchFamily="18" charset="0"/>
                </a:rPr>
                <a:t>+ Xác định mục tiêu cụ thể: Xây dựng thói quen rèn luyện sức khoẻ trong dịp hè;</a:t>
              </a:r>
              <a:endParaRPr lang="en-US" sz="3200" dirty="0">
                <a:latin typeface="Cambria" panose="02040503050406030204" pitchFamily="18" charset="0"/>
                <a:ea typeface="Cambria" panose="02040503050406030204" pitchFamily="18" charset="0"/>
              </a:endParaRPr>
            </a:p>
            <a:p>
              <a:pPr marR="0" algn="just">
                <a:spcBef>
                  <a:spcPts val="0"/>
                </a:spcBef>
                <a:spcAft>
                  <a:spcPts val="0"/>
                </a:spcAft>
              </a:pPr>
              <a:r>
                <a:rPr lang="vi-VN" sz="3200" dirty="0">
                  <a:latin typeface="Cambria" panose="02040503050406030204" pitchFamily="18" charset="0"/>
                  <a:ea typeface="Cambria" panose="02040503050406030204" pitchFamily="18" charset="0"/>
                </a:rPr>
                <a:t>+ Đưa ra kế hoạch hành động cụ thể: Tập thể dục 30 phút buổi sáng và chơi cầu lông với các bạn trong xóm vào buổi chiều.</a:t>
              </a:r>
              <a:endParaRPr lang="en-US" sz="32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8329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87479412-3E46-7788-5BDA-79C91CBFF546}"/>
              </a:ext>
            </a:extLst>
          </p:cNvPr>
          <p:cNvPicPr>
            <a:picLocks noChangeAspect="1"/>
          </p:cNvPicPr>
          <p:nvPr/>
        </p:nvPicPr>
        <p:blipFill>
          <a:blip r:embed="rId3"/>
          <a:stretch>
            <a:fillRect/>
          </a:stretch>
        </p:blipFill>
        <p:spPr>
          <a:xfrm>
            <a:off x="508000" y="1828799"/>
            <a:ext cx="2692400" cy="4436233"/>
          </a:xfrm>
          <a:prstGeom prst="rect">
            <a:avLst/>
          </a:prstGeom>
        </p:spPr>
      </p:pic>
      <p:grpSp>
        <p:nvGrpSpPr>
          <p:cNvPr id="9" name="Group 8">
            <a:extLst>
              <a:ext uri="{FF2B5EF4-FFF2-40B4-BE49-F238E27FC236}">
                <a16:creationId xmlns:a16="http://schemas.microsoft.com/office/drawing/2014/main" id="{8EC8C13F-C9CB-C210-2EBB-81E446A4219B}"/>
              </a:ext>
            </a:extLst>
          </p:cNvPr>
          <p:cNvGrpSpPr/>
          <p:nvPr/>
        </p:nvGrpSpPr>
        <p:grpSpPr>
          <a:xfrm>
            <a:off x="3525518" y="989149"/>
            <a:ext cx="8128001" cy="3420291"/>
            <a:chOff x="2178197" y="524848"/>
            <a:chExt cx="6917443" cy="2094758"/>
          </a:xfrm>
        </p:grpSpPr>
        <p:sp>
          <p:nvSpPr>
            <p:cNvPr id="10" name="Rectangle: Rounded Corners 9">
              <a:extLst>
                <a:ext uri="{FF2B5EF4-FFF2-40B4-BE49-F238E27FC236}">
                  <a16:creationId xmlns:a16="http://schemas.microsoft.com/office/drawing/2014/main" id="{EF7D8F70-1D2D-8478-4B8C-C24BC91AA4E2}"/>
                </a:ext>
              </a:extLst>
            </p:cNvPr>
            <p:cNvSpPr/>
            <p:nvPr/>
          </p:nvSpPr>
          <p:spPr>
            <a:xfrm>
              <a:off x="2178197" y="524848"/>
              <a:ext cx="6917443" cy="2094758"/>
            </a:xfrm>
            <a:prstGeom prst="roundRect">
              <a:avLst/>
            </a:prstGeom>
            <a:solidFill>
              <a:srgbClr val="CDEBFF"/>
            </a:solidFill>
            <a:ln w="38100">
              <a:solidFill>
                <a:srgbClr val="0099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14EC5C31-D1FC-E43B-9E9F-4C1088DDADE5}"/>
                </a:ext>
              </a:extLst>
            </p:cNvPr>
            <p:cNvSpPr txBox="1"/>
            <p:nvPr/>
          </p:nvSpPr>
          <p:spPr>
            <a:xfrm>
              <a:off x="2359782" y="609299"/>
              <a:ext cx="6545401" cy="162364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Tuy nhiên, Bảng kế hoạch cá nhân của bạn còn thiếu nội dung xác định: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33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Xác định điểm mạnh, điểm yếu của bản thân;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 Đưa ra biện pháp khắc phục điểm yếu của bản thân.</a:t>
              </a:r>
              <a:endParaRPr kumimoji="0" lang="en-US" sz="33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69517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984001" y="267003"/>
            <a:ext cx="10129652" cy="646331"/>
          </a:xfrm>
          <a:prstGeom prst="rect">
            <a:avLst/>
          </a:prstGeom>
          <a:noFill/>
        </p:spPr>
        <p:txBody>
          <a:bodyPr wrap="square">
            <a:spAutoFit/>
          </a:bodyPr>
          <a:lstStyle/>
          <a:p>
            <a:pPr lvl="0" algn="ctr">
              <a:defRPr/>
            </a:pP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5. </a:t>
            </a:r>
            <a:r>
              <a:rPr lang="en-US" sz="3600" dirty="0" err="1">
                <a:solidFill>
                  <a:srgbClr val="C42549"/>
                </a:solidFill>
                <a:latin typeface="Cambria" panose="02040503050406030204" pitchFamily="18" charset="0"/>
                <a:ea typeface="Cambria" panose="02040503050406030204" pitchFamily="18" charset="0"/>
                <a:cs typeface="Calibri" panose="020F0502020204030204" pitchFamily="34" charset="0"/>
              </a:rPr>
              <a:t>Xử</a:t>
            </a: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42549"/>
                </a:solidFill>
                <a:latin typeface="Cambria" panose="02040503050406030204" pitchFamily="18" charset="0"/>
                <a:ea typeface="Cambria" panose="02040503050406030204" pitchFamily="18" charset="0"/>
                <a:cs typeface="Calibri" panose="020F0502020204030204" pitchFamily="34" charset="0"/>
              </a:rPr>
              <a:t>lí</a:t>
            </a: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42549"/>
                </a:solidFill>
                <a:latin typeface="Cambria" panose="02040503050406030204" pitchFamily="18" charset="0"/>
                <a:ea typeface="Cambria" panose="02040503050406030204" pitchFamily="18" charset="0"/>
                <a:cs typeface="Calibri" panose="020F0502020204030204" pitchFamily="34" charset="0"/>
              </a:rPr>
              <a:t>tình</a:t>
            </a: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 </a:t>
            </a:r>
            <a:r>
              <a:rPr lang="en-US" sz="3600" dirty="0" err="1">
                <a:solidFill>
                  <a:srgbClr val="C42549"/>
                </a:solidFill>
                <a:latin typeface="Cambria" panose="02040503050406030204" pitchFamily="18" charset="0"/>
                <a:ea typeface="Cambria" panose="02040503050406030204" pitchFamily="18" charset="0"/>
                <a:cs typeface="Calibri" panose="020F0502020204030204" pitchFamily="34" charset="0"/>
              </a:rPr>
              <a:t>huống</a:t>
            </a:r>
            <a:endParaRPr kumimoji="0" lang="en-US" sz="36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516E6DE3-26AC-8DD7-76C1-3474D148BC63}"/>
              </a:ext>
            </a:extLst>
          </p:cNvPr>
          <p:cNvPicPr>
            <a:picLocks noChangeAspect="1"/>
          </p:cNvPicPr>
          <p:nvPr/>
        </p:nvPicPr>
        <p:blipFill>
          <a:blip r:embed="rId3"/>
          <a:stretch>
            <a:fillRect/>
          </a:stretch>
        </p:blipFill>
        <p:spPr>
          <a:xfrm>
            <a:off x="2286000" y="931776"/>
            <a:ext cx="7644447" cy="5722706"/>
          </a:xfrm>
          <a:prstGeom prst="rect">
            <a:avLst/>
          </a:prstGeom>
        </p:spPr>
      </p:pic>
    </p:spTree>
    <p:extLst>
      <p:ext uri="{BB962C8B-B14F-4D97-AF65-F5344CB8AC3E}">
        <p14:creationId xmlns:p14="http://schemas.microsoft.com/office/powerpoint/2010/main" val="29364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A238389C-395E-CDF9-C6A2-A739BC94F71F}"/>
              </a:ext>
            </a:extLst>
          </p:cNvPr>
          <p:cNvPicPr>
            <a:picLocks noChangeAspect="1"/>
          </p:cNvPicPr>
          <p:nvPr/>
        </p:nvPicPr>
        <p:blipFill>
          <a:blip r:embed="rId4"/>
          <a:stretch>
            <a:fillRect/>
          </a:stretch>
        </p:blipFill>
        <p:spPr>
          <a:xfrm>
            <a:off x="2564648" y="354666"/>
            <a:ext cx="5614903" cy="1024217"/>
          </a:xfrm>
          <a:prstGeom prst="rect">
            <a:avLst/>
          </a:prstGeom>
        </p:spPr>
      </p:pic>
      <p:grpSp>
        <p:nvGrpSpPr>
          <p:cNvPr id="3" name="Group 2">
            <a:extLst>
              <a:ext uri="{FF2B5EF4-FFF2-40B4-BE49-F238E27FC236}">
                <a16:creationId xmlns:a16="http://schemas.microsoft.com/office/drawing/2014/main" id="{96356CF2-A7F8-A7F3-748C-95DECCBEDD18}"/>
              </a:ext>
            </a:extLst>
          </p:cNvPr>
          <p:cNvGrpSpPr/>
          <p:nvPr/>
        </p:nvGrpSpPr>
        <p:grpSpPr>
          <a:xfrm>
            <a:off x="6683829" y="359229"/>
            <a:ext cx="5184321" cy="6683827"/>
            <a:chOff x="442193" y="1257300"/>
            <a:chExt cx="4495800" cy="5613857"/>
          </a:xfrm>
        </p:grpSpPr>
        <p:pic>
          <p:nvPicPr>
            <p:cNvPr id="6" name="Picture 5" descr="A picture containing text&#10;&#10;Description automatically generated">
              <a:extLst>
                <a:ext uri="{FF2B5EF4-FFF2-40B4-BE49-F238E27FC236}">
                  <a16:creationId xmlns:a16="http://schemas.microsoft.com/office/drawing/2014/main" id="{7C881201-96A9-75A8-0783-F3FFEF7BC8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7" name="TextBox 6">
              <a:extLst>
                <a:ext uri="{FF2B5EF4-FFF2-40B4-BE49-F238E27FC236}">
                  <a16:creationId xmlns:a16="http://schemas.microsoft.com/office/drawing/2014/main" id="{0DB904BC-E717-1559-206D-BFAAC599F2D7}"/>
                </a:ext>
              </a:extLst>
            </p:cNvPr>
            <p:cNvSpPr txBox="1"/>
            <p:nvPr/>
          </p:nvSpPr>
          <p:spPr>
            <a:xfrm>
              <a:off x="446328" y="3651189"/>
              <a:ext cx="4342360" cy="3219968"/>
            </a:xfrm>
            <a:prstGeom prst="rect">
              <a:avLst/>
            </a:prstGeom>
            <a:noFill/>
          </p:spPr>
          <p:txBody>
            <a:bodyPr wrap="square" rtlCol="0">
              <a:spAutoFit/>
            </a:bodyPr>
            <a:lstStyle/>
            <a:p>
              <a:pPr marL="0" marR="0" algn="just">
                <a:spcBef>
                  <a:spcPts val="0"/>
                </a:spcBef>
                <a:spcAft>
                  <a:spcPts val="0"/>
                </a:spcAft>
              </a:pPr>
              <a:r>
                <a:rPr lang="vi-VN" sz="2800" b="1" i="0" u="none" strike="noStrike" dirty="0">
                  <a:solidFill>
                    <a:srgbClr val="FF0000"/>
                  </a:solidFill>
                  <a:effectLst/>
                  <a:latin typeface="Calibri" panose="020F0502020204030204" pitchFamily="34" charset="0"/>
                  <a:cs typeface="Calibri" panose="020F0502020204030204" pitchFamily="34" charset="0"/>
                </a:rPr>
                <a:t>Để lập kế hoạch rèn luyện, bạn Loan cần xác định điểm mạnh, điểm yếu của bản thân để có biện pháp rèn luyện như tăng cường thời gian luyện viết chữ; học hỏi biện pháp viết chữ nhanh; rèn luyện độ dẻo dai của các ngón tay,..</a:t>
              </a:r>
            </a:p>
          </p:txBody>
        </p:sp>
      </p:grpSp>
      <p:pic>
        <p:nvPicPr>
          <p:cNvPr id="9" name="Picture 8">
            <a:extLst>
              <a:ext uri="{FF2B5EF4-FFF2-40B4-BE49-F238E27FC236}">
                <a16:creationId xmlns:a16="http://schemas.microsoft.com/office/drawing/2014/main" id="{7C335A34-4DD1-43F6-67D4-7C5A12942FB5}"/>
              </a:ext>
            </a:extLst>
          </p:cNvPr>
          <p:cNvPicPr>
            <a:picLocks noChangeAspect="1"/>
          </p:cNvPicPr>
          <p:nvPr/>
        </p:nvPicPr>
        <p:blipFill>
          <a:blip r:embed="rId6"/>
          <a:stretch>
            <a:fillRect/>
          </a:stretch>
        </p:blipFill>
        <p:spPr>
          <a:xfrm>
            <a:off x="469265" y="1754823"/>
            <a:ext cx="6235203" cy="1486218"/>
          </a:xfrm>
          <a:prstGeom prst="rect">
            <a:avLst/>
          </a:prstGeom>
        </p:spPr>
      </p:pic>
    </p:spTree>
    <p:extLst>
      <p:ext uri="{BB962C8B-B14F-4D97-AF65-F5344CB8AC3E}">
        <p14:creationId xmlns:p14="http://schemas.microsoft.com/office/powerpoint/2010/main" val="25991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A238389C-395E-CDF9-C6A2-A739BC94F71F}"/>
              </a:ext>
            </a:extLst>
          </p:cNvPr>
          <p:cNvPicPr>
            <a:picLocks noChangeAspect="1"/>
          </p:cNvPicPr>
          <p:nvPr/>
        </p:nvPicPr>
        <p:blipFill>
          <a:blip r:embed="rId4"/>
          <a:stretch>
            <a:fillRect/>
          </a:stretch>
        </p:blipFill>
        <p:spPr>
          <a:xfrm>
            <a:off x="2564648" y="354666"/>
            <a:ext cx="5614903" cy="1024217"/>
          </a:xfrm>
          <a:prstGeom prst="rect">
            <a:avLst/>
          </a:prstGeom>
        </p:spPr>
      </p:pic>
      <p:grpSp>
        <p:nvGrpSpPr>
          <p:cNvPr id="3" name="Group 2">
            <a:extLst>
              <a:ext uri="{FF2B5EF4-FFF2-40B4-BE49-F238E27FC236}">
                <a16:creationId xmlns:a16="http://schemas.microsoft.com/office/drawing/2014/main" id="{96356CF2-A7F8-A7F3-748C-95DECCBEDD18}"/>
              </a:ext>
            </a:extLst>
          </p:cNvPr>
          <p:cNvGrpSpPr/>
          <p:nvPr/>
        </p:nvGrpSpPr>
        <p:grpSpPr>
          <a:xfrm>
            <a:off x="6683829" y="359229"/>
            <a:ext cx="5184321" cy="6396446"/>
            <a:chOff x="442193" y="1257300"/>
            <a:chExt cx="4495800" cy="5372481"/>
          </a:xfrm>
        </p:grpSpPr>
        <p:pic>
          <p:nvPicPr>
            <p:cNvPr id="6" name="Picture 5" descr="A picture containing text&#10;&#10;Description automatically generated">
              <a:extLst>
                <a:ext uri="{FF2B5EF4-FFF2-40B4-BE49-F238E27FC236}">
                  <a16:creationId xmlns:a16="http://schemas.microsoft.com/office/drawing/2014/main" id="{7C881201-96A9-75A8-0783-F3FFEF7BC8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7" name="TextBox 6">
              <a:extLst>
                <a:ext uri="{FF2B5EF4-FFF2-40B4-BE49-F238E27FC236}">
                  <a16:creationId xmlns:a16="http://schemas.microsoft.com/office/drawing/2014/main" id="{0DB904BC-E717-1559-206D-BFAAC599F2D7}"/>
                </a:ext>
              </a:extLst>
            </p:cNvPr>
            <p:cNvSpPr txBox="1"/>
            <p:nvPr/>
          </p:nvSpPr>
          <p:spPr>
            <a:xfrm>
              <a:off x="446328" y="3788336"/>
              <a:ext cx="4342360" cy="26109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Để lập kế hoạch thay đổi thói quen ăn uống, sinh hoạt, Minh cần đưa ra mục tiêu vừa sức, xác định điểm mạnh, điểm yếu của cá nhân, hạn chế dần số lần ăn thức ăn nhanh trong tuần, tập ăn dần rau từ ít đến nhiều.</a:t>
              </a:r>
            </a:p>
          </p:txBody>
        </p:sp>
      </p:grpSp>
      <p:pic>
        <p:nvPicPr>
          <p:cNvPr id="8" name="Picture 7">
            <a:extLst>
              <a:ext uri="{FF2B5EF4-FFF2-40B4-BE49-F238E27FC236}">
                <a16:creationId xmlns:a16="http://schemas.microsoft.com/office/drawing/2014/main" id="{474A31B8-CC64-B440-559B-56D3764756BE}"/>
              </a:ext>
            </a:extLst>
          </p:cNvPr>
          <p:cNvPicPr>
            <a:picLocks noChangeAspect="1"/>
          </p:cNvPicPr>
          <p:nvPr/>
        </p:nvPicPr>
        <p:blipFill>
          <a:blip r:embed="rId6"/>
          <a:stretch>
            <a:fillRect/>
          </a:stretch>
        </p:blipFill>
        <p:spPr>
          <a:xfrm>
            <a:off x="438831" y="1707696"/>
            <a:ext cx="5972856" cy="1591870"/>
          </a:xfrm>
          <a:prstGeom prst="rect">
            <a:avLst/>
          </a:prstGeom>
        </p:spPr>
      </p:pic>
    </p:spTree>
    <p:extLst>
      <p:ext uri="{BB962C8B-B14F-4D97-AF65-F5344CB8AC3E}">
        <p14:creationId xmlns:p14="http://schemas.microsoft.com/office/powerpoint/2010/main" val="129916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id="{A238389C-395E-CDF9-C6A2-A739BC94F71F}"/>
              </a:ext>
            </a:extLst>
          </p:cNvPr>
          <p:cNvPicPr>
            <a:picLocks noChangeAspect="1"/>
          </p:cNvPicPr>
          <p:nvPr/>
        </p:nvPicPr>
        <p:blipFill>
          <a:blip r:embed="rId4"/>
          <a:stretch>
            <a:fillRect/>
          </a:stretch>
        </p:blipFill>
        <p:spPr>
          <a:xfrm>
            <a:off x="2564648" y="354666"/>
            <a:ext cx="5614903" cy="1024217"/>
          </a:xfrm>
          <a:prstGeom prst="rect">
            <a:avLst/>
          </a:prstGeom>
        </p:spPr>
      </p:pic>
      <p:grpSp>
        <p:nvGrpSpPr>
          <p:cNvPr id="3" name="Group 2">
            <a:extLst>
              <a:ext uri="{FF2B5EF4-FFF2-40B4-BE49-F238E27FC236}">
                <a16:creationId xmlns:a16="http://schemas.microsoft.com/office/drawing/2014/main" id="{96356CF2-A7F8-A7F3-748C-95DECCBEDD18}"/>
              </a:ext>
            </a:extLst>
          </p:cNvPr>
          <p:cNvGrpSpPr/>
          <p:nvPr/>
        </p:nvGrpSpPr>
        <p:grpSpPr>
          <a:xfrm>
            <a:off x="6683829" y="359229"/>
            <a:ext cx="5184321" cy="6396446"/>
            <a:chOff x="442193" y="1257300"/>
            <a:chExt cx="4495800" cy="5372481"/>
          </a:xfrm>
        </p:grpSpPr>
        <p:pic>
          <p:nvPicPr>
            <p:cNvPr id="6" name="Picture 5" descr="A picture containing text&#10;&#10;Description automatically generated">
              <a:extLst>
                <a:ext uri="{FF2B5EF4-FFF2-40B4-BE49-F238E27FC236}">
                  <a16:creationId xmlns:a16="http://schemas.microsoft.com/office/drawing/2014/main" id="{7C881201-96A9-75A8-0783-F3FFEF7BC8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193" y="1257300"/>
              <a:ext cx="4495800" cy="5372481"/>
            </a:xfrm>
            <a:prstGeom prst="rect">
              <a:avLst/>
            </a:prstGeom>
          </p:spPr>
        </p:pic>
        <p:sp>
          <p:nvSpPr>
            <p:cNvPr id="7" name="TextBox 6">
              <a:extLst>
                <a:ext uri="{FF2B5EF4-FFF2-40B4-BE49-F238E27FC236}">
                  <a16:creationId xmlns:a16="http://schemas.microsoft.com/office/drawing/2014/main" id="{0DB904BC-E717-1559-206D-BFAAC599F2D7}"/>
                </a:ext>
              </a:extLst>
            </p:cNvPr>
            <p:cNvSpPr txBox="1"/>
            <p:nvPr/>
          </p:nvSpPr>
          <p:spPr>
            <a:xfrm>
              <a:off x="446328" y="3788336"/>
              <a:ext cx="4342360" cy="261091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Bạn Ngọc trên cơ sở xác định mục tiêu giúp bố việc nhà và chăm sóc em tốt cần có kế hoạch thực hiện cụ thể gắn với việc sắp xếp thời gian thật hợp lí; lên danh sách các việc cần làm trong ngày phù hợp</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pic>
        <p:nvPicPr>
          <p:cNvPr id="9" name="Picture 8">
            <a:extLst>
              <a:ext uri="{FF2B5EF4-FFF2-40B4-BE49-F238E27FC236}">
                <a16:creationId xmlns:a16="http://schemas.microsoft.com/office/drawing/2014/main" id="{1F769F29-DDA1-7330-96E0-0DD205A00D3C}"/>
              </a:ext>
            </a:extLst>
          </p:cNvPr>
          <p:cNvPicPr>
            <a:picLocks noChangeAspect="1"/>
          </p:cNvPicPr>
          <p:nvPr/>
        </p:nvPicPr>
        <p:blipFill>
          <a:blip r:embed="rId6"/>
          <a:stretch>
            <a:fillRect/>
          </a:stretch>
        </p:blipFill>
        <p:spPr>
          <a:xfrm>
            <a:off x="407534" y="1666195"/>
            <a:ext cx="6570209" cy="1593000"/>
          </a:xfrm>
          <a:prstGeom prst="rect">
            <a:avLst/>
          </a:prstGeom>
        </p:spPr>
      </p:pic>
    </p:spTree>
    <p:extLst>
      <p:ext uri="{BB962C8B-B14F-4D97-AF65-F5344CB8AC3E}">
        <p14:creationId xmlns:p14="http://schemas.microsoft.com/office/powerpoint/2010/main" val="160056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8DDEC94-B35C-4D99-B992-39C6D5E7F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5" name="Content Placeholder 4" descr="A picture containing text&#10;&#10;Description automatically generated">
            <a:extLst>
              <a:ext uri="{FF2B5EF4-FFF2-40B4-BE49-F238E27FC236}">
                <a16:creationId xmlns:a16="http://schemas.microsoft.com/office/drawing/2014/main" id="{1D9E1885-B5ED-439D-9B41-13D83EAC37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964" y="2339438"/>
            <a:ext cx="6674270" cy="4518561"/>
          </a:xfrm>
        </p:spPr>
      </p:pic>
      <p:sp>
        <p:nvSpPr>
          <p:cNvPr id="6" name="Google Shape;2444;p12">
            <a:extLst>
              <a:ext uri="{FF2B5EF4-FFF2-40B4-BE49-F238E27FC236}">
                <a16:creationId xmlns:a16="http://schemas.microsoft.com/office/drawing/2014/main" id="{40C1B1A2-D61E-4272-ACE5-EE13CBEF6C02}"/>
              </a:ext>
            </a:extLst>
          </p:cNvPr>
          <p:cNvSpPr/>
          <p:nvPr/>
        </p:nvSpPr>
        <p:spPr>
          <a:xfrm>
            <a:off x="5995712" y="486888"/>
            <a:ext cx="6568382" cy="5600263"/>
          </a:xfrm>
          <a:custGeom>
            <a:avLst/>
            <a:gdLst/>
            <a:ahLst/>
            <a:cxnLst/>
            <a:rect l="l" t="t" r="r" b="b"/>
            <a:pathLst>
              <a:path w="5193" h="4370" extrusionOk="0">
                <a:moveTo>
                  <a:pt x="388" y="2071"/>
                </a:moveTo>
                <a:cubicBezTo>
                  <a:pt x="388" y="2071"/>
                  <a:pt x="0" y="1572"/>
                  <a:pt x="397" y="1102"/>
                </a:cubicBezTo>
                <a:cubicBezTo>
                  <a:pt x="634" y="820"/>
                  <a:pt x="907" y="785"/>
                  <a:pt x="1066" y="856"/>
                </a:cubicBezTo>
                <a:cubicBezTo>
                  <a:pt x="1066" y="856"/>
                  <a:pt x="1202" y="353"/>
                  <a:pt x="2060" y="177"/>
                </a:cubicBezTo>
                <a:cubicBezTo>
                  <a:pt x="2919" y="0"/>
                  <a:pt x="3374" y="379"/>
                  <a:pt x="3538" y="821"/>
                </a:cubicBezTo>
                <a:cubicBezTo>
                  <a:pt x="4195" y="644"/>
                  <a:pt x="5193" y="1869"/>
                  <a:pt x="4384" y="2639"/>
                </a:cubicBezTo>
                <a:cubicBezTo>
                  <a:pt x="4649" y="3119"/>
                  <a:pt x="3980" y="4269"/>
                  <a:pt x="3071" y="3839"/>
                </a:cubicBezTo>
                <a:cubicBezTo>
                  <a:pt x="2768" y="4370"/>
                  <a:pt x="1284" y="4212"/>
                  <a:pt x="1126" y="3656"/>
                </a:cubicBezTo>
                <a:cubicBezTo>
                  <a:pt x="1126" y="3656"/>
                  <a:pt x="374" y="3593"/>
                  <a:pt x="210" y="2987"/>
                </a:cubicBezTo>
                <a:cubicBezTo>
                  <a:pt x="46" y="2381"/>
                  <a:pt x="287" y="2128"/>
                  <a:pt x="388" y="207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Oi"/>
              <a:ea typeface="Oi"/>
              <a:cs typeface="Oi"/>
              <a:sym typeface="Oi"/>
            </a:endParaRPr>
          </a:p>
        </p:txBody>
      </p:sp>
      <p:pic>
        <p:nvPicPr>
          <p:cNvPr id="2" name="Picture 1">
            <a:extLst>
              <a:ext uri="{FF2B5EF4-FFF2-40B4-BE49-F238E27FC236}">
                <a16:creationId xmlns:a16="http://schemas.microsoft.com/office/drawing/2014/main" id="{A2375251-81CD-6B60-4A6A-8C23F621BE19}"/>
              </a:ext>
            </a:extLst>
          </p:cNvPr>
          <p:cNvPicPr>
            <a:picLocks noChangeAspect="1"/>
          </p:cNvPicPr>
          <p:nvPr/>
        </p:nvPicPr>
        <p:blipFill>
          <a:blip r:embed="rId4"/>
          <a:stretch>
            <a:fillRect/>
          </a:stretch>
        </p:blipFill>
        <p:spPr>
          <a:xfrm>
            <a:off x="6063091" y="1771177"/>
            <a:ext cx="5791702" cy="3359187"/>
          </a:xfrm>
          <a:prstGeom prst="rect">
            <a:avLst/>
          </a:prstGeom>
        </p:spPr>
      </p:pic>
    </p:spTree>
    <p:extLst>
      <p:ext uri="{BB962C8B-B14F-4D97-AF65-F5344CB8AC3E}">
        <p14:creationId xmlns:p14="http://schemas.microsoft.com/office/powerpoint/2010/main" val="28805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15"/>
          <p:cNvPicPr>
            <a:picLocks noChangeAspect="1"/>
          </p:cNvPicPr>
          <p:nvPr/>
        </p:nvPicPr>
        <p:blipFill>
          <a:blip r:embed="rId2"/>
          <a:stretch>
            <a:fillRect/>
          </a:stretch>
        </p:blipFill>
        <p:spPr>
          <a:xfrm>
            <a:off x="-635" y="-635"/>
            <a:ext cx="12192635" cy="6858635"/>
          </a:xfrm>
          <a:prstGeom prst="rect">
            <a:avLst/>
          </a:prstGeom>
        </p:spPr>
      </p:pic>
      <p:pic>
        <p:nvPicPr>
          <p:cNvPr id="6" name="图片 5" descr="16"/>
          <p:cNvPicPr>
            <a:picLocks noChangeAspect="1"/>
          </p:cNvPicPr>
          <p:nvPr/>
        </p:nvPicPr>
        <p:blipFill>
          <a:blip r:embed="rId3"/>
          <a:srcRect l="16118" r="3626"/>
          <a:stretch>
            <a:fillRect/>
          </a:stretch>
        </p:blipFill>
        <p:spPr>
          <a:xfrm>
            <a:off x="0" y="-304640"/>
            <a:ext cx="9713972" cy="6290310"/>
          </a:xfrm>
          <a:prstGeom prst="rect">
            <a:avLst/>
          </a:prstGeom>
        </p:spPr>
      </p:pic>
      <p:pic>
        <p:nvPicPr>
          <p:cNvPr id="8" name="图片 7" descr="22"/>
          <p:cNvPicPr>
            <a:picLocks noChangeAspect="1"/>
          </p:cNvPicPr>
          <p:nvPr/>
        </p:nvPicPr>
        <p:blipFill>
          <a:blip r:embed="rId4"/>
          <a:srcRect l="8550" r="42036"/>
          <a:stretch>
            <a:fillRect/>
          </a:stretch>
        </p:blipFill>
        <p:spPr>
          <a:xfrm flipH="1">
            <a:off x="6361961" y="1750869"/>
            <a:ext cx="6147937" cy="5832390"/>
          </a:xfrm>
          <a:prstGeom prst="rect">
            <a:avLst/>
          </a:prstGeom>
        </p:spPr>
      </p:pic>
      <p:pic>
        <p:nvPicPr>
          <p:cNvPr id="3" name="Picture 2">
            <a:extLst>
              <a:ext uri="{FF2B5EF4-FFF2-40B4-BE49-F238E27FC236}">
                <a16:creationId xmlns:a16="http://schemas.microsoft.com/office/drawing/2014/main" id="{7D75D6D5-430B-A534-5115-AA0EEBB72715}"/>
              </a:ext>
            </a:extLst>
          </p:cNvPr>
          <p:cNvPicPr>
            <a:picLocks noChangeAspect="1"/>
          </p:cNvPicPr>
          <p:nvPr/>
        </p:nvPicPr>
        <p:blipFill>
          <a:blip r:embed="rId5"/>
          <a:stretch>
            <a:fillRect/>
          </a:stretch>
        </p:blipFill>
        <p:spPr>
          <a:xfrm>
            <a:off x="1095878" y="1132705"/>
            <a:ext cx="8340051" cy="3109229"/>
          </a:xfrm>
          <a:prstGeom prst="rect">
            <a:avLst/>
          </a:prstGeom>
        </p:spPr>
      </p:pic>
    </p:spTree>
    <p:extLst>
      <p:ext uri="{BB962C8B-B14F-4D97-AF65-F5344CB8AC3E}">
        <p14:creationId xmlns:p14="http://schemas.microsoft.com/office/powerpoint/2010/main" val="39518998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984001" y="267003"/>
            <a:ext cx="10129652" cy="1200329"/>
          </a:xfrm>
          <a:prstGeom prst="rect">
            <a:avLst/>
          </a:prstGeom>
          <a:noFill/>
        </p:spPr>
        <p:txBody>
          <a:bodyPr wrap="square">
            <a:spAutoFit/>
          </a:bodyPr>
          <a:lstStyle/>
          <a:p>
            <a:pPr lvl="0" algn="ctr">
              <a:defRPr/>
            </a:pPr>
            <a:r>
              <a:rPr lang="en-US" sz="3600" dirty="0">
                <a:solidFill>
                  <a:srgbClr val="C42549"/>
                </a:solidFill>
                <a:latin typeface="Cambria" panose="02040503050406030204" pitchFamily="18" charset="0"/>
                <a:ea typeface="Cambria" panose="02040503050406030204" pitchFamily="18" charset="0"/>
                <a:cs typeface="Calibri" panose="020F0502020204030204" pitchFamily="34" charset="0"/>
              </a:rPr>
              <a:t>2. </a:t>
            </a:r>
            <a:r>
              <a:rPr lang="vi-VN" sz="3600" dirty="0">
                <a:solidFill>
                  <a:srgbClr val="C42549"/>
                </a:solidFill>
                <a:latin typeface="Cambria" panose="02040503050406030204" pitchFamily="18" charset="0"/>
                <a:ea typeface="Cambria" panose="02040503050406030204" pitchFamily="18" charset="0"/>
                <a:cs typeface="Calibri" panose="020F0502020204030204" pitchFamily="34" charset="0"/>
              </a:rPr>
              <a:t>Lựa chọn các việc cần làm và sắp xếp theo thứ tự các bước lập kế hoạch cá nhân.</a:t>
            </a:r>
            <a:endParaRPr kumimoji="0" lang="en-US" sz="36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F99FF37A-09D9-EAFF-B7FD-43DFAAAC4FDF}"/>
              </a:ext>
            </a:extLst>
          </p:cNvPr>
          <p:cNvPicPr>
            <a:picLocks noChangeAspect="1"/>
          </p:cNvPicPr>
          <p:nvPr/>
        </p:nvPicPr>
        <p:blipFill>
          <a:blip r:embed="rId3"/>
          <a:stretch>
            <a:fillRect/>
          </a:stretch>
        </p:blipFill>
        <p:spPr>
          <a:xfrm>
            <a:off x="2753360" y="1442751"/>
            <a:ext cx="6558846" cy="4988529"/>
          </a:xfrm>
          <a:prstGeom prst="rect">
            <a:avLst/>
          </a:prstGeom>
        </p:spPr>
      </p:pic>
    </p:spTree>
    <p:extLst>
      <p:ext uri="{BB962C8B-B14F-4D97-AF65-F5344CB8AC3E}">
        <p14:creationId xmlns:p14="http://schemas.microsoft.com/office/powerpoint/2010/main" val="9381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E9F08621-260F-F7BC-C6A5-762FC868380B}"/>
              </a:ext>
            </a:extLst>
          </p:cNvPr>
          <p:cNvPicPr>
            <a:picLocks noChangeAspect="1"/>
          </p:cNvPicPr>
          <p:nvPr/>
        </p:nvPicPr>
        <p:blipFill>
          <a:blip r:embed="rId3"/>
          <a:stretch>
            <a:fillRect/>
          </a:stretch>
        </p:blipFill>
        <p:spPr>
          <a:xfrm>
            <a:off x="962977" y="277177"/>
            <a:ext cx="3743325" cy="1304925"/>
          </a:xfrm>
          <a:prstGeom prst="rect">
            <a:avLst/>
          </a:prstGeom>
        </p:spPr>
      </p:pic>
      <p:pic>
        <p:nvPicPr>
          <p:cNvPr id="7" name="Picture 6">
            <a:extLst>
              <a:ext uri="{FF2B5EF4-FFF2-40B4-BE49-F238E27FC236}">
                <a16:creationId xmlns:a16="http://schemas.microsoft.com/office/drawing/2014/main" id="{DEC45E7F-91AE-90AC-8335-D21DDDA7B934}"/>
              </a:ext>
            </a:extLst>
          </p:cNvPr>
          <p:cNvPicPr>
            <a:picLocks noChangeAspect="1"/>
          </p:cNvPicPr>
          <p:nvPr/>
        </p:nvPicPr>
        <p:blipFill>
          <a:blip r:embed="rId4"/>
          <a:stretch>
            <a:fillRect/>
          </a:stretch>
        </p:blipFill>
        <p:spPr>
          <a:xfrm>
            <a:off x="1038225" y="1761807"/>
            <a:ext cx="3714750" cy="1343025"/>
          </a:xfrm>
          <a:prstGeom prst="rect">
            <a:avLst/>
          </a:prstGeom>
        </p:spPr>
      </p:pic>
      <p:pic>
        <p:nvPicPr>
          <p:cNvPr id="9" name="Picture 8">
            <a:extLst>
              <a:ext uri="{FF2B5EF4-FFF2-40B4-BE49-F238E27FC236}">
                <a16:creationId xmlns:a16="http://schemas.microsoft.com/office/drawing/2014/main" id="{9558F3CB-A221-65D2-0A74-E38DB631E0BF}"/>
              </a:ext>
            </a:extLst>
          </p:cNvPr>
          <p:cNvPicPr>
            <a:picLocks noChangeAspect="1"/>
          </p:cNvPicPr>
          <p:nvPr/>
        </p:nvPicPr>
        <p:blipFill>
          <a:blip r:embed="rId5"/>
          <a:stretch>
            <a:fillRect/>
          </a:stretch>
        </p:blipFill>
        <p:spPr>
          <a:xfrm>
            <a:off x="946150" y="3367087"/>
            <a:ext cx="3695700" cy="1343025"/>
          </a:xfrm>
          <a:prstGeom prst="rect">
            <a:avLst/>
          </a:prstGeom>
        </p:spPr>
      </p:pic>
      <p:pic>
        <p:nvPicPr>
          <p:cNvPr id="12" name="Picture 11">
            <a:extLst>
              <a:ext uri="{FF2B5EF4-FFF2-40B4-BE49-F238E27FC236}">
                <a16:creationId xmlns:a16="http://schemas.microsoft.com/office/drawing/2014/main" id="{6626154B-CCC3-40AA-DC1F-CBE19EB7434C}"/>
              </a:ext>
            </a:extLst>
          </p:cNvPr>
          <p:cNvPicPr>
            <a:picLocks noChangeAspect="1"/>
          </p:cNvPicPr>
          <p:nvPr/>
        </p:nvPicPr>
        <p:blipFill>
          <a:blip r:embed="rId6"/>
          <a:stretch>
            <a:fillRect/>
          </a:stretch>
        </p:blipFill>
        <p:spPr>
          <a:xfrm>
            <a:off x="1033145" y="4974590"/>
            <a:ext cx="3562350" cy="1257300"/>
          </a:xfrm>
          <a:prstGeom prst="rect">
            <a:avLst/>
          </a:prstGeom>
        </p:spPr>
      </p:pic>
      <p:pic>
        <p:nvPicPr>
          <p:cNvPr id="15" name="Picture 14">
            <a:extLst>
              <a:ext uri="{FF2B5EF4-FFF2-40B4-BE49-F238E27FC236}">
                <a16:creationId xmlns:a16="http://schemas.microsoft.com/office/drawing/2014/main" id="{7A355FA8-F0DF-83BF-B015-ADC2D5472C31}"/>
              </a:ext>
            </a:extLst>
          </p:cNvPr>
          <p:cNvPicPr>
            <a:picLocks noChangeAspect="1"/>
          </p:cNvPicPr>
          <p:nvPr/>
        </p:nvPicPr>
        <p:blipFill>
          <a:blip r:embed="rId7"/>
          <a:stretch>
            <a:fillRect/>
          </a:stretch>
        </p:blipFill>
        <p:spPr>
          <a:xfrm>
            <a:off x="6408737" y="275590"/>
            <a:ext cx="3743325" cy="1409700"/>
          </a:xfrm>
          <a:prstGeom prst="rect">
            <a:avLst/>
          </a:prstGeom>
        </p:spPr>
      </p:pic>
      <p:pic>
        <p:nvPicPr>
          <p:cNvPr id="17" name="Picture 16">
            <a:extLst>
              <a:ext uri="{FF2B5EF4-FFF2-40B4-BE49-F238E27FC236}">
                <a16:creationId xmlns:a16="http://schemas.microsoft.com/office/drawing/2014/main" id="{8EA1030D-93DC-91EA-3B82-F49A61E68801}"/>
              </a:ext>
            </a:extLst>
          </p:cNvPr>
          <p:cNvPicPr>
            <a:picLocks noChangeAspect="1"/>
          </p:cNvPicPr>
          <p:nvPr/>
        </p:nvPicPr>
        <p:blipFill>
          <a:blip r:embed="rId8"/>
          <a:stretch>
            <a:fillRect/>
          </a:stretch>
        </p:blipFill>
        <p:spPr>
          <a:xfrm>
            <a:off x="6291580" y="1911032"/>
            <a:ext cx="4038600" cy="1247775"/>
          </a:xfrm>
          <a:prstGeom prst="rect">
            <a:avLst/>
          </a:prstGeom>
        </p:spPr>
      </p:pic>
      <p:pic>
        <p:nvPicPr>
          <p:cNvPr id="19" name="Picture 18">
            <a:extLst>
              <a:ext uri="{FF2B5EF4-FFF2-40B4-BE49-F238E27FC236}">
                <a16:creationId xmlns:a16="http://schemas.microsoft.com/office/drawing/2014/main" id="{7A4DDC34-3044-4E6E-ADA1-23CBEFECA77D}"/>
              </a:ext>
            </a:extLst>
          </p:cNvPr>
          <p:cNvPicPr>
            <a:picLocks noChangeAspect="1"/>
          </p:cNvPicPr>
          <p:nvPr/>
        </p:nvPicPr>
        <p:blipFill>
          <a:blip r:embed="rId9"/>
          <a:stretch>
            <a:fillRect/>
          </a:stretch>
        </p:blipFill>
        <p:spPr>
          <a:xfrm>
            <a:off x="6484302" y="3464242"/>
            <a:ext cx="3571875" cy="1209675"/>
          </a:xfrm>
          <a:prstGeom prst="rect">
            <a:avLst/>
          </a:prstGeom>
        </p:spPr>
      </p:pic>
      <p:pic>
        <p:nvPicPr>
          <p:cNvPr id="21" name="Picture 20">
            <a:extLst>
              <a:ext uri="{FF2B5EF4-FFF2-40B4-BE49-F238E27FC236}">
                <a16:creationId xmlns:a16="http://schemas.microsoft.com/office/drawing/2014/main" id="{109215F5-F75E-9DA9-5B4A-D71C03C496F9}"/>
              </a:ext>
            </a:extLst>
          </p:cNvPr>
          <p:cNvPicPr>
            <a:picLocks noChangeAspect="1"/>
          </p:cNvPicPr>
          <p:nvPr/>
        </p:nvPicPr>
        <p:blipFill>
          <a:blip r:embed="rId10"/>
          <a:stretch>
            <a:fillRect/>
          </a:stretch>
        </p:blipFill>
        <p:spPr>
          <a:xfrm>
            <a:off x="6272847" y="5022532"/>
            <a:ext cx="3933825" cy="1323975"/>
          </a:xfrm>
          <a:prstGeom prst="rect">
            <a:avLst/>
          </a:prstGeom>
        </p:spPr>
      </p:pic>
    </p:spTree>
    <p:extLst>
      <p:ext uri="{BB962C8B-B14F-4D97-AF65-F5344CB8AC3E}">
        <p14:creationId xmlns:p14="http://schemas.microsoft.com/office/powerpoint/2010/main" val="360847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87968872-34E5-4F0D-94DC-3D1D937D9104}"/>
              </a:ext>
            </a:extLst>
          </p:cNvPr>
          <p:cNvSpPr txBox="1"/>
          <p:nvPr/>
        </p:nvSpPr>
        <p:spPr>
          <a:xfrm>
            <a:off x="984001" y="267003"/>
            <a:ext cx="10129652" cy="1077218"/>
          </a:xfrm>
          <a:prstGeom prst="rect">
            <a:avLst/>
          </a:prstGeom>
          <a:noFill/>
        </p:spPr>
        <p:txBody>
          <a:bodyPr wrap="square">
            <a:spAutoFit/>
          </a:bodyPr>
          <a:lstStyle/>
          <a:p>
            <a:pPr lvl="0" algn="ctr">
              <a:defRPr/>
            </a:pPr>
            <a:r>
              <a:rPr lang="en-US" sz="3200" dirty="0">
                <a:solidFill>
                  <a:srgbClr val="C42549"/>
                </a:solidFill>
                <a:latin typeface="Cambria" panose="02040503050406030204" pitchFamily="18" charset="0"/>
                <a:ea typeface="Cambria" panose="02040503050406030204" pitchFamily="18" charset="0"/>
                <a:cs typeface="Calibri" panose="020F0502020204030204" pitchFamily="34" charset="0"/>
              </a:rPr>
              <a:t>3. </a:t>
            </a:r>
            <a:r>
              <a:rPr lang="vi-VN" sz="3200" dirty="0">
                <a:solidFill>
                  <a:srgbClr val="C42549"/>
                </a:solidFill>
                <a:latin typeface="Cambria" panose="02040503050406030204" pitchFamily="18" charset="0"/>
                <a:ea typeface="Cambria" panose="02040503050406030204" pitchFamily="18" charset="0"/>
                <a:cs typeface="Calibri" panose="020F0502020204030204" pitchFamily="34" charset="0"/>
              </a:rPr>
              <a:t>Em có nhận xét gì về cách lập và thực hiện kế hoạch cá nhân của các bạn trong những trường hợp dưới đây?</a:t>
            </a:r>
            <a:endParaRPr kumimoji="0" lang="en-US" sz="3200" b="1" i="0" u="none" strike="noStrike" kern="1200" cap="none" spc="0" normalizeH="0" baseline="0" noProof="0" dirty="0">
              <a:ln>
                <a:noFill/>
              </a:ln>
              <a:solidFill>
                <a:srgbClr val="C42549"/>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D2EB464F-A059-25B0-DF48-737655570582}"/>
              </a:ext>
            </a:extLst>
          </p:cNvPr>
          <p:cNvPicPr>
            <a:picLocks noChangeAspect="1"/>
          </p:cNvPicPr>
          <p:nvPr/>
        </p:nvPicPr>
        <p:blipFill>
          <a:blip r:embed="rId3"/>
          <a:stretch>
            <a:fillRect/>
          </a:stretch>
        </p:blipFill>
        <p:spPr>
          <a:xfrm>
            <a:off x="300990" y="1554798"/>
            <a:ext cx="6120130" cy="1679304"/>
          </a:xfrm>
          <a:prstGeom prst="rect">
            <a:avLst/>
          </a:prstGeom>
        </p:spPr>
      </p:pic>
      <p:pic>
        <p:nvPicPr>
          <p:cNvPr id="9" name="Picture 8">
            <a:extLst>
              <a:ext uri="{FF2B5EF4-FFF2-40B4-BE49-F238E27FC236}">
                <a16:creationId xmlns:a16="http://schemas.microsoft.com/office/drawing/2014/main" id="{971C6B35-F51B-8D06-B979-453F16957137}"/>
              </a:ext>
            </a:extLst>
          </p:cNvPr>
          <p:cNvPicPr>
            <a:picLocks noChangeAspect="1"/>
          </p:cNvPicPr>
          <p:nvPr/>
        </p:nvPicPr>
        <p:blipFill>
          <a:blip r:embed="rId4"/>
          <a:stretch>
            <a:fillRect/>
          </a:stretch>
        </p:blipFill>
        <p:spPr>
          <a:xfrm>
            <a:off x="248603" y="3544570"/>
            <a:ext cx="6172518" cy="1515275"/>
          </a:xfrm>
          <a:prstGeom prst="rect">
            <a:avLst/>
          </a:prstGeom>
        </p:spPr>
      </p:pic>
      <p:pic>
        <p:nvPicPr>
          <p:cNvPr id="12" name="Picture 11">
            <a:extLst>
              <a:ext uri="{FF2B5EF4-FFF2-40B4-BE49-F238E27FC236}">
                <a16:creationId xmlns:a16="http://schemas.microsoft.com/office/drawing/2014/main" id="{713ED931-1A89-9410-C4FE-452D0FC65417}"/>
              </a:ext>
            </a:extLst>
          </p:cNvPr>
          <p:cNvPicPr>
            <a:picLocks noChangeAspect="1"/>
          </p:cNvPicPr>
          <p:nvPr/>
        </p:nvPicPr>
        <p:blipFill>
          <a:blip r:embed="rId5"/>
          <a:stretch>
            <a:fillRect/>
          </a:stretch>
        </p:blipFill>
        <p:spPr>
          <a:xfrm>
            <a:off x="6624320" y="1736090"/>
            <a:ext cx="5049202" cy="1322070"/>
          </a:xfrm>
          <a:prstGeom prst="rect">
            <a:avLst/>
          </a:prstGeom>
        </p:spPr>
      </p:pic>
      <p:pic>
        <p:nvPicPr>
          <p:cNvPr id="15" name="Picture 14">
            <a:extLst>
              <a:ext uri="{FF2B5EF4-FFF2-40B4-BE49-F238E27FC236}">
                <a16:creationId xmlns:a16="http://schemas.microsoft.com/office/drawing/2014/main" id="{1E1E2A47-386A-BFFC-FBF3-23C1A5139069}"/>
              </a:ext>
            </a:extLst>
          </p:cNvPr>
          <p:cNvPicPr>
            <a:picLocks noChangeAspect="1"/>
          </p:cNvPicPr>
          <p:nvPr/>
        </p:nvPicPr>
        <p:blipFill>
          <a:blip r:embed="rId6"/>
          <a:stretch>
            <a:fillRect/>
          </a:stretch>
        </p:blipFill>
        <p:spPr>
          <a:xfrm>
            <a:off x="6550600" y="3688080"/>
            <a:ext cx="5133718" cy="1249680"/>
          </a:xfrm>
          <a:prstGeom prst="rect">
            <a:avLst/>
          </a:prstGeom>
        </p:spPr>
      </p:pic>
    </p:spTree>
    <p:extLst>
      <p:ext uri="{BB962C8B-B14F-4D97-AF65-F5344CB8AC3E}">
        <p14:creationId xmlns:p14="http://schemas.microsoft.com/office/powerpoint/2010/main" val="381433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5D8E622-1000-0A97-D5AD-ED223C1E39E2}"/>
              </a:ext>
            </a:extLst>
          </p:cNvPr>
          <p:cNvPicPr>
            <a:picLocks noChangeAspect="1"/>
          </p:cNvPicPr>
          <p:nvPr/>
        </p:nvPicPr>
        <p:blipFill>
          <a:blip r:embed="rId4"/>
          <a:stretch>
            <a:fillRect/>
          </a:stretch>
        </p:blipFill>
        <p:spPr>
          <a:xfrm>
            <a:off x="2353310" y="437197"/>
            <a:ext cx="7654290" cy="2100263"/>
          </a:xfrm>
          <a:prstGeom prst="rect">
            <a:avLst/>
          </a:prstGeom>
        </p:spPr>
      </p:pic>
      <p:grpSp>
        <p:nvGrpSpPr>
          <p:cNvPr id="8" name="Group 7">
            <a:extLst>
              <a:ext uri="{FF2B5EF4-FFF2-40B4-BE49-F238E27FC236}">
                <a16:creationId xmlns:a16="http://schemas.microsoft.com/office/drawing/2014/main" id="{29184EC1-FF82-045F-0FC9-F17175A67369}"/>
              </a:ext>
            </a:extLst>
          </p:cNvPr>
          <p:cNvGrpSpPr/>
          <p:nvPr/>
        </p:nvGrpSpPr>
        <p:grpSpPr>
          <a:xfrm>
            <a:off x="3172239" y="3094733"/>
            <a:ext cx="7993573" cy="2564387"/>
            <a:chOff x="2149370" y="463293"/>
            <a:chExt cx="7813780" cy="1323439"/>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23439"/>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77858" y="515727"/>
              <a:ext cx="7505867" cy="1200329"/>
            </a:xfrm>
            <a:prstGeom prst="rect">
              <a:avLst/>
            </a:prstGeom>
            <a:noFill/>
          </p:spPr>
          <p:txBody>
            <a:bodyPr wrap="square" rtlCol="0">
              <a:spAutoFit/>
            </a:bodyPr>
            <a:lstStyle/>
            <a:p>
              <a:pPr marL="0" marR="0" algn="just">
                <a:spcBef>
                  <a:spcPts val="0"/>
                </a:spcBef>
                <a:spcAft>
                  <a:spcPts val="0"/>
                </a:spcAft>
              </a:pPr>
              <a:r>
                <a:rPr lang="vi-VN" sz="3600" dirty="0">
                  <a:latin typeface="Cambria" panose="02040503050406030204" pitchFamily="18" charset="0"/>
                  <a:ea typeface="Cambria" panose="02040503050406030204" pitchFamily="18" charset="0"/>
                </a:rPr>
                <a:t>Cách lập và thực hiện kế hoạch của Hiếu là chưa hợp lí. Bạn cần xác định số lượng việc cần làm vừa đủ, phù hợp với thực tế của bản thân.</a:t>
              </a:r>
              <a:endParaRPr lang="en-US" sz="3600" b="1"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99978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29184EC1-FF82-045F-0FC9-F17175A67369}"/>
              </a:ext>
            </a:extLst>
          </p:cNvPr>
          <p:cNvGrpSpPr/>
          <p:nvPr/>
        </p:nvGrpSpPr>
        <p:grpSpPr>
          <a:xfrm>
            <a:off x="3172239" y="3094733"/>
            <a:ext cx="7993573" cy="2656145"/>
            <a:chOff x="2149370" y="463293"/>
            <a:chExt cx="7813780" cy="1370794"/>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70630"/>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77858" y="515727"/>
              <a:ext cx="7505867" cy="13183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Cách lập và thực hiện kế hoạch của Quỳnh là đúng. Bạn đã xác định được mục tiêu và tích cực thực hiện các công việc đúng với mốc thời gian phù hợp với khả năng của bản thân.</a:t>
              </a:r>
              <a:endPar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8C949ABA-9956-D3F2-AF1D-E51C774507C9}"/>
              </a:ext>
            </a:extLst>
          </p:cNvPr>
          <p:cNvPicPr>
            <a:picLocks noChangeAspect="1"/>
          </p:cNvPicPr>
          <p:nvPr/>
        </p:nvPicPr>
        <p:blipFill>
          <a:blip r:embed="rId4"/>
          <a:stretch>
            <a:fillRect/>
          </a:stretch>
        </p:blipFill>
        <p:spPr>
          <a:xfrm>
            <a:off x="2758122" y="608330"/>
            <a:ext cx="8011477" cy="1966716"/>
          </a:xfrm>
          <a:prstGeom prst="rect">
            <a:avLst/>
          </a:prstGeom>
        </p:spPr>
      </p:pic>
    </p:spTree>
    <p:extLst>
      <p:ext uri="{BB962C8B-B14F-4D97-AF65-F5344CB8AC3E}">
        <p14:creationId xmlns:p14="http://schemas.microsoft.com/office/powerpoint/2010/main" val="23227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29184EC1-FF82-045F-0FC9-F17175A67369}"/>
              </a:ext>
            </a:extLst>
          </p:cNvPr>
          <p:cNvGrpSpPr/>
          <p:nvPr/>
        </p:nvGrpSpPr>
        <p:grpSpPr>
          <a:xfrm>
            <a:off x="3202719" y="3257293"/>
            <a:ext cx="7993573" cy="1985267"/>
            <a:chOff x="2149370" y="463293"/>
            <a:chExt cx="7813780" cy="1370630"/>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70630"/>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77858" y="515727"/>
              <a:ext cx="7505867" cy="90538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Cách lập và thực hiện kế hoạch của Mạnh là đúng, vì bạn đã biết điều chỉnh kế hoạch khi có sự thay đổi.</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C6D61D7D-725E-E76B-6331-E840E6B67CF6}"/>
              </a:ext>
            </a:extLst>
          </p:cNvPr>
          <p:cNvPicPr>
            <a:picLocks noChangeAspect="1"/>
          </p:cNvPicPr>
          <p:nvPr/>
        </p:nvPicPr>
        <p:blipFill>
          <a:blip r:embed="rId4"/>
          <a:stretch>
            <a:fillRect/>
          </a:stretch>
        </p:blipFill>
        <p:spPr>
          <a:xfrm>
            <a:off x="2987040" y="689610"/>
            <a:ext cx="7487920" cy="1960618"/>
          </a:xfrm>
          <a:prstGeom prst="rect">
            <a:avLst/>
          </a:prstGeom>
        </p:spPr>
      </p:pic>
    </p:spTree>
    <p:extLst>
      <p:ext uri="{BB962C8B-B14F-4D97-AF65-F5344CB8AC3E}">
        <p14:creationId xmlns:p14="http://schemas.microsoft.com/office/powerpoint/2010/main" val="337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ckground pattern&#10;&#10;Description automatically generated">
            <a:extLst>
              <a:ext uri="{FF2B5EF4-FFF2-40B4-BE49-F238E27FC236}">
                <a16:creationId xmlns:a16="http://schemas.microsoft.com/office/drawing/2014/main" id="{5AFD2637-0342-4858-90C9-A292E88513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13" name="Rounded Rectangle 1">
            <a:extLst>
              <a:ext uri="{FF2B5EF4-FFF2-40B4-BE49-F238E27FC236}">
                <a16:creationId xmlns:a16="http://schemas.microsoft.com/office/drawing/2014/main" id="{01A37C18-1A7F-470C-8BD9-9050118948D2}"/>
              </a:ext>
            </a:extLst>
          </p:cNvPr>
          <p:cNvSpPr/>
          <p:nvPr/>
        </p:nvSpPr>
        <p:spPr>
          <a:xfrm>
            <a:off x="231006" y="254000"/>
            <a:ext cx="11646569" cy="6406682"/>
          </a:xfrm>
          <a:prstGeom prst="roundRect">
            <a:avLst>
              <a:gd name="adj" fmla="val 8946"/>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2" name="Freeform 13">
            <a:extLst>
              <a:ext uri="{FF2B5EF4-FFF2-40B4-BE49-F238E27FC236}">
                <a16:creationId xmlns:a16="http://schemas.microsoft.com/office/drawing/2014/main" id="{B4652B11-426D-A548-E666-52725308E7C4}"/>
              </a:ext>
            </a:extLst>
          </p:cNvPr>
          <p:cNvSpPr/>
          <p:nvPr/>
        </p:nvSpPr>
        <p:spPr>
          <a:xfrm>
            <a:off x="122705" y="2461768"/>
            <a:ext cx="2549376" cy="4396232"/>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8" name="Group 7">
            <a:extLst>
              <a:ext uri="{FF2B5EF4-FFF2-40B4-BE49-F238E27FC236}">
                <a16:creationId xmlns:a16="http://schemas.microsoft.com/office/drawing/2014/main" id="{29184EC1-FF82-045F-0FC9-F17175A67369}"/>
              </a:ext>
            </a:extLst>
          </p:cNvPr>
          <p:cNvGrpSpPr/>
          <p:nvPr/>
        </p:nvGrpSpPr>
        <p:grpSpPr>
          <a:xfrm>
            <a:off x="3172239" y="3094733"/>
            <a:ext cx="7993573" cy="2655827"/>
            <a:chOff x="2149370" y="463293"/>
            <a:chExt cx="7813780" cy="1370630"/>
          </a:xfrm>
        </p:grpSpPr>
        <p:sp>
          <p:nvSpPr>
            <p:cNvPr id="10" name="Rectangle: Rounded Corners 9">
              <a:extLst>
                <a:ext uri="{FF2B5EF4-FFF2-40B4-BE49-F238E27FC236}">
                  <a16:creationId xmlns:a16="http://schemas.microsoft.com/office/drawing/2014/main" id="{C91E24F5-EB60-76CC-03E2-F709AC49B705}"/>
                </a:ext>
              </a:extLst>
            </p:cNvPr>
            <p:cNvSpPr/>
            <p:nvPr/>
          </p:nvSpPr>
          <p:spPr>
            <a:xfrm>
              <a:off x="2149370" y="463293"/>
              <a:ext cx="7813780" cy="1370630"/>
            </a:xfrm>
            <a:prstGeom prst="roundRect">
              <a:avLst/>
            </a:prstGeom>
            <a:solidFill>
              <a:srgbClr val="FBD1D1"/>
            </a:solidFill>
            <a:ln w="38100">
              <a:solidFill>
                <a:srgbClr val="F253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78C30C58-C10B-90EC-6A6C-5A85B187DDDB}"/>
                </a:ext>
              </a:extLst>
            </p:cNvPr>
            <p:cNvSpPr txBox="1"/>
            <p:nvPr/>
          </p:nvSpPr>
          <p:spPr>
            <a:xfrm>
              <a:off x="2377858" y="515727"/>
              <a:ext cx="7505867" cy="119128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Cách lập và thực hiện kế hoạch của Hà là chưa đúng, vì thứ Bảy và Chủ nhật cũng có những công việc cần làm trong học tập và sinh hoạt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98DAC46F-AA03-0DBB-79EF-7780E5CAA9ED}"/>
              </a:ext>
            </a:extLst>
          </p:cNvPr>
          <p:cNvPicPr>
            <a:picLocks noChangeAspect="1"/>
          </p:cNvPicPr>
          <p:nvPr/>
        </p:nvPicPr>
        <p:blipFill>
          <a:blip r:embed="rId4"/>
          <a:stretch>
            <a:fillRect/>
          </a:stretch>
        </p:blipFill>
        <p:spPr>
          <a:xfrm>
            <a:off x="3136840" y="579119"/>
            <a:ext cx="7480360" cy="1820913"/>
          </a:xfrm>
          <a:prstGeom prst="rect">
            <a:avLst/>
          </a:prstGeom>
        </p:spPr>
      </p:pic>
    </p:spTree>
    <p:extLst>
      <p:ext uri="{BB962C8B-B14F-4D97-AF65-F5344CB8AC3E}">
        <p14:creationId xmlns:p14="http://schemas.microsoft.com/office/powerpoint/2010/main" val="331240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509</Words>
  <Application>Microsoft Office PowerPoint</Application>
  <PresentationFormat>Widescreen</PresentationFormat>
  <Paragraphs>22</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Cambria</vt:lpstr>
      <vt:lpstr>Oi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cp:revision>
  <dcterms:created xsi:type="dcterms:W3CDTF">2025-02-07T06:42:14Z</dcterms:created>
  <dcterms:modified xsi:type="dcterms:W3CDTF">2025-02-24T02:05:19Z</dcterms:modified>
</cp:coreProperties>
</file>