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7" r:id="rId3"/>
  </p:sldMasterIdLst>
  <p:notesMasterIdLst>
    <p:notesMasterId r:id="rId18"/>
  </p:notesMasterIdLst>
  <p:sldIdLst>
    <p:sldId id="287" r:id="rId4"/>
    <p:sldId id="288" r:id="rId5"/>
    <p:sldId id="321" r:id="rId6"/>
    <p:sldId id="291" r:id="rId7"/>
    <p:sldId id="293" r:id="rId8"/>
    <p:sldId id="295" r:id="rId9"/>
    <p:sldId id="324" r:id="rId10"/>
    <p:sldId id="258" r:id="rId11"/>
    <p:sldId id="260" r:id="rId12"/>
    <p:sldId id="261" r:id="rId13"/>
    <p:sldId id="259" r:id="rId14"/>
    <p:sldId id="325" r:id="rId15"/>
    <p:sldId id="296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1A022-A05A-484F-ADE1-C81F99F357C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07D16-BBC4-48D0-9C3F-7BDD6DF2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496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9581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7332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9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A812661-6FEE-4006-ADC4-BB84C0D6BBB9}"/>
              </a:ext>
            </a:extLst>
          </p:cNvPr>
          <p:cNvSpPr/>
          <p:nvPr userDrawn="1"/>
        </p:nvSpPr>
        <p:spPr>
          <a:xfrm>
            <a:off x="366957" y="368500"/>
            <a:ext cx="11458087" cy="61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A0631B5-61E6-4C62-93DF-C7FDBA2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922" y="-822081"/>
            <a:ext cx="2381162" cy="23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497A43-D2A0-48C2-A1B8-3EE38F5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984A11-359E-4328-9679-B9230F2D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4D187A-5B5B-42FA-9230-BCBCA6A8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6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339C0-3F2A-4261-A05C-8C8115DD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ACA19F-4182-473C-9BF6-2FCA74C8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0570A1-5C3E-459F-854A-9B74312CC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E723A6-A945-42A7-A8B9-A78A79DB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E7153F-7B42-4DC2-B01C-1DB90F8A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689D19-BD5D-42C7-A9D1-13509096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87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B84EF-70C0-4713-B64E-1EC2FF20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B94292-3E3E-4BF4-AB05-C63D357EA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2C757F-3DF8-4873-983A-B7B839AEE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507619-C085-4E96-987C-D57192F4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2E3D8C-C0FD-4710-A5E0-560D2BD4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E10772-9624-469F-8855-CD37F39E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94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89719-9A5A-40CF-AC26-002EEF30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88574C-540D-4496-8C0A-5F7327660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CF500B-2F34-4903-BBBE-C5AF841D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79A9F5-C8EB-4AC5-A1D1-542622AA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207D2F-9B9E-4909-ADA5-DECBD496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A4ED616-7C46-4855-B5B0-5DC39CBB7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922" y="-822081"/>
            <a:ext cx="2381162" cy="23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E05B69-6035-45E6-BC61-8464B4549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97995-9FDB-4962-A33B-91C367EB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9446E-5452-4E44-909A-A17D17F0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524801-F4A7-47A3-985D-C5869988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C1F8D-32F3-4776-B0E8-7EAF557F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009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4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0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278296"/>
            <a:ext cx="12192001" cy="6241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175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2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88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6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4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0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76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67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4452-41B0-4B4B-9D03-809F8970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40B5EF-4B7D-4B60-B9CB-09B523F98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EA0F7-5231-433E-849F-95DAAAC3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86875-3395-4CA7-82D8-FAA3854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EFCC-A4C3-47D1-A527-9F10ED4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90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85475-3380-4872-B979-DB9C288B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8761B8-BA59-44A9-9F13-C6F744D05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35DE68-44DE-44ED-8D70-24CAF32C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B0DDB4-5249-4440-8DB2-7019B238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98370E-82D5-44DB-8CEF-6C2BB190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8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1B36EC-C0AA-4058-B718-22C80517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65C7C3-1CF1-4635-97BD-B11600AF9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34100B-72BB-4186-B292-33636A99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9F744-C7B1-483E-9889-A1A77D21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B38B97-6660-4AE4-85A6-2C146520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5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28621-1E96-4E63-855F-CBFDFAA7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FB60B8-16E0-4293-BDAA-EA62AC685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229481-5C24-44E3-A980-EB387285E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41D3D7-3229-484B-85BE-4B9D589C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90C302-4A9A-4EBF-9E5D-F4CCA253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F6FBEE-911C-48C6-9BE8-C0380F4E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8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917AB-DCAB-46DF-A441-895685EC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7995B1-58D1-40F2-97A2-1D159D51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008F7C-255A-4A59-9B5B-9A73CD6EE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FFBF5D-D3B3-497E-A5C7-20DFF2B4E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DCD1A90-C63C-4BF0-A6C8-CECD3E821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FE4F6DF-4F6A-4FD7-BD6F-4392C74A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595458-E820-41CC-95E6-E0B8FF79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496B55-5A97-48D0-A602-241CCF60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77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14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C861F2-1488-408E-A4E7-08BA70BB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5A6A6F-46B3-4F10-BD33-3F4E992A4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AB1A8-AC9F-4B19-8C0C-1FD403E50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97F0-B053-4EC5-AF1C-AE7BEB4C501E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11E374-A0EB-43A6-A319-6C40AF8EC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9455-3191-4CC3-9FB6-96036A8C8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E9E3-789B-4803-9747-8C9BF011E8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C0DD77-6C56-47CE-A196-C6FFE587C9C6}"/>
              </a:ext>
            </a:extLst>
          </p:cNvPr>
          <p:cNvSpPr/>
          <p:nvPr userDrawn="1"/>
        </p:nvSpPr>
        <p:spPr>
          <a:xfrm>
            <a:off x="-529" y="-297"/>
            <a:ext cx="12193058" cy="6858594"/>
          </a:xfrm>
          <a:prstGeom prst="rect">
            <a:avLst/>
          </a:prstGeom>
          <a:solidFill>
            <a:srgbClr val="FFF67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11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8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8DCC474-F18D-B144-6920-D4C21DAC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6824697" y="-26967"/>
            <a:ext cx="2938487" cy="226622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BFC501AB-FA77-C404-0E4E-698609451F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392">
            <a:off x="9355176" y="220910"/>
            <a:ext cx="2256639" cy="2256639"/>
          </a:xfrm>
          <a:prstGeom prst="rect">
            <a:avLst/>
          </a:prstGeom>
        </p:spPr>
      </p:pic>
      <p:pic>
        <p:nvPicPr>
          <p:cNvPr id="13" name="Picture 12" descr="A green and white logo&#10;&#10;Description automatically generated">
            <a:extLst>
              <a:ext uri="{FF2B5EF4-FFF2-40B4-BE49-F238E27FC236}">
                <a16:creationId xmlns:a16="http://schemas.microsoft.com/office/drawing/2014/main" id="{A835DE1F-3616-FEFA-C706-4903BCA4B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8" y="786354"/>
            <a:ext cx="1355961" cy="1355961"/>
          </a:xfrm>
          <a:prstGeom prst="rect">
            <a:avLst/>
          </a:prstGeom>
        </p:spPr>
      </p:pic>
      <p:pic>
        <p:nvPicPr>
          <p:cNvPr id="17" name="Picture 16" descr="A person walking on a mountain&#10;&#10;Description automatically generated">
            <a:extLst>
              <a:ext uri="{FF2B5EF4-FFF2-40B4-BE49-F238E27FC236}">
                <a16:creationId xmlns:a16="http://schemas.microsoft.com/office/drawing/2014/main" id="{74DE206E-7646-4630-4F84-586C32A7D3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6" b="31661"/>
          <a:stretch/>
        </p:blipFill>
        <p:spPr>
          <a:xfrm>
            <a:off x="-9614" y="3392635"/>
            <a:ext cx="2808570" cy="3579925"/>
          </a:xfrm>
          <a:prstGeom prst="rect">
            <a:avLst/>
          </a:prstGeom>
        </p:spPr>
      </p:pic>
      <p:pic>
        <p:nvPicPr>
          <p:cNvPr id="19" name="Picture 18" descr="A person helping a person climb a mountain&#10;&#10;Description automatically generated">
            <a:extLst>
              <a:ext uri="{FF2B5EF4-FFF2-40B4-BE49-F238E27FC236}">
                <a16:creationId xmlns:a16="http://schemas.microsoft.com/office/drawing/2014/main" id="{07E8C792-5F3E-9F5E-58EC-4BE69BBD84F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47" b="89988" l="9962" r="91949">
                        <a14:foregroundMark x1="59532" y1="61203" x2="87157" y2="89625"/>
                        <a14:foregroundMark x1="87157" y1="89625" x2="86968" y2="50989"/>
                        <a14:foregroundMark x1="86968" y1="50989" x2="86295" y2="50989"/>
                        <a14:foregroundMark x1="61793" y1="11869" x2="68605" y2="9487"/>
                        <a14:foregroundMark x1="70194" y1="25797" x2="69494" y2="39080"/>
                        <a14:foregroundMark x1="74502" y1="27856" x2="72456" y2="40452"/>
                        <a14:foregroundMark x1="91949" y1="50626" x2="90819" y2="54703"/>
                        <a14:foregroundMark x1="38880" y1="58135" x2="37507" y2="75818"/>
                        <a14:foregroundMark x1="25714" y1="88736" x2="65320" y2="89746"/>
                        <a14:foregroundMark x1="65320" y1="89746" x2="86295" y2="88413"/>
                        <a14:foregroundMark x1="86295" y1="88413" x2="86295" y2="88413"/>
                        <a14:backgroundMark x1="37749" y1="20347" x2="50350" y2="25797"/>
                        <a14:backgroundMark x1="50350" y1="25797" x2="54523" y2="25797"/>
                        <a14:backgroundMark x1="15051" y1="42148" x2="41599" y2="36577"/>
                        <a14:backgroundMark x1="41599" y1="36577" x2="47038" y2="31247"/>
                        <a14:backgroundMark x1="58401" y1="21397" x2="46365" y2="40089"/>
                        <a14:backgroundMark x1="62709" y1="38393" x2="52046" y2="55067"/>
                        <a14:backgroundMark x1="64513" y1="27493" x2="58212" y2="56439"/>
                        <a14:backgroundMark x1="58212" y1="56439" x2="56354" y2="54703"/>
                        <a14:backgroundMark x1="78352" y1="34316" x2="77894" y2="44853"/>
                        <a14:backgroundMark x1="16424" y1="58135" x2="27760" y2="87727"/>
                        <a14:backgroundMark x1="16882" y1="90795" x2="28621" y2="59830"/>
                        <a14:backgroundMark x1="28621" y1="59830" x2="28891" y2="56439"/>
                        <a14:backgroundMark x1="32068" y1="52362" x2="32310" y2="87364"/>
                        <a14:backgroundMark x1="56112" y1="39403" x2="48627" y2="54703"/>
                        <a14:backgroundMark x1="74044" y1="38716" x2="85676" y2="38837"/>
                        <a14:backgroundMark x1="85676" y1="38837" x2="86053" y2="39080"/>
                        <a14:backgroundMark x1="55223" y1="40089" x2="63139" y2="40452"/>
                        <a14:backgroundMark x1="69494" y1="42834" x2="69278" y2="51998"/>
                        <a14:backgroundMark x1="44103" y1="67299" x2="44103" y2="78199"/>
                        <a14:backgroundMark x1="42973" y1="63222" x2="42973" y2="67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95" y="3129541"/>
            <a:ext cx="6060054" cy="4041080"/>
          </a:xfrm>
          <a:prstGeom prst="rect">
            <a:avLst/>
          </a:prstGeom>
        </p:spPr>
      </p:pic>
      <p:pic>
        <p:nvPicPr>
          <p:cNvPr id="20" name="图片 60">
            <a:extLst>
              <a:ext uri="{FF2B5EF4-FFF2-40B4-BE49-F238E27FC236}">
                <a16:creationId xmlns:a16="http://schemas.microsoft.com/office/drawing/2014/main" id="{1DC14169-D8B0-F386-FB6D-F8232BCB39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76" y="5909045"/>
            <a:ext cx="1261576" cy="1261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8B1A45-F34D-C960-6801-64E4D8C7F8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2426" y="2810186"/>
            <a:ext cx="9364268" cy="1603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F95C64-AD14-6E29-3A56-1DC2BA524C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59863" y="1306482"/>
            <a:ext cx="3523793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3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394" y="412955"/>
            <a:ext cx="10176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bao nhiêu bước trong thiết kế một sản phẩm công nghệ?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854552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6671600" y="4126689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5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2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6650" y="378546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8821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8" name="Rectangle: Rounded Corners 47"/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thiết kế một sản phẩm bước đầu tiên chúng ta phải làm gì?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6671600" y="4108095"/>
            <a:ext cx="4683803" cy="87756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ý tưởng sản phẩm.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/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84" b="13623"/>
          <a:stretch/>
        </p:blipFill>
        <p:spPr>
          <a:xfrm>
            <a:off x="1350611" y="0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-8779" y="4257628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-228008" y="3563790"/>
            <a:ext cx="4539428" cy="333326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2" name="Picture 1" descr="A person helping a person climb a mountain&#10;&#10;Description automatically generated">
            <a:extLst>
              <a:ext uri="{FF2B5EF4-FFF2-40B4-BE49-F238E27FC236}">
                <a16:creationId xmlns:a16="http://schemas.microsoft.com/office/drawing/2014/main" id="{53462B54-7E0B-DAC1-ECDD-63332BFAF4F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47" b="89988" l="9962" r="91949">
                        <a14:foregroundMark x1="59532" y1="61203" x2="87157" y2="89625"/>
                        <a14:foregroundMark x1="87157" y1="89625" x2="86968" y2="50989"/>
                        <a14:foregroundMark x1="86968" y1="50989" x2="86295" y2="50989"/>
                        <a14:foregroundMark x1="61793" y1="11869" x2="68605" y2="9487"/>
                        <a14:foregroundMark x1="70194" y1="25797" x2="69494" y2="39080"/>
                        <a14:foregroundMark x1="74502" y1="27856" x2="72456" y2="40452"/>
                        <a14:foregroundMark x1="91949" y1="50626" x2="90819" y2="54703"/>
                        <a14:foregroundMark x1="38880" y1="58135" x2="37507" y2="75818"/>
                        <a14:foregroundMark x1="25714" y1="88736" x2="65320" y2="89746"/>
                        <a14:foregroundMark x1="65320" y1="89746" x2="86295" y2="88413"/>
                        <a14:foregroundMark x1="86295" y1="88413" x2="86295" y2="88413"/>
                        <a14:backgroundMark x1="37749" y1="20347" x2="50350" y2="25797"/>
                        <a14:backgroundMark x1="50350" y1="25797" x2="54523" y2="25797"/>
                        <a14:backgroundMark x1="15051" y1="42148" x2="41599" y2="36577"/>
                        <a14:backgroundMark x1="41599" y1="36577" x2="47038" y2="31247"/>
                        <a14:backgroundMark x1="58401" y1="21397" x2="46365" y2="40089"/>
                        <a14:backgroundMark x1="62709" y1="38393" x2="52046" y2="55067"/>
                        <a14:backgroundMark x1="64513" y1="27493" x2="58212" y2="56439"/>
                        <a14:backgroundMark x1="58212" y1="56439" x2="56354" y2="54703"/>
                        <a14:backgroundMark x1="78352" y1="34316" x2="77894" y2="44853"/>
                        <a14:backgroundMark x1="16424" y1="58135" x2="27760" y2="87727"/>
                        <a14:backgroundMark x1="16882" y1="90795" x2="28621" y2="59830"/>
                        <a14:backgroundMark x1="28621" y1="59830" x2="28891" y2="56439"/>
                        <a14:backgroundMark x1="32068" y1="52362" x2="32310" y2="87364"/>
                        <a14:backgroundMark x1="56112" y1="39403" x2="48627" y2="54703"/>
                        <a14:backgroundMark x1="74044" y1="38716" x2="85676" y2="38837"/>
                        <a14:backgroundMark x1="85676" y1="38837" x2="86053" y2="39080"/>
                        <a14:backgroundMark x1="55223" y1="40089" x2="63139" y2="40452"/>
                        <a14:backgroundMark x1="69494" y1="42834" x2="69278" y2="51998"/>
                        <a14:backgroundMark x1="44103" y1="67299" x2="44103" y2="78199"/>
                        <a14:backgroundMark x1="42973" y1="63222" x2="42973" y2="67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82" y="3110788"/>
            <a:ext cx="6060054" cy="404108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8CDACD84-28A9-E67C-509D-851F5AD1A3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84" y="1274904"/>
            <a:ext cx="8643257" cy="2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0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026968-D63D-1DBD-67E7-11ECC596189C}"/>
              </a:ext>
            </a:extLst>
          </p:cNvPr>
          <p:cNvGrpSpPr/>
          <p:nvPr/>
        </p:nvGrpSpPr>
        <p:grpSpPr>
          <a:xfrm>
            <a:off x="4072128" y="-382528"/>
            <a:ext cx="8704072" cy="7799327"/>
            <a:chOff x="4437888" y="-289560"/>
            <a:chExt cx="8119872" cy="762305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6CD591-CE0B-7DB4-276B-3E9B62CBE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888" y="-289560"/>
              <a:ext cx="8119872" cy="762305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1A183DB-3572-7F9F-17A9-3C2C92ECFB17}"/>
                </a:ext>
              </a:extLst>
            </p:cNvPr>
            <p:cNvSpPr txBox="1"/>
            <p:nvPr/>
          </p:nvSpPr>
          <p:spPr>
            <a:xfrm>
              <a:off x="5514421" y="1990948"/>
              <a:ext cx="5763798" cy="324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200" dirty="0">
                  <a:solidFill>
                    <a:prstClr val="black"/>
                  </a:solidFill>
                  <a:latin typeface="Cambria" panose="02040503050406030204" pitchFamily="18" charset="0"/>
                  <a:sym typeface="+mn-ea"/>
                </a:rPr>
                <a:t>C</a:t>
              </a:r>
              <a:r>
                <a:rPr kumimoji="0" lang="vi-VN" altLang="zh-CN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宋体 CN SemiBold" panose="02020600000000000000" pitchFamily="18" charset="-122"/>
                  <a:cs typeface="+mn-cs"/>
                  <a:sym typeface="+mn-ea"/>
                </a:rPr>
                <a:t>hia sẻ về một số sản phẩm công nghệ của gia đình em ở nhà, giải thích lợi ích của những sản phẩm công nghệ đó.</a:t>
              </a:r>
              <a:endParaRPr kumimoji="0" lang="en-US" altLang="zh-C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宋体 CN SemiBold" panose="02020600000000000000" pitchFamily="18" charset="-122"/>
                <a:cs typeface="+mn-cs"/>
                <a:sym typeface="+mn-ea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67B650D2-9A0A-B97F-2AF9-B5C407624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78" y="1950714"/>
            <a:ext cx="4907286" cy="49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46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8DCC474-F18D-B144-6920-D4C21DAC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6824697" y="-26967"/>
            <a:ext cx="2938487" cy="2266226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B4C7A0E4-C2F4-406C-270E-94B10C9D85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5447863"/>
            <a:ext cx="1261576" cy="126157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BFC501AB-FA77-C404-0E4E-698609451F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392">
            <a:off x="9910348" y="-67085"/>
            <a:ext cx="2256639" cy="2256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62E9D3-A253-A2E9-0907-6F6B438509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231" y="1061234"/>
            <a:ext cx="8255188" cy="4153760"/>
          </a:xfrm>
          <a:prstGeom prst="rect">
            <a:avLst/>
          </a:prstGeom>
        </p:spPr>
      </p:pic>
      <p:pic>
        <p:nvPicPr>
          <p:cNvPr id="3" name="Picture 2" descr="A person helping a person climb a mountain&#10;&#10;Description automatically generated">
            <a:extLst>
              <a:ext uri="{FF2B5EF4-FFF2-40B4-BE49-F238E27FC236}">
                <a16:creationId xmlns:a16="http://schemas.microsoft.com/office/drawing/2014/main" id="{9962EC34-1C45-0F22-F7E4-1B4B66A0BB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47" b="89988" l="9962" r="91949">
                        <a14:foregroundMark x1="59532" y1="61203" x2="87157" y2="89625"/>
                        <a14:foregroundMark x1="87157" y1="89625" x2="86968" y2="50989"/>
                        <a14:foregroundMark x1="86968" y1="50989" x2="86295" y2="50989"/>
                        <a14:foregroundMark x1="61793" y1="11869" x2="68605" y2="9487"/>
                        <a14:foregroundMark x1="70194" y1="25797" x2="69494" y2="39080"/>
                        <a14:foregroundMark x1="74502" y1="27856" x2="72456" y2="40452"/>
                        <a14:foregroundMark x1="91949" y1="50626" x2="90819" y2="54703"/>
                        <a14:foregroundMark x1="38880" y1="58135" x2="37507" y2="75818"/>
                        <a14:foregroundMark x1="25714" y1="88736" x2="65320" y2="89746"/>
                        <a14:foregroundMark x1="65320" y1="89746" x2="86295" y2="88413"/>
                        <a14:foregroundMark x1="86295" y1="88413" x2="86295" y2="88413"/>
                        <a14:backgroundMark x1="37749" y1="20347" x2="50350" y2="25797"/>
                        <a14:backgroundMark x1="50350" y1="25797" x2="54523" y2="25797"/>
                        <a14:backgroundMark x1="15051" y1="42148" x2="41599" y2="36577"/>
                        <a14:backgroundMark x1="41599" y1="36577" x2="47038" y2="31247"/>
                        <a14:backgroundMark x1="58401" y1="21397" x2="46365" y2="40089"/>
                        <a14:backgroundMark x1="62709" y1="38393" x2="52046" y2="55067"/>
                        <a14:backgroundMark x1="64513" y1="27493" x2="58212" y2="56439"/>
                        <a14:backgroundMark x1="58212" y1="56439" x2="56354" y2="54703"/>
                        <a14:backgroundMark x1="78352" y1="34316" x2="77894" y2="44853"/>
                        <a14:backgroundMark x1="16424" y1="58135" x2="27760" y2="87727"/>
                        <a14:backgroundMark x1="16882" y1="90795" x2="28621" y2="59830"/>
                        <a14:backgroundMark x1="28621" y1="59830" x2="28891" y2="56439"/>
                        <a14:backgroundMark x1="32068" y1="52362" x2="32310" y2="87364"/>
                        <a14:backgroundMark x1="56112" y1="39403" x2="48627" y2="54703"/>
                        <a14:backgroundMark x1="74044" y1="38716" x2="85676" y2="38837"/>
                        <a14:backgroundMark x1="85676" y1="38837" x2="86053" y2="39080"/>
                        <a14:backgroundMark x1="55223" y1="40089" x2="63139" y2="40452"/>
                        <a14:backgroundMark x1="69494" y1="42834" x2="69278" y2="51998"/>
                        <a14:backgroundMark x1="44103" y1="67299" x2="44103" y2="78199"/>
                        <a14:backgroundMark x1="42973" y1="63222" x2="42973" y2="67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85" y="3000827"/>
            <a:ext cx="6060054" cy="40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6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499091-33EC-4F6D-AA5A-74ED96F7556B}"/>
              </a:ext>
            </a:extLst>
          </p:cNvPr>
          <p:cNvGrpSpPr/>
          <p:nvPr/>
        </p:nvGrpSpPr>
        <p:grpSpPr>
          <a:xfrm>
            <a:off x="2558887" y="327424"/>
            <a:ext cx="6870007" cy="3646066"/>
            <a:chOff x="3107711" y="181863"/>
            <a:chExt cx="6216202" cy="3554064"/>
          </a:xfrm>
        </p:grpSpPr>
        <p:pic>
          <p:nvPicPr>
            <p:cNvPr id="4" name="图片 75">
              <a:extLst>
                <a:ext uri="{FF2B5EF4-FFF2-40B4-BE49-F238E27FC236}">
                  <a16:creationId xmlns:a16="http://schemas.microsoft.com/office/drawing/2014/main" id="{822D2CD8-6453-4F5E-8D66-5A179AA1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07711" y="211051"/>
              <a:ext cx="6216202" cy="3524876"/>
            </a:xfrm>
            <a:prstGeom prst="rect">
              <a:avLst/>
            </a:prstGeom>
          </p:spPr>
        </p:pic>
        <p:pic>
          <p:nvPicPr>
            <p:cNvPr id="5" name="图片 90">
              <a:extLst>
                <a:ext uri="{FF2B5EF4-FFF2-40B4-BE49-F238E27FC236}">
                  <a16:creationId xmlns:a16="http://schemas.microsoft.com/office/drawing/2014/main" id="{0D8A2AB0-C264-4F5F-88B2-42D79381D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2357" y="2270660"/>
              <a:ext cx="1231499" cy="1158340"/>
            </a:xfrm>
            <a:prstGeom prst="rect">
              <a:avLst/>
            </a:prstGeom>
          </p:spPr>
        </p:pic>
        <p:pic>
          <p:nvPicPr>
            <p:cNvPr id="6" name="图形 91">
              <a:extLst>
                <a:ext uri="{FF2B5EF4-FFF2-40B4-BE49-F238E27FC236}">
                  <a16:creationId xmlns:a16="http://schemas.microsoft.com/office/drawing/2014/main" id="{A26140B9-AC7F-434B-9AFD-9D4C62D8F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603148" y="181863"/>
              <a:ext cx="1325672" cy="1592713"/>
            </a:xfrm>
            <a:prstGeom prst="rect">
              <a:avLst/>
            </a:prstGeom>
          </p:spPr>
        </p:pic>
      </p:grpSp>
      <p:sp>
        <p:nvSpPr>
          <p:cNvPr id="8" name="TextBox 22">
            <a:extLst>
              <a:ext uri="{FF2B5EF4-FFF2-40B4-BE49-F238E27FC236}">
                <a16:creationId xmlns:a16="http://schemas.microsoft.com/office/drawing/2014/main" id="{8768EB87-93A4-4314-964C-FC3CFAF445BC}"/>
              </a:ext>
            </a:extLst>
          </p:cNvPr>
          <p:cNvSpPr txBox="1"/>
          <p:nvPr/>
        </p:nvSpPr>
        <p:spPr>
          <a:xfrm>
            <a:off x="1057835" y="2150457"/>
            <a:ext cx="9780494" cy="597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130" normalizeH="0" baseline="0" noProof="0" dirty="0">
                <a:ln w="130175">
                  <a:solidFill>
                    <a:srgbClr val="E1F2FC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Giúp ếch qua sông </a:t>
            </a:r>
            <a:endParaRPr kumimoji="0" lang="en-US" sz="8000" b="1" i="0" u="none" strike="noStrike" kern="1200" cap="none" spc="130" normalizeH="0" baseline="0" noProof="0" dirty="0">
              <a:ln w="130175">
                <a:solidFill>
                  <a:srgbClr val="E1F2FC"/>
                </a:solidFill>
              </a:ln>
              <a:solidFill>
                <a:srgbClr val="70AD47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69D921FB-3F82-40AB-99B2-20960B930E1B}"/>
              </a:ext>
            </a:extLst>
          </p:cNvPr>
          <p:cNvSpPr txBox="1"/>
          <p:nvPr/>
        </p:nvSpPr>
        <p:spPr>
          <a:xfrm>
            <a:off x="1465729" y="2177180"/>
            <a:ext cx="8964706" cy="597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13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Giúp ếch qua sông </a:t>
            </a:r>
            <a:endParaRPr kumimoji="0" lang="en-US" sz="8000" b="1" i="0" u="none" strike="noStrike" kern="1200" cap="none" spc="13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91" y="2618364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56a050d0dac320ead3d647c26735e4a3">
            <a:hlinkClick r:id="" action="ppaction://media"/>
            <a:extLst>
              <a:ext uri="{FF2B5EF4-FFF2-40B4-BE49-F238E27FC236}">
                <a16:creationId xmlns:a16="http://schemas.microsoft.com/office/drawing/2014/main" id="{4A7C589C-5794-2327-BBE2-C3FFE0909A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55550" y="520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56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499091-33EC-4F6D-AA5A-74ED96F7556B}"/>
              </a:ext>
            </a:extLst>
          </p:cNvPr>
          <p:cNvGrpSpPr/>
          <p:nvPr/>
        </p:nvGrpSpPr>
        <p:grpSpPr>
          <a:xfrm>
            <a:off x="237597" y="-265612"/>
            <a:ext cx="11710242" cy="3762902"/>
            <a:chOff x="3242357" y="2270660"/>
            <a:chExt cx="6226642" cy="3751273"/>
          </a:xfrm>
        </p:grpSpPr>
        <p:pic>
          <p:nvPicPr>
            <p:cNvPr id="4" name="图片 75">
              <a:extLst>
                <a:ext uri="{FF2B5EF4-FFF2-40B4-BE49-F238E27FC236}">
                  <a16:creationId xmlns:a16="http://schemas.microsoft.com/office/drawing/2014/main" id="{822D2CD8-6453-4F5E-8D66-5A179AA1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2797" y="2497057"/>
              <a:ext cx="6216202" cy="3524876"/>
            </a:xfrm>
            <a:prstGeom prst="rect">
              <a:avLst/>
            </a:prstGeom>
          </p:spPr>
        </p:pic>
        <p:pic>
          <p:nvPicPr>
            <p:cNvPr id="5" name="图片 90">
              <a:extLst>
                <a:ext uri="{FF2B5EF4-FFF2-40B4-BE49-F238E27FC236}">
                  <a16:creationId xmlns:a16="http://schemas.microsoft.com/office/drawing/2014/main" id="{0D8A2AB0-C264-4F5F-88B2-42D79381D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2357" y="2270660"/>
              <a:ext cx="1231499" cy="1158340"/>
            </a:xfrm>
            <a:prstGeom prst="rect">
              <a:avLst/>
            </a:prstGeom>
          </p:spPr>
        </p:pic>
        <p:pic>
          <p:nvPicPr>
            <p:cNvPr id="6" name="图形 91">
              <a:extLst>
                <a:ext uri="{FF2B5EF4-FFF2-40B4-BE49-F238E27FC236}">
                  <a16:creationId xmlns:a16="http://schemas.microsoft.com/office/drawing/2014/main" id="{A26140B9-AC7F-434B-9AFD-9D4C62D8F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514694" y="3522665"/>
              <a:ext cx="891624" cy="1071231"/>
            </a:xfrm>
            <a:prstGeom prst="rect">
              <a:avLst/>
            </a:prstGeom>
          </p:spPr>
        </p:pic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4" y="3246517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6DD70F12-96A6-D680-9E5D-3F22C06AED84}"/>
              </a:ext>
            </a:extLst>
          </p:cNvPr>
          <p:cNvSpPr/>
          <p:nvPr/>
        </p:nvSpPr>
        <p:spPr>
          <a:xfrm>
            <a:off x="1362006" y="904352"/>
            <a:ext cx="86897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1: Kể tên một số sản phẩm công nghệ và nêu vai trò của sản phẩm công nghệ đó trong đời sống của con người</a:t>
            </a:r>
          </a:p>
        </p:txBody>
      </p:sp>
      <p:pic>
        <p:nvPicPr>
          <p:cNvPr id="9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4A53F1E1-C837-D8E1-64B5-57B331B074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id="{ECF62302-355E-7930-A2A4-781942C81A49}"/>
              </a:ext>
            </a:extLst>
          </p:cNvPr>
          <p:cNvSpPr/>
          <p:nvPr/>
        </p:nvSpPr>
        <p:spPr>
          <a:xfrm>
            <a:off x="558800" y="3139436"/>
            <a:ext cx="9326691" cy="1943832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FF0000"/>
                </a:solidFill>
              </a:rPr>
              <a:t>Vai trò xe đạp: giúp con người di chuyển nhanh hơn;</a:t>
            </a:r>
            <a:endParaRPr lang="en-US" sz="2800" dirty="0">
              <a:solidFill>
                <a:srgbClr val="FF0000"/>
              </a:solidFill>
            </a:endParaRPr>
          </a:p>
          <a:p>
            <a:pPr lvl="0" algn="just"/>
            <a:r>
              <a:rPr lang="vi-VN" sz="2800" dirty="0">
                <a:solidFill>
                  <a:srgbClr val="FF0000"/>
                </a:solidFill>
              </a:rPr>
              <a:t>Vai trò tủ lạnh: giúp bảo quản thức ăn;</a:t>
            </a:r>
            <a:endParaRPr lang="en-US" sz="2800" dirty="0">
              <a:solidFill>
                <a:srgbClr val="FF0000"/>
              </a:solidFill>
            </a:endParaRPr>
          </a:p>
          <a:p>
            <a:pPr lvl="0" algn="just"/>
            <a:r>
              <a:rPr lang="vi-VN" sz="2800" dirty="0">
                <a:solidFill>
                  <a:srgbClr val="FF0000"/>
                </a:solidFill>
              </a:rPr>
              <a:t>Vai trò máy cày: giúp con người tăng năng suất lao động.</a:t>
            </a:r>
          </a:p>
        </p:txBody>
      </p:sp>
    </p:spTree>
    <p:extLst>
      <p:ext uri="{BB962C8B-B14F-4D97-AF65-F5344CB8AC3E}">
        <p14:creationId xmlns:p14="http://schemas.microsoft.com/office/powerpoint/2010/main" val="4278942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87" y="1870942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5F0D0790-B267-4906-01C3-223B5004133C}"/>
              </a:ext>
            </a:extLst>
          </p:cNvPr>
          <p:cNvSpPr/>
          <p:nvPr/>
        </p:nvSpPr>
        <p:spPr>
          <a:xfrm>
            <a:off x="214685" y="238539"/>
            <a:ext cx="11672515" cy="24728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2: Nêu một số đức tính của nhà sáng chế mà em muốn học tập?</a:t>
            </a: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6CCCF98-3115-D679-BAF7-E954FE0E9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328A0744-5EDE-33A0-4C72-FBE5CBD6B5AB}"/>
              </a:ext>
            </a:extLst>
          </p:cNvPr>
          <p:cNvSpPr/>
          <p:nvPr/>
        </p:nvSpPr>
        <p:spPr>
          <a:xfrm>
            <a:off x="345440" y="2991394"/>
            <a:ext cx="9450404" cy="1654268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FF0000"/>
                </a:solidFill>
              </a:rPr>
              <a:t>Kiên trì, tò mò khoa học, chịu khó quan sát, chăm chỉ, đâm mê, không ngại thất bại,….</a:t>
            </a:r>
          </a:p>
        </p:txBody>
      </p:sp>
    </p:spTree>
    <p:extLst>
      <p:ext uri="{BB962C8B-B14F-4D97-AF65-F5344CB8AC3E}">
        <p14:creationId xmlns:p14="http://schemas.microsoft.com/office/powerpoint/2010/main" val="298928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37" y="1982260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BB44C692-64B0-D54E-18BF-43384EC96B8D}"/>
              </a:ext>
            </a:extLst>
          </p:cNvPr>
          <p:cNvSpPr/>
          <p:nvPr/>
        </p:nvSpPr>
        <p:spPr>
          <a:xfrm>
            <a:off x="214685" y="238539"/>
            <a:ext cx="11672515" cy="19357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3: Hãy kể tên các công việc chính trong thiết kế?</a:t>
            </a: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83AE35C9-9B5F-F9B7-AE49-48D15050B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58FA8166-0DE2-3F88-9C61-10DF3C93E83F}"/>
              </a:ext>
            </a:extLst>
          </p:cNvPr>
          <p:cNvSpPr/>
          <p:nvPr/>
        </p:nvSpPr>
        <p:spPr>
          <a:xfrm>
            <a:off x="660400" y="2955378"/>
            <a:ext cx="9206100" cy="2398942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Hình thành ý tưởng về sản phẩm.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Vẽ phác thảo  sản phẩm và lựa chọn vật liệu, dụng cụ</a:t>
            </a:r>
            <a:endParaRPr lang="en-US" sz="2800" dirty="0">
              <a:solidFill>
                <a:srgbClr val="FF0000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 Làm sản phẩm mẫu.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</a:rPr>
              <a:t>Đánh giá và hoàn thiện sản phẩm.</a:t>
            </a:r>
          </a:p>
        </p:txBody>
      </p:sp>
    </p:spTree>
    <p:extLst>
      <p:ext uri="{BB962C8B-B14F-4D97-AF65-F5344CB8AC3E}">
        <p14:creationId xmlns:p14="http://schemas.microsoft.com/office/powerpoint/2010/main" val="824397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31" y="2785342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E5340382-A58B-4A3D-7EF3-49350049DADA}"/>
              </a:ext>
            </a:extLst>
          </p:cNvPr>
          <p:cNvSpPr/>
          <p:nvPr/>
        </p:nvSpPr>
        <p:spPr>
          <a:xfrm>
            <a:off x="214685" y="238539"/>
            <a:ext cx="11672515" cy="214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4: Hãy kể tên các bước của cách làm đồng hồ đeo tay?</a:t>
            </a: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A484D76-B582-1858-F522-E4BEE7327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AAFDB52F-D7DB-E604-39C6-FAA300D4DF04}"/>
              </a:ext>
            </a:extLst>
          </p:cNvPr>
          <p:cNvSpPr/>
          <p:nvPr/>
        </p:nvSpPr>
        <p:spPr>
          <a:xfrm>
            <a:off x="213360" y="2780793"/>
            <a:ext cx="9672131" cy="2302475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có 4 bước: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mặt số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quai  đeo và núm vặn.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bộ kim đồng hồ.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Gắn các bộ phận để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thiện đồng hồ đồ chơi.</a:t>
            </a:r>
          </a:p>
        </p:txBody>
      </p:sp>
    </p:spTree>
    <p:extLst>
      <p:ext uri="{BB962C8B-B14F-4D97-AF65-F5344CB8AC3E}">
        <p14:creationId xmlns:p14="http://schemas.microsoft.com/office/powerpoint/2010/main" val="1825285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ature outdoor scene with river Free Vector">
            <a:extLst>
              <a:ext uri="{FF2B5EF4-FFF2-40B4-BE49-F238E27FC236}">
                <a16:creationId xmlns:a16="http://schemas.microsoft.com/office/drawing/2014/main" id="{FB6D00FF-B4AF-4A6C-B813-D52205512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-3272" y="6016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5C29A8-3FB1-4014-B5A4-99024A9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51" y="3638782"/>
            <a:ext cx="1559695" cy="2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E5340382-A58B-4A3D-7EF3-49350049DADA}"/>
              </a:ext>
            </a:extLst>
          </p:cNvPr>
          <p:cNvSpPr/>
          <p:nvPr/>
        </p:nvSpPr>
        <p:spPr>
          <a:xfrm>
            <a:off x="214685" y="238539"/>
            <a:ext cx="11672515" cy="21490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</a:rPr>
              <a:t>Câu 5: Cần lưu ý điều gì khi gọi điện thoại di động?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A484D76-B582-1858-F522-E4BEE7327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429" y="3935038"/>
            <a:ext cx="2553930" cy="2925329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AAFDB52F-D7DB-E604-39C6-FAA300D4DF04}"/>
              </a:ext>
            </a:extLst>
          </p:cNvPr>
          <p:cNvSpPr/>
          <p:nvPr/>
        </p:nvSpPr>
        <p:spPr>
          <a:xfrm>
            <a:off x="81280" y="3024633"/>
            <a:ext cx="9540051" cy="2553207"/>
          </a:xfrm>
          <a:prstGeom prst="wedgeRoundRectCallout">
            <a:avLst>
              <a:gd name="adj1" fmla="val 52482"/>
              <a:gd name="adj2" fmla="val 68141"/>
              <a:gd name="adj3" fmla="val 16667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sử dụng khi đang sạc pin và khi pin yếu.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sử dụng khi cần thiết. sử dụng với thời gian vừa phải.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 bảo an toàn, bảo mật thông tin.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83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1" name="Rectangle: Rounded Corners 40"/>
          <p:cNvSpPr/>
          <p:nvPr/>
        </p:nvSpPr>
        <p:spPr>
          <a:xfrm>
            <a:off x="854552" y="235975"/>
            <a:ext cx="10500851" cy="348804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3394" y="412955"/>
            <a:ext cx="1017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Vai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cày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6671600" y="4108095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Cuốc</a:t>
            </a:r>
            <a:r>
              <a:rPr kumimoji="0" lang="en-US" sz="28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394" y="412955"/>
            <a:ext cx="101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465978" y="5296682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B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945578" y="4262916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Lười nhác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945578" y="5327235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465978" y="4261852"/>
            <a:ext cx="4683803" cy="602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55734" y="39612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0879" y="509228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0628" y="392168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92572" y="498780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458</Words>
  <Application>Microsoft Office PowerPoint</Application>
  <PresentationFormat>Widescreen</PresentationFormat>
  <Paragraphs>47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UTM Duepuntozero</vt:lpstr>
      <vt:lpstr>思源宋体 CN SemiBold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2024-10-08T01:15:43Z</dcterms:created>
  <dcterms:modified xsi:type="dcterms:W3CDTF">2025-12-29T03:22:56Z</dcterms:modified>
</cp:coreProperties>
</file>