
<file path=[Content_Types].xml><?xml version="1.0" encoding="utf-8"?>
<Types xmlns="http://schemas.openxmlformats.org/package/2006/content-types">
  <Default Extension="jfif" ContentType="image/jpeg"/>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4" r:id="rId3"/>
    <p:sldMasterId id="2147483701" r:id="rId4"/>
  </p:sldMasterIdLst>
  <p:notesMasterIdLst>
    <p:notesMasterId r:id="rId21"/>
  </p:notesMasterIdLst>
  <p:handoutMasterIdLst>
    <p:handoutMasterId r:id="rId22"/>
  </p:handoutMasterIdLst>
  <p:sldIdLst>
    <p:sldId id="2007577234" r:id="rId5"/>
    <p:sldId id="2007577233" r:id="rId6"/>
    <p:sldId id="265" r:id="rId7"/>
    <p:sldId id="2007577239" r:id="rId8"/>
    <p:sldId id="2007577240" r:id="rId9"/>
    <p:sldId id="2007577241" r:id="rId10"/>
    <p:sldId id="2007577242" r:id="rId11"/>
    <p:sldId id="2007577243" r:id="rId12"/>
    <p:sldId id="369" r:id="rId13"/>
    <p:sldId id="304" r:id="rId14"/>
    <p:sldId id="365" r:id="rId15"/>
    <p:sldId id="2007577244" r:id="rId16"/>
    <p:sldId id="2007577245" r:id="rId17"/>
    <p:sldId id="284" r:id="rId18"/>
    <p:sldId id="2007577246" r:id="rId19"/>
    <p:sldId id="28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7" d="100"/>
          <a:sy n="57" d="100"/>
        </p:scale>
        <p:origin x="1260" y="342"/>
      </p:cViewPr>
      <p:guideLst>
        <p:guide orient="horz" pos="2160"/>
        <p:guide pos="3840"/>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0CC034-A4A7-420F-B1B7-32CA15D6BD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4962A08-1D26-4F38-B561-E1F11B9C8E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150711-C28A-4D73-A08F-7A70DC854425}" type="datetimeFigureOut">
              <a:rPr lang="en-US" smtClean="0"/>
              <a:t>1/3/2025</a:t>
            </a:fld>
            <a:endParaRPr lang="en-US"/>
          </a:p>
        </p:txBody>
      </p:sp>
      <p:sp>
        <p:nvSpPr>
          <p:cNvPr id="4" name="Footer Placeholder 3">
            <a:extLst>
              <a:ext uri="{FF2B5EF4-FFF2-40B4-BE49-F238E27FC236}">
                <a16:creationId xmlns:a16="http://schemas.microsoft.com/office/drawing/2014/main" id="{24648240-8ACE-4ECC-9A5D-AA49BC3965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38492AC-6860-4240-A6A6-EFA100753A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944D46-B158-45DF-A76A-DF4FF683AF8A}" type="slidenum">
              <a:rPr lang="en-US" smtClean="0"/>
              <a:t>‹#›</a:t>
            </a:fld>
            <a:endParaRPr lang="en-US"/>
          </a:p>
        </p:txBody>
      </p:sp>
    </p:spTree>
    <p:extLst>
      <p:ext uri="{BB962C8B-B14F-4D97-AF65-F5344CB8AC3E}">
        <p14:creationId xmlns:p14="http://schemas.microsoft.com/office/powerpoint/2010/main" val="4263330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DFC83-E508-41B2-B77B-96F61D9CC578}"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BCEB3C-CD62-4215-890E-8260E4ED8BF3}" type="slidenum">
              <a:rPr lang="en-US" smtClean="0"/>
              <a:t>‹#›</a:t>
            </a:fld>
            <a:endParaRPr lang="en-US"/>
          </a:p>
        </p:txBody>
      </p:sp>
    </p:spTree>
    <p:extLst>
      <p:ext uri="{BB962C8B-B14F-4D97-AF65-F5344CB8AC3E}">
        <p14:creationId xmlns:p14="http://schemas.microsoft.com/office/powerpoint/2010/main" val="2401889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991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83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83F194D-43FE-4C02-9FF7-BAF0A7A92D49}"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457136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DBCEB3C-CD62-4215-890E-8260E4ED8BF3}" type="slidenum">
              <a:rPr lang="en-US" smtClean="0"/>
              <a:t>3</a:t>
            </a:fld>
            <a:endParaRPr lang="en-US"/>
          </a:p>
        </p:txBody>
      </p:sp>
    </p:spTree>
    <p:extLst>
      <p:ext uri="{BB962C8B-B14F-4D97-AF65-F5344CB8AC3E}">
        <p14:creationId xmlns:p14="http://schemas.microsoft.com/office/powerpoint/2010/main" val="196804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536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568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463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041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886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microsoft.com/office/2007/relationships/hdphoto" Target="../media/hdphoto1.wdp"/><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26.png"/><Relationship Id="rId11" Type="http://schemas.openxmlformats.org/officeDocument/2006/relationships/image" Target="../media/image20.png"/><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75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7" y="3034494"/>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143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1"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73717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1"/>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8"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4"/>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10"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8" y="2"/>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3"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7" y="263974"/>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9" y="6083512"/>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41" y="6048032"/>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3" y="5389650"/>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4"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6"/>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4"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5"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60" y="476842"/>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90"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2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1"/>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0" y="423058"/>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2"/>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732"/>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20590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551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76383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43584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55028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8987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2311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88A8B6A-EC6F-806E-1EDE-178F6E02B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7336" y="0"/>
            <a:ext cx="1670799" cy="1670799"/>
          </a:xfrm>
          <a:prstGeom prst="rect">
            <a:avLst/>
          </a:prstGeom>
        </p:spPr>
      </p:pic>
    </p:spTree>
    <p:extLst>
      <p:ext uri="{BB962C8B-B14F-4D97-AF65-F5344CB8AC3E}">
        <p14:creationId xmlns:p14="http://schemas.microsoft.com/office/powerpoint/2010/main" val="55498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4829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62938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3119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49812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73943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6002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368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03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BDA7E3E7-BE2B-462C-979A-AF886EE6B7B6}"/>
              </a:ext>
            </a:extLst>
          </p:cNvPr>
          <p:cNvSpPr>
            <a:spLocks noGrp="1"/>
          </p:cNvSpPr>
          <p:nvPr>
            <p:ph type="pic" sz="quarter" idx="10"/>
          </p:nvPr>
        </p:nvSpPr>
        <p:spPr>
          <a:xfrm>
            <a:off x="2308225"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1" name="图片占位符 10">
            <a:extLst>
              <a:ext uri="{FF2B5EF4-FFF2-40B4-BE49-F238E27FC236}">
                <a16:creationId xmlns:a16="http://schemas.microsoft.com/office/drawing/2014/main" id="{74743DCE-5B48-4EF0-B57B-4BAFA672F822}"/>
              </a:ext>
            </a:extLst>
          </p:cNvPr>
          <p:cNvSpPr>
            <a:spLocks noGrp="1"/>
          </p:cNvSpPr>
          <p:nvPr>
            <p:ph type="pic" sz="quarter" idx="11"/>
          </p:nvPr>
        </p:nvSpPr>
        <p:spPr>
          <a:xfrm>
            <a:off x="5073650"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2" name="图片占位符 11">
            <a:extLst>
              <a:ext uri="{FF2B5EF4-FFF2-40B4-BE49-F238E27FC236}">
                <a16:creationId xmlns:a16="http://schemas.microsoft.com/office/drawing/2014/main" id="{2BC507DB-745E-4E90-8D14-79D733C76CB1}"/>
              </a:ext>
            </a:extLst>
          </p:cNvPr>
          <p:cNvSpPr>
            <a:spLocks noGrp="1"/>
          </p:cNvSpPr>
          <p:nvPr>
            <p:ph type="pic" sz="quarter" idx="12"/>
          </p:nvPr>
        </p:nvSpPr>
        <p:spPr>
          <a:xfrm>
            <a:off x="7839075"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290986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0C44F12E-31DB-46D2-AC7B-F4D338E9C290}"/>
              </a:ext>
            </a:extLst>
          </p:cNvPr>
          <p:cNvSpPr>
            <a:spLocks noGrp="1"/>
          </p:cNvSpPr>
          <p:nvPr>
            <p:ph type="pic" sz="quarter" idx="10"/>
          </p:nvPr>
        </p:nvSpPr>
        <p:spPr>
          <a:xfrm>
            <a:off x="2714625" y="1924050"/>
            <a:ext cx="2476500" cy="2476500"/>
          </a:xfrm>
          <a:custGeom>
            <a:avLst/>
            <a:gdLst>
              <a:gd name="connsiteX0" fmla="*/ 1238250 w 2476500"/>
              <a:gd name="connsiteY0" fmla="*/ 0 h 2476500"/>
              <a:gd name="connsiteX1" fmla="*/ 2476500 w 2476500"/>
              <a:gd name="connsiteY1" fmla="*/ 1238250 h 2476500"/>
              <a:gd name="connsiteX2" fmla="*/ 1238250 w 2476500"/>
              <a:gd name="connsiteY2" fmla="*/ 2476500 h 2476500"/>
              <a:gd name="connsiteX3" fmla="*/ 0 w 2476500"/>
              <a:gd name="connsiteY3" fmla="*/ 1238250 h 2476500"/>
              <a:gd name="connsiteX4" fmla="*/ 1238250 w 2476500"/>
              <a:gd name="connsiteY4" fmla="*/ 0 h 247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476500">
                <a:moveTo>
                  <a:pt x="1238250" y="0"/>
                </a:moveTo>
                <a:cubicBezTo>
                  <a:pt x="1922117" y="0"/>
                  <a:pt x="2476500" y="554383"/>
                  <a:pt x="2476500" y="1238250"/>
                </a:cubicBezTo>
                <a:cubicBezTo>
                  <a:pt x="2476500" y="1922117"/>
                  <a:pt x="1922117" y="2476500"/>
                  <a:pt x="1238250" y="2476500"/>
                </a:cubicBezTo>
                <a:cubicBezTo>
                  <a:pt x="554383" y="2476500"/>
                  <a:pt x="0" y="1922117"/>
                  <a:pt x="0" y="1238250"/>
                </a:cubicBezTo>
                <a:cubicBezTo>
                  <a:pt x="0" y="554383"/>
                  <a:pt x="554383" y="0"/>
                  <a:pt x="1238250"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349058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580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967FD0FC-77F3-452D-8DE7-C61B511F6EA3}"/>
              </a:ext>
            </a:extLst>
          </p:cNvPr>
          <p:cNvSpPr>
            <a:spLocks noGrp="1"/>
          </p:cNvSpPr>
          <p:nvPr>
            <p:ph type="pic" sz="quarter" idx="10"/>
          </p:nvPr>
        </p:nvSpPr>
        <p:spPr>
          <a:xfrm>
            <a:off x="2003900" y="1893086"/>
            <a:ext cx="2327022" cy="2747008"/>
          </a:xfrm>
          <a:custGeom>
            <a:avLst/>
            <a:gdLst>
              <a:gd name="connsiteX0" fmla="*/ 243523 w 2327022"/>
              <a:gd name="connsiteY0" fmla="*/ 0 h 2747008"/>
              <a:gd name="connsiteX1" fmla="*/ 2083499 w 2327022"/>
              <a:gd name="connsiteY1" fmla="*/ 0 h 2747008"/>
              <a:gd name="connsiteX2" fmla="*/ 2327022 w 2327022"/>
              <a:gd name="connsiteY2" fmla="*/ 243523 h 2747008"/>
              <a:gd name="connsiteX3" fmla="*/ 2327022 w 2327022"/>
              <a:gd name="connsiteY3" fmla="*/ 2503485 h 2747008"/>
              <a:gd name="connsiteX4" fmla="*/ 2083499 w 2327022"/>
              <a:gd name="connsiteY4" fmla="*/ 2747008 h 2747008"/>
              <a:gd name="connsiteX5" fmla="*/ 243523 w 2327022"/>
              <a:gd name="connsiteY5" fmla="*/ 2747008 h 2747008"/>
              <a:gd name="connsiteX6" fmla="*/ 0 w 2327022"/>
              <a:gd name="connsiteY6" fmla="*/ 2503485 h 2747008"/>
              <a:gd name="connsiteX7" fmla="*/ 0 w 2327022"/>
              <a:gd name="connsiteY7" fmla="*/ 243523 h 2747008"/>
              <a:gd name="connsiteX8" fmla="*/ 243523 w 2327022"/>
              <a:gd name="connsiteY8" fmla="*/ 0 h 27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022" h="2747008">
                <a:moveTo>
                  <a:pt x="243523" y="0"/>
                </a:moveTo>
                <a:lnTo>
                  <a:pt x="2083499" y="0"/>
                </a:lnTo>
                <a:cubicBezTo>
                  <a:pt x="2217993" y="0"/>
                  <a:pt x="2327022" y="109029"/>
                  <a:pt x="2327022" y="243523"/>
                </a:cubicBezTo>
                <a:lnTo>
                  <a:pt x="2327022" y="2503485"/>
                </a:lnTo>
                <a:cubicBezTo>
                  <a:pt x="2327022" y="2637979"/>
                  <a:pt x="2217993" y="2747008"/>
                  <a:pt x="2083499" y="2747008"/>
                </a:cubicBezTo>
                <a:lnTo>
                  <a:pt x="243523" y="2747008"/>
                </a:lnTo>
                <a:cubicBezTo>
                  <a:pt x="109029" y="2747008"/>
                  <a:pt x="0" y="2637979"/>
                  <a:pt x="0" y="2503485"/>
                </a:cubicBezTo>
                <a:lnTo>
                  <a:pt x="0" y="243523"/>
                </a:lnTo>
                <a:cubicBezTo>
                  <a:pt x="0" y="109029"/>
                  <a:pt x="109029" y="0"/>
                  <a:pt x="243523"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911653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Tree>
    <p:extLst>
      <p:ext uri="{BB962C8B-B14F-4D97-AF65-F5344CB8AC3E}">
        <p14:creationId xmlns:p14="http://schemas.microsoft.com/office/powerpoint/2010/main" val="19919094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fi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49371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D406ACE-23EA-45E8-B63F-D9A2B9C4A553}"/>
              </a:ext>
            </a:extLst>
          </p:cNvPr>
          <p:cNvPicPr>
            <a:picLocks noChangeAspect="1"/>
          </p:cNvPicPr>
          <p:nvPr userDrawn="1"/>
        </p:nvPicPr>
        <p:blipFill>
          <a:blip r:embed="rId8"/>
          <a:stretch>
            <a:fillRect/>
          </a:stretch>
        </p:blipFill>
        <p:spPr>
          <a:xfrm>
            <a:off x="0" y="1"/>
            <a:ext cx="12192000" cy="685799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E28984DB-AB51-39B3-44F2-BC7775D8F89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17336" y="0"/>
            <a:ext cx="1670799" cy="1670799"/>
          </a:xfrm>
          <a:prstGeom prst="rect">
            <a:avLst/>
          </a:prstGeom>
        </p:spPr>
      </p:pic>
    </p:spTree>
    <p:extLst>
      <p:ext uri="{BB962C8B-B14F-4D97-AF65-F5344CB8AC3E}">
        <p14:creationId xmlns:p14="http://schemas.microsoft.com/office/powerpoint/2010/main" val="255299660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0D118F3-0524-46EB-996E-992D168B4EC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35828456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20277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jpg"/><Relationship Id="rId1" Type="http://schemas.openxmlformats.org/officeDocument/2006/relationships/slideLayout" Target="../slideLayouts/slideLayout21.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jpg"/><Relationship Id="rId1" Type="http://schemas.openxmlformats.org/officeDocument/2006/relationships/slideLayout" Target="../slideLayouts/slideLayout21.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notesSlide" Target="../notesSlides/notesSlide11.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9.xml"/><Relationship Id="rId6" Type="http://schemas.microsoft.com/office/2007/relationships/hdphoto" Target="../media/hdphoto5.wdp"/><Relationship Id="rId5" Type="http://schemas.openxmlformats.org/officeDocument/2006/relationships/image" Target="../media/image54.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3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1.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1.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1.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2.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emf"/><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3" name="Picture 2">
            <a:extLst>
              <a:ext uri="{FF2B5EF4-FFF2-40B4-BE49-F238E27FC236}">
                <a16:creationId xmlns:a16="http://schemas.microsoft.com/office/drawing/2014/main" id="{3F899BF9-4790-87E7-2A59-21F5AD2110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417" y="2098823"/>
            <a:ext cx="7572239" cy="1904217"/>
          </a:xfrm>
          <a:prstGeom prst="rect">
            <a:avLst/>
          </a:prstGeom>
        </p:spPr>
      </p:pic>
      <p:sp>
        <p:nvSpPr>
          <p:cNvPr id="2" name="Rectangle 1"/>
          <p:cNvSpPr/>
          <p:nvPr/>
        </p:nvSpPr>
        <p:spPr>
          <a:xfrm>
            <a:off x="-2064327" y="0"/>
            <a:ext cx="1911927" cy="209882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7425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b="1" dirty="0" err="1">
                <a:solidFill>
                  <a:srgbClr val="FF0000"/>
                </a:solidFill>
                <a:latin typeface="Cambria" panose="02040503050406030204" pitchFamily="18" charset="0"/>
                <a:ea typeface="Cambria" panose="02040503050406030204" pitchFamily="18" charset="0"/>
              </a:rPr>
              <a:t>Tình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huống</a:t>
            </a:r>
            <a:r>
              <a:rPr lang="en-US" sz="4000" b="1" dirty="0">
                <a:solidFill>
                  <a:srgbClr val="FF0000"/>
                </a:solidFill>
                <a:latin typeface="Cambria" panose="02040503050406030204" pitchFamily="18" charset="0"/>
                <a:ea typeface="Cambria" panose="02040503050406030204" pitchFamily="18" charset="0"/>
              </a:rPr>
              <a:t> a: </a:t>
            </a:r>
            <a:r>
              <a:rPr lang="en-US" sz="4000" dirty="0" err="1">
                <a:solidFill>
                  <a:srgbClr val="FF0000"/>
                </a:solidFill>
                <a:latin typeface="Cambria" panose="02040503050406030204" pitchFamily="18" charset="0"/>
                <a:ea typeface="Cambria" panose="02040503050406030204" pitchFamily="18" charset="0"/>
              </a:rPr>
              <a:t>Nếu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mặt</a:t>
            </a:r>
            <a:r>
              <a:rPr lang="en-US" sz="4000" dirty="0">
                <a:solidFill>
                  <a:srgbClr val="FF0000"/>
                </a:solidFill>
                <a:latin typeface="Cambria" panose="02040503050406030204" pitchFamily="18" charset="0"/>
                <a:ea typeface="Cambria" panose="02040503050406030204" pitchFamily="18" charset="0"/>
              </a:rPr>
              <a:t> ở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sẽ</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ủng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hộ</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việc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Phong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giúp</a:t>
            </a:r>
            <a:r>
              <a:rPr lang="en-US" sz="4000" dirty="0">
                <a:solidFill>
                  <a:srgbClr val="FF0000"/>
                </a:solidFill>
                <a:latin typeface="Cambria" panose="02040503050406030204" pitchFamily="18" charset="0"/>
                <a:ea typeface="Cambria" panose="02040503050406030204" pitchFamily="18" charset="0"/>
              </a:rPr>
              <a:t> Phong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khuyên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rằng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một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viêc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không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tốt</a:t>
            </a:r>
            <a:r>
              <a:rPr lang="en-US" sz="4000" dirty="0">
                <a:solidFill>
                  <a:srgbClr val="FF0000"/>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AEB9652-31B2-ED9B-7699-878AAA7464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8063650" y="2600960"/>
            <a:ext cx="4444649" cy="4257040"/>
          </a:xfrm>
          <a:prstGeom prst="rect">
            <a:avLst/>
          </a:prstGeom>
        </p:spPr>
      </p:pic>
    </p:spTree>
    <p:extLst>
      <p:ext uri="{BB962C8B-B14F-4D97-AF65-F5344CB8AC3E}">
        <p14:creationId xmlns:p14="http://schemas.microsoft.com/office/powerpoint/2010/main" val="124131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vi-VN" sz="3600" b="1" dirty="0">
                <a:solidFill>
                  <a:srgbClr val="FF0000"/>
                </a:solidFill>
                <a:latin typeface="Cambria" panose="02040503050406030204" pitchFamily="18" charset="0"/>
                <a:ea typeface="Cambria" panose="02040503050406030204" pitchFamily="18" charset="0"/>
              </a:rPr>
              <a:t>Tình huống b: </a:t>
            </a:r>
            <a:r>
              <a:rPr lang="vi-VN" sz="3600" dirty="0">
                <a:solidFill>
                  <a:srgbClr val="FF0000"/>
                </a:solidFill>
                <a:latin typeface="Cambria" panose="02040503050406030204" pitchFamily="18" charset="0"/>
                <a:ea typeface="Cambria" panose="02040503050406030204" pitchFamily="18" charset="0"/>
              </a:rPr>
              <a:t>Nếu chứng kiến việc làm đó em sẽ bênh vực bạn Nhung và khuyên các bạn rằng việc làm của bạn Nhung là một việc làm tốt, bạn ấy đang sử dụng những chai nhựa hộp giấy đó để tái chế thành những món đồ có ích hơn mà lại còn bảo vệ được môi trường.</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AEB9652-31B2-ED9B-7699-878AAA7464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8063650" y="2600960"/>
            <a:ext cx="4444649" cy="4257040"/>
          </a:xfrm>
          <a:prstGeom prst="rect">
            <a:avLst/>
          </a:prstGeom>
        </p:spPr>
      </p:pic>
    </p:spTree>
    <p:extLst>
      <p:ext uri="{BB962C8B-B14F-4D97-AF65-F5344CB8AC3E}">
        <p14:creationId xmlns:p14="http://schemas.microsoft.com/office/powerpoint/2010/main" val="391545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89" r="84088" b="15002"/>
          <a:stretch/>
        </p:blipFill>
        <p:spPr>
          <a:xfrm rot="5400000">
            <a:off x="1509616"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84693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9"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6222"/>
          <a:stretch/>
        </p:blipFill>
        <p:spPr>
          <a:xfrm flipH="1">
            <a:off x="-1892207" y="268604"/>
            <a:ext cx="8122705" cy="6552932"/>
          </a:xfrm>
          <a:prstGeom prst="rect">
            <a:avLst/>
          </a:prstGeom>
          <a:effectLst>
            <a:outerShdw blurRad="63500" sx="102000" sy="102000" algn="ctr" rotWithShape="0">
              <a:prstClr val="black">
                <a:alpha val="40000"/>
              </a:prstClr>
            </a:outerShdw>
          </a:effectLst>
        </p:spPr>
      </p:pic>
      <p:pic>
        <p:nvPicPr>
          <p:cNvPr id="4" name="Picture 3" descr="A green and red text on a black background&#10;&#10;Description automatically generated">
            <a:extLst>
              <a:ext uri="{FF2B5EF4-FFF2-40B4-BE49-F238E27FC236}">
                <a16:creationId xmlns:a16="http://schemas.microsoft.com/office/drawing/2014/main" id="{E660DB33-DCA9-508F-402E-EA45C63E7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2488" y="756669"/>
            <a:ext cx="7193903" cy="5791702"/>
          </a:xfrm>
          <a:prstGeom prst="rect">
            <a:avLst/>
          </a:prstGeom>
        </p:spPr>
      </p:pic>
      <p:sp>
        <p:nvSpPr>
          <p:cNvPr id="8" name="Rectangle 7"/>
          <p:cNvSpPr/>
          <p:nvPr/>
        </p:nvSpPr>
        <p:spPr>
          <a:xfrm>
            <a:off x="-2064327" y="0"/>
            <a:ext cx="1911927" cy="209882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66091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396240" y="355600"/>
            <a:ext cx="1146048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Hình ảnh 23" descr="Ảnh có chứa đồ chơi, búp bê, đồ họa véc-tơ&#10;&#10;Mô tả được tạo tự động">
            <a:extLst>
              <a:ext uri="{FF2B5EF4-FFF2-40B4-BE49-F238E27FC236}">
                <a16:creationId xmlns:a16="http://schemas.microsoft.com/office/drawing/2014/main" id="{D3AC7944-6953-898E-4FB7-EB717255C5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93" b="95636" l="10000" r="90000">
                        <a14:foregroundMark x1="58500" y1="22960" x2="48500" y2="39279"/>
                        <a14:foregroundMark x1="46293" y1="47565" x2="42333" y2="62429"/>
                        <a14:foregroundMark x1="48500" y1="39279" x2="46933" y2="45161"/>
                        <a14:foregroundMark x1="42333" y1="62429" x2="46500" y2="56546"/>
                        <a14:foregroundMark x1="49927" y1="45161" x2="52667" y2="36053"/>
                        <a14:foregroundMark x1="49755" y1="45731" x2="49927" y2="45161"/>
                        <a14:foregroundMark x1="49698" y1="45920" x2="49755" y2="45731"/>
                        <a14:foregroundMark x1="49412" y1="46869" x2="49698" y2="45920"/>
                        <a14:foregroundMark x1="46500" y1="56546" x2="49412" y2="46869"/>
                        <a14:foregroundMark x1="49833" y1="39469" x2="53833" y2="57875"/>
                        <a14:foregroundMark x1="53833" y1="57875" x2="54333" y2="58634"/>
                        <a14:foregroundMark x1="45000" y1="22960" x2="43667" y2="35294"/>
                        <a14:foregroundMark x1="54833" y1="5693" x2="54833" y2="5693"/>
                        <a14:foregroundMark x1="60667" y1="90702" x2="60667" y2="90702"/>
                        <a14:foregroundMark x1="63974" y1="85259" x2="60333" y2="93548"/>
                        <a14:foregroundMark x1="60333" y1="93548" x2="57500" y2="95636"/>
                        <a14:foregroundMark x1="57667" y1="88425" x2="64167" y2="88235"/>
                        <a14:foregroundMark x1="64167" y1="88235" x2="64711" y2="86642"/>
                        <a14:foregroundMark x1="59833" y1="91082" x2="59833" y2="91082"/>
                        <a14:foregroundMark x1="31500" y1="69450" x2="31500" y2="69450"/>
                        <a14:foregroundMark x1="30500" y1="68501" x2="30500" y2="68501"/>
                        <a14:foregroundMark x1="29333" y1="67362" x2="29333" y2="67362"/>
                        <a14:backgroundMark x1="46833" y1="45920" x2="46833" y2="45920"/>
                        <a14:backgroundMark x1="46500" y1="46110" x2="46500" y2="46110"/>
                        <a14:backgroundMark x1="47333" y1="45920" x2="47333" y2="45920"/>
                        <a14:backgroundMark x1="47500" y1="45731" x2="47500" y2="45731"/>
                        <a14:backgroundMark x1="47000" y1="45161" x2="47000" y2="45161"/>
                        <a14:backgroundMark x1="46500" y1="46869" x2="46500" y2="46869"/>
                        <a14:backgroundMark x1="46167" y1="46300" x2="47000" y2="46300"/>
                        <a14:backgroundMark x1="65333" y1="79696" x2="67167" y2="85958"/>
                        <a14:backgroundMark x1="65167" y1="79127" x2="67667" y2="83681"/>
                        <a14:backgroundMark x1="65167" y1="79886" x2="67167" y2="85579"/>
                      </a14:backgroundRemoval>
                    </a14:imgEffect>
                  </a14:imgLayer>
                </a14:imgProps>
              </a:ext>
              <a:ext uri="{28A0092B-C50C-407E-A947-70E740481C1C}">
                <a14:useLocalDpi xmlns:a14="http://schemas.microsoft.com/office/drawing/2010/main" val="0"/>
              </a:ext>
            </a:extLst>
          </a:blip>
          <a:stretch>
            <a:fillRect/>
          </a:stretch>
        </p:blipFill>
        <p:spPr>
          <a:xfrm>
            <a:off x="7914009" y="2467526"/>
            <a:ext cx="5334868" cy="4685793"/>
          </a:xfrm>
          <a:prstGeom prst="rect">
            <a:avLst/>
          </a:prstGeom>
        </p:spPr>
      </p:pic>
      <p:pic>
        <p:nvPicPr>
          <p:cNvPr id="10" name="Graphic 14">
            <a:extLst>
              <a:ext uri="{FF2B5EF4-FFF2-40B4-BE49-F238E27FC236}">
                <a16:creationId xmlns:a16="http://schemas.microsoft.com/office/drawing/2014/main" id="{3937062C-AB54-6271-BC82-E4676C5B9DC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66800" y="741680"/>
            <a:ext cx="8829040" cy="2804160"/>
          </a:xfrm>
          <a:prstGeom prst="rect">
            <a:avLst/>
          </a:prstGeom>
        </p:spPr>
      </p:pic>
      <p:sp>
        <p:nvSpPr>
          <p:cNvPr id="16" name="TextBox 15">
            <a:extLst>
              <a:ext uri="{FF2B5EF4-FFF2-40B4-BE49-F238E27FC236}">
                <a16:creationId xmlns:a16="http://schemas.microsoft.com/office/drawing/2014/main" id="{11717F9F-A808-8CD0-A946-412EB7E54678}"/>
              </a:ext>
            </a:extLst>
          </p:cNvPr>
          <p:cNvSpPr txBox="1"/>
          <p:nvPr/>
        </p:nvSpPr>
        <p:spPr>
          <a:xfrm>
            <a:off x="1553844" y="840740"/>
            <a:ext cx="8057515" cy="255454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T</a:t>
            </a:r>
            <a:r>
              <a:rPr lang="vi-VN" sz="3200" b="1" dirty="0">
                <a:latin typeface="Calibri" panose="020F0502020204030204" pitchFamily="34" charset="0"/>
                <a:cs typeface="Calibri" panose="020F0502020204030204" pitchFamily="34" charset="0"/>
              </a:rPr>
              <a:t>hi tìm các câu ca dao tục ngữ nói thể hiện lòng biết ơn với người có công với quê hương đất nước, tôn trọng người khác, vượt qua khó khăn, ý thức bảo vệ môi trường sống, bảo vệ cái đúng cái tốt.</a:t>
            </a:r>
            <a:endParaRPr lang="en-US" sz="3200" b="1" dirty="0">
              <a:latin typeface="Calibri" panose="020F0502020204030204" pitchFamily="34" charset="0"/>
              <a:cs typeface="Calibri" panose="020F0502020204030204" pitchFamily="34" charset="0"/>
            </a:endParaRPr>
          </a:p>
        </p:txBody>
      </p:sp>
      <p:sp>
        <p:nvSpPr>
          <p:cNvPr id="11" name="Rectangle 10"/>
          <p:cNvSpPr/>
          <p:nvPr/>
        </p:nvSpPr>
        <p:spPr>
          <a:xfrm>
            <a:off x="-2064327" y="0"/>
            <a:ext cx="1911927" cy="209882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87050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564" t="65960" r="-298" b="-174"/>
          <a:stretch/>
        </p:blipFill>
        <p:spPr>
          <a:xfrm rot="16200000">
            <a:off x="8531178" y="-345615"/>
            <a:ext cx="3430939" cy="3936437"/>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pic>
        <p:nvPicPr>
          <p:cNvPr id="2" name="Picture 1">
            <a:extLst>
              <a:ext uri="{FF2B5EF4-FFF2-40B4-BE49-F238E27FC236}">
                <a16:creationId xmlns:a16="http://schemas.microsoft.com/office/drawing/2014/main" id="{723E4E25-9EF3-473E-8A64-312701952437}"/>
              </a:ext>
            </a:extLst>
          </p:cNvPr>
          <p:cNvPicPr>
            <a:picLocks noChangeAspect="1"/>
          </p:cNvPicPr>
          <p:nvPr/>
        </p:nvPicPr>
        <p:blipFill>
          <a:blip r:embed="rId14"/>
          <a:stretch>
            <a:fillRect/>
          </a:stretch>
        </p:blipFill>
        <p:spPr>
          <a:xfrm>
            <a:off x="1235259" y="845236"/>
            <a:ext cx="9419136" cy="4925995"/>
          </a:xfrm>
          <a:prstGeom prst="rect">
            <a:avLst/>
          </a:prstGeom>
        </p:spPr>
      </p:pic>
      <p:sp>
        <p:nvSpPr>
          <p:cNvPr id="16" name="Rectangle 15"/>
          <p:cNvSpPr/>
          <p:nvPr/>
        </p:nvSpPr>
        <p:spPr>
          <a:xfrm>
            <a:off x="-2064327" y="0"/>
            <a:ext cx="1911927" cy="209882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8664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DE1D08-AC6B-430D-9A13-9E59FB6E3A48}"/>
              </a:ext>
            </a:extLst>
          </p:cNvPr>
          <p:cNvPicPr>
            <a:picLocks noChangeAspect="1"/>
          </p:cNvPicPr>
          <p:nvPr/>
        </p:nvPicPr>
        <p:blipFill>
          <a:blip r:embed="rId3">
            <a:duotone>
              <a:prstClr val="black"/>
              <a:schemeClr val="accent2">
                <a:tint val="45000"/>
                <a:satMod val="400000"/>
              </a:schemeClr>
            </a:duotone>
          </a:blip>
          <a:stretch>
            <a:fillRect/>
          </a:stretch>
        </p:blipFill>
        <p:spPr>
          <a:xfrm>
            <a:off x="4841018" y="1673593"/>
            <a:ext cx="2834886" cy="829128"/>
          </a:xfrm>
          <a:prstGeom prst="rect">
            <a:avLst/>
          </a:prstGeom>
        </p:spPr>
      </p:pic>
      <p:pic>
        <p:nvPicPr>
          <p:cNvPr id="11" name="Picture 10">
            <a:extLst>
              <a:ext uri="{FF2B5EF4-FFF2-40B4-BE49-F238E27FC236}">
                <a16:creationId xmlns:a16="http://schemas.microsoft.com/office/drawing/2014/main" id="{86273A12-A851-44D9-8530-7ACC42C9C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179" y="4569808"/>
            <a:ext cx="5563448" cy="2288192"/>
          </a:xfrm>
          <a:prstGeom prst="rect">
            <a:avLst/>
          </a:prstGeom>
        </p:spPr>
      </p:pic>
      <p:pic>
        <p:nvPicPr>
          <p:cNvPr id="3" name="Picture 2">
            <a:extLst>
              <a:ext uri="{FF2B5EF4-FFF2-40B4-BE49-F238E27FC236}">
                <a16:creationId xmlns:a16="http://schemas.microsoft.com/office/drawing/2014/main" id="{19D1EFAE-6830-DFD8-594C-6854026B092E}"/>
              </a:ext>
            </a:extLst>
          </p:cNvPr>
          <p:cNvPicPr>
            <a:picLocks noChangeAspect="1"/>
          </p:cNvPicPr>
          <p:nvPr/>
        </p:nvPicPr>
        <p:blipFill>
          <a:blip r:embed="rId5"/>
          <a:stretch>
            <a:fillRect/>
          </a:stretch>
        </p:blipFill>
        <p:spPr>
          <a:xfrm>
            <a:off x="1955439" y="2542949"/>
            <a:ext cx="8321761" cy="2280102"/>
          </a:xfrm>
          <a:prstGeom prst="rect">
            <a:avLst/>
          </a:prstGeom>
        </p:spPr>
      </p:pic>
      <p:sp>
        <p:nvSpPr>
          <p:cNvPr id="6" name="Rectangle 5"/>
          <p:cNvSpPr/>
          <p:nvPr/>
        </p:nvSpPr>
        <p:spPr>
          <a:xfrm>
            <a:off x="-2064327" y="0"/>
            <a:ext cx="1911927" cy="209882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12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 name="TextBox 2">
            <a:extLst>
              <a:ext uri="{FF2B5EF4-FFF2-40B4-BE49-F238E27FC236}">
                <a16:creationId xmlns:a16="http://schemas.microsoft.com/office/drawing/2014/main" id="{ADA98A0F-8B2C-E904-DBE6-506F52DDEBDC}"/>
              </a:ext>
            </a:extLst>
          </p:cNvPr>
          <p:cNvSpPr txBox="1"/>
          <p:nvPr/>
        </p:nvSpPr>
        <p:spPr>
          <a:xfrm>
            <a:off x="762000" y="2397760"/>
            <a:ext cx="6228080" cy="2308324"/>
          </a:xfrm>
          <a:prstGeom prst="rect">
            <a:avLst/>
          </a:prstGeom>
          <a:noFill/>
        </p:spPr>
        <p:txBody>
          <a:bodyPr wrap="square" rtlCol="0">
            <a:spAutoFit/>
          </a:bodyPr>
          <a:lstStyle/>
          <a:p>
            <a:pPr algn="ctr"/>
            <a:r>
              <a:rPr lang="vi-VN" sz="4800" b="1" dirty="0">
                <a:solidFill>
                  <a:srgbClr val="FFFF00"/>
                </a:solidFill>
                <a:latin typeface="Cambria" panose="02040503050406030204" pitchFamily="18" charset="0"/>
                <a:ea typeface="Cambria" panose="02040503050406030204" pitchFamily="18" charset="0"/>
              </a:rPr>
              <a:t>Hoạt Động 1: </a:t>
            </a:r>
            <a:endParaRPr lang="en-US" sz="4800" b="1" dirty="0">
              <a:solidFill>
                <a:srgbClr val="FFFF00"/>
              </a:solidFill>
              <a:latin typeface="Cambria" panose="02040503050406030204" pitchFamily="18" charset="0"/>
              <a:ea typeface="Cambria" panose="02040503050406030204" pitchFamily="18" charset="0"/>
            </a:endParaRPr>
          </a:p>
          <a:p>
            <a:pPr algn="ctr"/>
            <a:r>
              <a:rPr lang="vi-VN" sz="4800" dirty="0">
                <a:solidFill>
                  <a:schemeClr val="bg1"/>
                </a:solidFill>
                <a:latin typeface="Cambria" panose="02040503050406030204" pitchFamily="18" charset="0"/>
                <a:ea typeface="Cambria" panose="02040503050406030204" pitchFamily="18" charset="0"/>
              </a:rPr>
              <a:t>Tìm hiểu truyện: “Bảo vệ như thế là rất tốt” </a:t>
            </a:r>
            <a:endParaRPr lang="en-US" sz="4800" dirty="0">
              <a:solidFill>
                <a:schemeClr val="bg1"/>
              </a:solidFill>
              <a:latin typeface="Cambria" panose="02040503050406030204" pitchFamily="18" charset="0"/>
              <a:ea typeface="Cambria" panose="02040503050406030204" pitchFamily="18" charset="0"/>
            </a:endParaRPr>
          </a:p>
        </p:txBody>
      </p:sp>
      <p:sp>
        <p:nvSpPr>
          <p:cNvPr id="8" name="Rectangle 7"/>
          <p:cNvSpPr/>
          <p:nvPr/>
        </p:nvSpPr>
        <p:spPr>
          <a:xfrm>
            <a:off x="-2064327" y="0"/>
            <a:ext cx="1911927" cy="209882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6483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95504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889760" y="1061720"/>
            <a:ext cx="9469120"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000000"/>
                </a:solidFill>
                <a:latin typeface="Cambria" panose="02040503050406030204" pitchFamily="18" charset="0"/>
                <a:ea typeface="Cambria" panose="02040503050406030204" pitchFamily="18" charset="0"/>
              </a:rPr>
              <a:t>Cái đúng, cái tốt cần phải bảo vệ trong câu chuyện trên là gì? Lời nói của Bác thể hiện điều gì?</a:t>
            </a: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316480"/>
            <a:ext cx="7924800" cy="4785365"/>
            <a:chOff x="0" y="-50172"/>
            <a:chExt cx="3612726" cy="386351"/>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86962"/>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733" b="1"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41685" y="-50172"/>
              <a:ext cx="3515461" cy="386351"/>
            </a:xfrm>
            <a:prstGeom prst="rect">
              <a:avLst/>
            </a:prstGeom>
          </p:spPr>
          <p:txBody>
            <a:bodyPr lIns="33867" tIns="33867" rIns="33867" bIns="33867" rtlCol="0" anchor="ct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Cái đúng cái tốt cần bảo vệ trong câu chuyện trên là tính cảnh giác, bảo vệ an toàn, trách nhiệm và không làm trái luật của anh chiến sĩ Nha. Lời nói của Bác thể hiện rằng việc làm của anh Nha là một việc làm đúng và cần phải được bảo vệ.</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Rectangle 13"/>
          <p:cNvSpPr/>
          <p:nvPr/>
        </p:nvSpPr>
        <p:spPr>
          <a:xfrm>
            <a:off x="-2064327" y="0"/>
            <a:ext cx="1911927" cy="209882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2245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95504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889760" y="990600"/>
            <a:ext cx="9469120" cy="1231106"/>
          </a:xfrm>
          <a:prstGeom prst="rect">
            <a:avLst/>
          </a:prstGeom>
        </p:spPr>
        <p:txBody>
          <a:bodyPr wrap="square" lIns="0" tIns="0" rIns="0" bIns="0" rtlCol="0" anchor="t">
            <a:spAutoFit/>
          </a:bodyPr>
          <a:lstStyle/>
          <a:p>
            <a:pPr lvl="0" algn="ctr" defTabSz="609630">
              <a:spcBef>
                <a:spcPct val="0"/>
              </a:spcBef>
            </a:pPr>
            <a:r>
              <a:rPr lang="vi-VN" sz="4000" b="1" dirty="0">
                <a:solidFill>
                  <a:srgbClr val="000000"/>
                </a:solidFill>
                <a:latin typeface="Cambria" panose="02040503050406030204" pitchFamily="18" charset="0"/>
                <a:ea typeface="Cambria" panose="02040503050406030204" pitchFamily="18" charset="0"/>
              </a:rPr>
              <a:t>Theo em, vì sao chúng ta cần bảo vệ cái đúng, cái tốt?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316480"/>
            <a:ext cx="7924800" cy="4785365"/>
            <a:chOff x="0" y="-50172"/>
            <a:chExt cx="3612726" cy="386351"/>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86962"/>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733" b="1"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41685" y="-50172"/>
              <a:ext cx="3515461" cy="386351"/>
            </a:xfrm>
            <a:prstGeom prst="rect">
              <a:avLst/>
            </a:prstGeom>
          </p:spPr>
          <p:txBody>
            <a:bodyPr lIns="33867" tIns="33867" rIns="33867" bIns="33867" rtlCol="0" anchor="ct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Theo em cần phải bảo vệ cái đúng cái tốt vì: Cái đúng cái tốt thường liên quan đến đạo đức và giá trị của mỗi con người, nên bảo vệ được cái đúng cái tốt là bảo vẹ được sự công bằng, tử tế và trách nhiệm, giúp chúng ta duy trì một xã hội công bằng minh bạch.</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Rectangle 13"/>
          <p:cNvSpPr/>
          <p:nvPr/>
        </p:nvSpPr>
        <p:spPr>
          <a:xfrm>
            <a:off x="-2064327" y="0"/>
            <a:ext cx="1911927" cy="209882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5190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03591" y="191008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798320" y="1945640"/>
            <a:ext cx="9469120" cy="1231106"/>
          </a:xfrm>
          <a:prstGeom prst="rect">
            <a:avLst/>
          </a:prstGeom>
        </p:spPr>
        <p:txBody>
          <a:bodyPr wrap="square" lIns="0" tIns="0" rIns="0" bIns="0" rtlCol="0" anchor="t">
            <a:spAutoFit/>
          </a:bodyPr>
          <a:lstStyle/>
          <a:p>
            <a:pPr lvl="0" algn="ctr" defTabSz="609630">
              <a:spcBef>
                <a:spcPct val="0"/>
              </a:spcBef>
            </a:pPr>
            <a:r>
              <a:rPr lang="vi-VN" sz="4000" b="1" dirty="0">
                <a:solidFill>
                  <a:srgbClr val="000000"/>
                </a:solidFill>
                <a:latin typeface="Cambria" panose="02040503050406030204" pitchFamily="18" charset="0"/>
                <a:ea typeface="Cambria" panose="02040503050406030204" pitchFamily="18" charset="0"/>
              </a:rPr>
              <a:t>Qua câu chuyện trên, em có thể rút ra điều gì?</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1" name="Rectangle 10"/>
          <p:cNvSpPr/>
          <p:nvPr/>
        </p:nvSpPr>
        <p:spPr>
          <a:xfrm>
            <a:off x="-2064327" y="0"/>
            <a:ext cx="1911927" cy="209882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34084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2" name="Picture 1">
            <a:extLst>
              <a:ext uri="{FF2B5EF4-FFF2-40B4-BE49-F238E27FC236}">
                <a16:creationId xmlns:a16="http://schemas.microsoft.com/office/drawing/2014/main" id="{BC6F5BDD-8EC5-4EC7-AC8F-78BF2C1B520F}"/>
              </a:ext>
            </a:extLst>
          </p:cNvPr>
          <p:cNvPicPr>
            <a:picLocks noChangeAspect="1"/>
          </p:cNvPicPr>
          <p:nvPr/>
        </p:nvPicPr>
        <p:blipFill>
          <a:blip r:embed="rId6"/>
          <a:stretch>
            <a:fillRect/>
          </a:stretch>
        </p:blipFill>
        <p:spPr>
          <a:xfrm>
            <a:off x="0" y="1718059"/>
            <a:ext cx="8718036" cy="3785944"/>
          </a:xfrm>
          <a:prstGeom prst="rect">
            <a:avLst/>
          </a:prstGeom>
        </p:spPr>
      </p:pic>
      <p:sp>
        <p:nvSpPr>
          <p:cNvPr id="8" name="Rectangle 7"/>
          <p:cNvSpPr/>
          <p:nvPr/>
        </p:nvSpPr>
        <p:spPr>
          <a:xfrm>
            <a:off x="-2064327" y="0"/>
            <a:ext cx="1911927" cy="209882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96266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396240" y="355600"/>
            <a:ext cx="1146048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B92543A0-49BA-1D11-5246-628B8282D1AF}"/>
              </a:ext>
            </a:extLst>
          </p:cNvPr>
          <p:cNvSpPr txBox="1"/>
          <p:nvPr/>
        </p:nvSpPr>
        <p:spPr>
          <a:xfrm>
            <a:off x="1188720" y="629920"/>
            <a:ext cx="9977120"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Thảo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luận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đóng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huống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sau</a:t>
            </a:r>
            <a:r>
              <a:rPr lang="en-US" sz="3600" b="1" dirty="0">
                <a:latin typeface="Cambria" panose="02040503050406030204" pitchFamily="18" charset="0"/>
                <a:ea typeface="Cambria" panose="02040503050406030204" pitchFamily="18" charset="0"/>
              </a:rPr>
              <a:t>:</a:t>
            </a:r>
          </a:p>
        </p:txBody>
      </p:sp>
      <p:grpSp>
        <p:nvGrpSpPr>
          <p:cNvPr id="7" name="Group 7">
            <a:extLst>
              <a:ext uri="{FF2B5EF4-FFF2-40B4-BE49-F238E27FC236}">
                <a16:creationId xmlns:a16="http://schemas.microsoft.com/office/drawing/2014/main" id="{0507B21F-8087-7BA2-DFE2-016A60D174D7}"/>
              </a:ext>
            </a:extLst>
          </p:cNvPr>
          <p:cNvGrpSpPr/>
          <p:nvPr/>
        </p:nvGrpSpPr>
        <p:grpSpPr>
          <a:xfrm>
            <a:off x="1625600" y="1846580"/>
            <a:ext cx="8707120" cy="2075180"/>
            <a:chOff x="0" y="0"/>
            <a:chExt cx="2344882" cy="2167467"/>
          </a:xfrm>
        </p:grpSpPr>
        <p:sp>
          <p:nvSpPr>
            <p:cNvPr id="8" name="Freeform 8">
              <a:extLst>
                <a:ext uri="{FF2B5EF4-FFF2-40B4-BE49-F238E27FC236}">
                  <a16:creationId xmlns:a16="http://schemas.microsoft.com/office/drawing/2014/main" id="{929759EC-C1B6-C4BC-742E-A1886F4D5131}"/>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8DD9D5A8-1C52-A572-798F-0EE6925B748E}"/>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3C0F4D4A-89B8-938D-F46A-06200082FC03}"/>
              </a:ext>
            </a:extLst>
          </p:cNvPr>
          <p:cNvSpPr txBox="1"/>
          <p:nvPr/>
        </p:nvSpPr>
        <p:spPr>
          <a:xfrm>
            <a:off x="1626600" y="1907540"/>
            <a:ext cx="8756919" cy="1938992"/>
          </a:xfrm>
          <a:prstGeom prst="rect">
            <a:avLst/>
          </a:prstGeom>
          <a:noFill/>
        </p:spPr>
        <p:txBody>
          <a:bodyPr wrap="square" rtlCol="0">
            <a:spAutoFit/>
          </a:bodyPr>
          <a:lstStyle/>
          <a:p>
            <a:pPr lvl="0" algn="just"/>
            <a:r>
              <a:rPr lang="vi-VN" sz="2400" dirty="0">
                <a:solidFill>
                  <a:prstClr val="black"/>
                </a:solidFill>
                <a:latin typeface="Cambria" panose="02040503050406030204" pitchFamily="18" charset="0"/>
                <a:ea typeface="Cambria" panose="02040503050406030204" pitchFamily="18" charset="0"/>
              </a:rPr>
              <a:t>a</a:t>
            </a:r>
            <a:r>
              <a:rPr lang="en-US" sz="2400" dirty="0">
                <a:solidFill>
                  <a:prstClr val="black"/>
                </a:solidFill>
                <a:latin typeface="Cambria" panose="02040503050406030204" pitchFamily="18" charset="0"/>
                <a:ea typeface="Cambria" panose="02040503050406030204" pitchFamily="18" charset="0"/>
              </a:rPr>
              <a:t>)</a:t>
            </a:r>
            <a:r>
              <a:rPr lang="vi-VN" sz="2400" dirty="0">
                <a:solidFill>
                  <a:prstClr val="black"/>
                </a:solidFill>
                <a:latin typeface="Cambria" panose="02040503050406030204" pitchFamily="18" charset="0"/>
                <a:ea typeface="Cambria" panose="02040503050406030204" pitchFamily="18" charset="0"/>
              </a:rPr>
              <a:t>  Trên đường đi học về, Dũng và Phong thấy một số bạn đang chui qua lỗ hổng hàng rào để hái ổi của một nhà dân bên đường. Dũng nói với Phong: “Mình phải ngăn các bạn kia lại!". Phong kéo tay Dũng và nói: "Thôi, mặc kệ đi!".</a:t>
            </a:r>
          </a:p>
          <a:p>
            <a:pPr lvl="0" algn="just"/>
            <a:r>
              <a:rPr lang="vi-VN" sz="2400" dirty="0">
                <a:solidFill>
                  <a:prstClr val="black"/>
                </a:solidFill>
                <a:latin typeface="Cambria" panose="02040503050406030204" pitchFamily="18" charset="0"/>
                <a:ea typeface="Cambria" panose="02040503050406030204" pitchFamily="18" charset="0"/>
              </a:rPr>
              <a:t>Nếu có mặt ở đó, em sẽ làm gì?</a:t>
            </a:r>
          </a:p>
        </p:txBody>
      </p:sp>
      <p:grpSp>
        <p:nvGrpSpPr>
          <p:cNvPr id="12" name="Group 7">
            <a:extLst>
              <a:ext uri="{FF2B5EF4-FFF2-40B4-BE49-F238E27FC236}">
                <a16:creationId xmlns:a16="http://schemas.microsoft.com/office/drawing/2014/main" id="{5706FCAA-BBA4-2F89-D459-739B803B08A4}"/>
              </a:ext>
            </a:extLst>
          </p:cNvPr>
          <p:cNvGrpSpPr/>
          <p:nvPr/>
        </p:nvGrpSpPr>
        <p:grpSpPr>
          <a:xfrm>
            <a:off x="1615440" y="4163060"/>
            <a:ext cx="8707120" cy="2075180"/>
            <a:chOff x="0" y="0"/>
            <a:chExt cx="2344882" cy="2167467"/>
          </a:xfrm>
        </p:grpSpPr>
        <p:sp>
          <p:nvSpPr>
            <p:cNvPr id="13" name="Freeform 8">
              <a:extLst>
                <a:ext uri="{FF2B5EF4-FFF2-40B4-BE49-F238E27FC236}">
                  <a16:creationId xmlns:a16="http://schemas.microsoft.com/office/drawing/2014/main" id="{08E8FC84-5648-BEF5-2C44-59D9E91EDBF0}"/>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95472044-1E5D-89E5-14BF-564D17C3DE53}"/>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436FC684-9ABA-7D3B-BBF9-6C222E6C0E94}"/>
              </a:ext>
            </a:extLst>
          </p:cNvPr>
          <p:cNvSpPr txBox="1"/>
          <p:nvPr/>
        </p:nvSpPr>
        <p:spPr>
          <a:xfrm>
            <a:off x="1616440" y="4224020"/>
            <a:ext cx="8756919" cy="1815882"/>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a:t>
            </a:r>
            <a:r>
              <a:rPr lang="en-US" sz="2800" dirty="0">
                <a:solidFill>
                  <a:prstClr val="black"/>
                </a:solidFill>
                <a:latin typeface="Cambria" panose="02040503050406030204" pitchFamily="18" charset="0"/>
                <a:ea typeface="Cambria" panose="02040503050406030204" pitchFamily="18" charset="0"/>
              </a:rPr>
              <a:t>)</a:t>
            </a:r>
            <a:r>
              <a:rPr lang="vi-VN" sz="2800" dirty="0">
                <a:solidFill>
                  <a:prstClr val="black"/>
                </a:solidFill>
                <a:latin typeface="Cambria" panose="02040503050406030204" pitchFamily="18" charset="0"/>
                <a:ea typeface="Cambria" panose="02040503050406030204" pitchFamily="18" charset="0"/>
              </a:rPr>
              <a:t>  Nhung có sở thích làm đồ tái chế nên thường thu thập chai nhựa, hộp giấy bỏ đi. Một số bạn chế giễu, trêu chọc và gọi bạn là “Nhung nhặt rác”.</a:t>
            </a:r>
          </a:p>
          <a:p>
            <a:pPr lvl="0" algn="just"/>
            <a:r>
              <a:rPr lang="vi-VN" sz="2800" dirty="0">
                <a:solidFill>
                  <a:prstClr val="black"/>
                </a:solidFill>
                <a:latin typeface="Cambria" panose="02040503050406030204" pitchFamily="18" charset="0"/>
                <a:ea typeface="Cambria" panose="02040503050406030204" pitchFamily="18" charset="0"/>
              </a:rPr>
              <a:t>Nếu chứng kiến việc làm đó của các bạn, em sẽ làm gì?</a:t>
            </a:r>
          </a:p>
        </p:txBody>
      </p:sp>
      <p:sp>
        <p:nvSpPr>
          <p:cNvPr id="16" name="Rectangle 15"/>
          <p:cNvSpPr/>
          <p:nvPr/>
        </p:nvSpPr>
        <p:spPr>
          <a:xfrm>
            <a:off x="-2064327" y="0"/>
            <a:ext cx="1911927" cy="209882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9994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7" y="4652732"/>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6" y="2309127"/>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10" y="2068423"/>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7"/>
          </a:xfrm>
          <a:prstGeom prst="rect">
            <a:avLst/>
          </a:prstGeom>
        </p:spPr>
      </p:pic>
      <p:pic>
        <p:nvPicPr>
          <p:cNvPr id="3" name="Picture 2"/>
          <p:cNvPicPr>
            <a:picLocks noChangeAspect="1"/>
          </p:cNvPicPr>
          <p:nvPr/>
        </p:nvPicPr>
        <p:blipFill>
          <a:blip r:embed="rId10"/>
          <a:stretch>
            <a:fillRect/>
          </a:stretch>
        </p:blipFill>
        <p:spPr>
          <a:xfrm>
            <a:off x="-92597" y="146223"/>
            <a:ext cx="2205951" cy="1775978"/>
          </a:xfrm>
          <a:prstGeom prst="rect">
            <a:avLst/>
          </a:prstGeom>
        </p:spPr>
      </p:pic>
    </p:spTree>
    <p:extLst>
      <p:ext uri="{BB962C8B-B14F-4D97-AF65-F5344CB8AC3E}">
        <p14:creationId xmlns:p14="http://schemas.microsoft.com/office/powerpoint/2010/main" val="108290565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10.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ags/tag8.xml><?xml version="1.0" encoding="utf-8"?>
<p:tagLst xmlns:a="http://schemas.openxmlformats.org/drawingml/2006/main" xmlns:r="http://schemas.openxmlformats.org/officeDocument/2006/relationships" xmlns:p="http://schemas.openxmlformats.org/presentationml/2006/main">
  <p:tag name="TIMING" val="|0.2"/>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591</Words>
  <Application>Microsoft Office PowerPoint</Application>
  <PresentationFormat>Widescreen</PresentationFormat>
  <Paragraphs>38</Paragraphs>
  <Slides>16</Slides>
  <Notes>11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16</vt:i4>
      </vt:variant>
    </vt:vector>
  </HeadingPairs>
  <TitlesOfParts>
    <vt:vector size="30" baseType="lpstr">
      <vt:lpstr>微软雅黑</vt:lpstr>
      <vt:lpstr>宋体</vt:lpstr>
      <vt:lpstr>#9Slide05 SVNClementine</vt:lpstr>
      <vt:lpstr>Arial</vt:lpstr>
      <vt:lpstr>Calibri</vt:lpstr>
      <vt:lpstr>Calibri Light</vt:lpstr>
      <vt:lpstr>Cambria</vt:lpstr>
      <vt:lpstr>等线</vt:lpstr>
      <vt:lpstr>Wingdings 2</vt:lpstr>
      <vt:lpstr>字魂59号-创粗黑</vt:lpstr>
      <vt:lpstr>Office 主题</vt:lpstr>
      <vt:lpstr>Office 主题​​</vt:lpstr>
      <vt:lpstr>2_Office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46</cp:revision>
  <dcterms:created xsi:type="dcterms:W3CDTF">2022-08-11T22:54:19Z</dcterms:created>
  <dcterms:modified xsi:type="dcterms:W3CDTF">2025-01-03T09:40:14Z</dcterms:modified>
</cp:coreProperties>
</file>