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37"/>
  </p:notesMasterIdLst>
  <p:handoutMasterIdLst>
    <p:handoutMasterId r:id="rId38"/>
  </p:handoutMasterIdLst>
  <p:sldIdLst>
    <p:sldId id="315" r:id="rId2"/>
    <p:sldId id="345" r:id="rId3"/>
    <p:sldId id="383" r:id="rId4"/>
    <p:sldId id="384" r:id="rId5"/>
    <p:sldId id="320" r:id="rId6"/>
    <p:sldId id="359" r:id="rId7"/>
    <p:sldId id="367" r:id="rId8"/>
    <p:sldId id="371" r:id="rId9"/>
    <p:sldId id="368" r:id="rId10"/>
    <p:sldId id="370" r:id="rId11"/>
    <p:sldId id="386" r:id="rId12"/>
    <p:sldId id="379" r:id="rId13"/>
    <p:sldId id="372" r:id="rId14"/>
    <p:sldId id="387" r:id="rId15"/>
    <p:sldId id="380" r:id="rId16"/>
    <p:sldId id="373" r:id="rId17"/>
    <p:sldId id="392" r:id="rId18"/>
    <p:sldId id="331" r:id="rId19"/>
    <p:sldId id="324" r:id="rId20"/>
    <p:sldId id="374" r:id="rId21"/>
    <p:sldId id="327" r:id="rId22"/>
    <p:sldId id="394" r:id="rId23"/>
    <p:sldId id="364" r:id="rId24"/>
    <p:sldId id="376" r:id="rId25"/>
    <p:sldId id="375" r:id="rId26"/>
    <p:sldId id="377" r:id="rId27"/>
    <p:sldId id="532" r:id="rId28"/>
    <p:sldId id="284" r:id="rId29"/>
    <p:sldId id="534" r:id="rId30"/>
    <p:sldId id="365" r:id="rId31"/>
    <p:sldId id="536" r:id="rId32"/>
    <p:sldId id="390" r:id="rId33"/>
    <p:sldId id="381" r:id="rId34"/>
    <p:sldId id="538" r:id="rId35"/>
    <p:sldId id="378" r:id="rId36"/>
  </p:sldIdLst>
  <p:sldSz cx="6858000" cy="5143500"/>
  <p:notesSz cx="6858000" cy="9144000"/>
  <p:embeddedFontLst>
    <p:embeddedFont>
      <p:font typeface="Montserrat" panose="02000505000000020004" pitchFamily="2" charset="0"/>
      <p:regular r:id="rId39"/>
      <p:bold r:id="rId40"/>
      <p:italic r:id="rId41"/>
      <p:boldItalic r:id="rId42"/>
    </p:embeddedFont>
    <p:embeddedFont>
      <p:font typeface="Arial-Rounded" panose="020B0500000000000000" pitchFamily="34" charset="0"/>
      <p:regular r:id="rId43"/>
    </p:embeddedFont>
    <p:embeddedFont>
      <p:font typeface="宋体" panose="02010600030101010101" pitchFamily="2" charset="-122"/>
      <p:regular r:id="rId44"/>
    </p:embeddedFont>
    <p:embeddedFont>
      <p:font typeface="Cambria" panose="02040503050406030204" pitchFamily="18" charset="0"/>
      <p:regular r:id="rId45"/>
      <p:bold r:id="rId46"/>
      <p:italic r:id="rId47"/>
      <p:boldItalic r:id="rId48"/>
    </p:embeddedFont>
    <p:embeddedFont>
      <p:font typeface="Calibri" panose="020F0502020204030204" pitchFamily="34" charset="0"/>
      <p:regular r:id="rId49"/>
      <p:bold r:id="rId50"/>
      <p:italic r:id="rId51"/>
      <p:boldItalic r:id="rId52"/>
    </p:embeddedFont>
    <p:embeddedFont>
      <p:font typeface="微软雅黑" panose="020B0503020204020204" pitchFamily="34" charset="-122"/>
      <p:regular r:id="rId53"/>
      <p:bold r:id="rId54"/>
    </p:embeddedFont>
    <p:embeddedFont>
      <p:font typeface="Kalam" panose="020B0604020202020204" charset="0"/>
      <p:regular r:id="rId55"/>
      <p:bold r:id="rId5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CC"/>
    <a:srgbClr val="000000"/>
    <a:srgbClr val="BEE7FB"/>
    <a:srgbClr val="B7D574"/>
    <a:srgbClr val="7EA131"/>
    <a:srgbClr val="8AB036"/>
    <a:srgbClr val="F95D51"/>
    <a:srgbClr val="FB4C43"/>
    <a:srgbClr val="96C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71713" autoAdjust="0"/>
  </p:normalViewPr>
  <p:slideViewPr>
    <p:cSldViewPr snapToGrid="0">
      <p:cViewPr varScale="1">
        <p:scale>
          <a:sx n="69" d="100"/>
          <a:sy n="69" d="100"/>
        </p:scale>
        <p:origin x="1050" y="72"/>
      </p:cViewPr>
      <p:guideLst>
        <p:guide orient="horz" pos="162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183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font" Target="fonts/font17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font" Target="fonts/font15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font" Target="fonts/font18.fntdata"/><Relationship Id="rId8" Type="http://schemas.openxmlformats.org/officeDocument/2006/relationships/slide" Target="slides/slide7.xml"/><Relationship Id="rId51" Type="http://schemas.openxmlformats.org/officeDocument/2006/relationships/font" Target="fonts/font1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46" Type="http://schemas.openxmlformats.org/officeDocument/2006/relationships/font" Target="fonts/font8.fntdata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3.fntdata"/><Relationship Id="rId54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1.fntdata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font" Target="fonts/font14.fntdata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98502-3195-4B93-9201-6D155D7E9F8D}" type="datetimeFigureOut">
              <a:rPr lang="en-US" smtClean="0"/>
              <a:t>15/9/2025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A25D97-BC93-457C-8EE6-A37DD0608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819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768760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6038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7582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6894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7289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4687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3004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9641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5931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7733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3352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ECF270-EC13-46BB-ADD2-DBBDC0934A2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1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0840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2781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257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803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580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8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881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081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941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291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796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userDrawn="1">
  <p:cSld name="SECTION_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641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53FCB-8F62-4072-9136-DAD8346C9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841772"/>
            <a:ext cx="51435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D03612-F00C-4FB4-AFEB-6D052B5EF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DDC8F-9159-4350-BBB4-2BFE7ADB9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pPr/>
              <a:t>15/9/2025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9450E-7221-4C9A-8506-A04C7E220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7B287-C064-4771-8035-9D18CBE4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660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6599F5-8F26-4D0A-B085-845895CE4A51}"/>
              </a:ext>
            </a:extLst>
          </p:cNvPr>
          <p:cNvSpPr/>
          <p:nvPr userDrawn="1"/>
        </p:nvSpPr>
        <p:spPr>
          <a:xfrm>
            <a:off x="4710102" y="4888300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90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  <p:sldLayoutId id="2147483695" r:id="rId11"/>
    <p:sldLayoutId id="2147483696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microsoft.com/office/2007/relationships/hdphoto" Target="../media/hdphoto5.wdp"/><Relationship Id="rId5" Type="http://schemas.openxmlformats.org/officeDocument/2006/relationships/image" Target="../media/image13.png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microsoft.com/office/2007/relationships/hdphoto" Target="../media/hdphoto5.wdp"/><Relationship Id="rId5" Type="http://schemas.openxmlformats.org/officeDocument/2006/relationships/image" Target="../media/image13.png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png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22.png"/><Relationship Id="rId5" Type="http://schemas.microsoft.com/office/2007/relationships/hdphoto" Target="../media/hdphoto6.wdp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microsoft.com/office/2007/relationships/hdphoto" Target="../media/hdphoto8.wd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png"/><Relationship Id="rId5" Type="http://schemas.openxmlformats.org/officeDocument/2006/relationships/image" Target="../media/image12.png"/><Relationship Id="rId4" Type="http://schemas.microsoft.com/office/2007/relationships/hdphoto" Target="../media/hdphoto7.wdp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7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6" Type="http://schemas.microsoft.com/office/2007/relationships/hdphoto" Target="../media/hdphoto10.wdp"/><Relationship Id="rId5" Type="http://schemas.openxmlformats.org/officeDocument/2006/relationships/image" Target="../media/image28.png"/><Relationship Id="rId4" Type="http://schemas.microsoft.com/office/2007/relationships/hdphoto" Target="../media/hdphoto9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6" Type="http://schemas.microsoft.com/office/2007/relationships/hdphoto" Target="../media/hdphoto5.wdp"/><Relationship Id="rId5" Type="http://schemas.openxmlformats.org/officeDocument/2006/relationships/image" Target="../media/image13.png"/><Relationship Id="rId4" Type="http://schemas.microsoft.com/office/2007/relationships/hdphoto" Target="../media/hdphoto8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11.wdp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3.wdp"/><Relationship Id="rId11" Type="http://schemas.openxmlformats.org/officeDocument/2006/relationships/image" Target="../media/image44.png"/><Relationship Id="rId5" Type="http://schemas.openxmlformats.org/officeDocument/2006/relationships/image" Target="../media/image39.png"/><Relationship Id="rId10" Type="http://schemas.openxmlformats.org/officeDocument/2006/relationships/image" Target="../media/image43.png"/><Relationship Id="rId4" Type="http://schemas.microsoft.com/office/2007/relationships/hdphoto" Target="../media/hdphoto12.wdp"/><Relationship Id="rId9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4" Type="http://schemas.microsoft.com/office/2007/relationships/hdphoto" Target="../media/hdphoto3.wdp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microsoft.com/office/2007/relationships/hdphoto" Target="../media/hdphoto3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microsoft.com/office/2007/relationships/hdphoto" Target="../media/hdphoto5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9"/>
            <a:ext cx="6858000" cy="5143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8119" y="2071954"/>
            <a:ext cx="4861765" cy="101312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vi-VN" sz="3782" b="1" dirty="0">
                <a:ln/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CHÀO MỪNG CÁC CON</a:t>
            </a:r>
          </a:p>
          <a:p>
            <a:pPr algn="ctr">
              <a:defRPr/>
            </a:pPr>
            <a:r>
              <a:rPr lang="vi-VN" sz="3782" b="1" dirty="0">
                <a:ln/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ĐẾN VỚI TIẾT HỌC</a:t>
            </a:r>
            <a:endParaRPr lang="en-US" sz="3782" b="1" dirty="0">
              <a:ln/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815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Dream\Desktop\3.jpg"/>
          <p:cNvPicPr>
            <a:picLocks noChangeAspect="1" noChangeArrowheads="1"/>
          </p:cNvPicPr>
          <p:nvPr/>
        </p:nvPicPr>
        <p:blipFill rotWithShape="1">
          <a:blip r:embed="rId3" cstate="print"/>
          <a:srcRect l="18506" t="14033" r="4395" b="5260"/>
          <a:stretch/>
        </p:blipFill>
        <p:spPr bwMode="auto">
          <a:xfrm>
            <a:off x="1214651" y="2138167"/>
            <a:ext cx="2333767" cy="2442949"/>
          </a:xfrm>
          <a:prstGeom prst="rect">
            <a:avLst/>
          </a:prstGeom>
          <a:noFill/>
        </p:spPr>
      </p:pic>
      <p:pic>
        <p:nvPicPr>
          <p:cNvPr id="14" name="Picture 3" descr="C:\Users\Dream\Desktop\5.jpg"/>
          <p:cNvPicPr>
            <a:picLocks noChangeAspect="1" noChangeArrowheads="1"/>
          </p:cNvPicPr>
          <p:nvPr/>
        </p:nvPicPr>
        <p:blipFill rotWithShape="1">
          <a:blip r:embed="rId4"/>
          <a:srcRect l="5003"/>
          <a:stretch/>
        </p:blipFill>
        <p:spPr bwMode="auto">
          <a:xfrm>
            <a:off x="3930554" y="2437006"/>
            <a:ext cx="2036837" cy="214411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76190" y="420211"/>
            <a:ext cx="57056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Hũ:</a:t>
            </a:r>
            <a:r>
              <a:rPr lang="en-US" altLang="zh-CN" sz="2400" b="1" dirty="0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Bình sành, sứ (thủy tinh, ... ) loại nhỏ, ở giữa phình ra, nhỏ dần về đáy, dùng để đựng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454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0655B7-D13A-4B5D-86C9-E8D053D93F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444170" y="389104"/>
            <a:ext cx="262690" cy="3257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BD02AF-8B24-4D36-8F50-BDF44D7C2D8A}"/>
              </a:ext>
            </a:extLst>
          </p:cNvPr>
          <p:cNvSpPr txBox="1"/>
          <p:nvPr/>
        </p:nvSpPr>
        <p:spPr>
          <a:xfrm>
            <a:off x="1526278" y="195938"/>
            <a:ext cx="4015062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 vui của Bi và Bống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E7C2F1-DDD3-4C5E-80C8-5B1CD2B28DC3}"/>
              </a:ext>
            </a:extLst>
          </p:cNvPr>
          <p:cNvSpPr txBox="1"/>
          <p:nvPr/>
        </p:nvSpPr>
        <p:spPr>
          <a:xfrm>
            <a:off x="276975" y="830010"/>
            <a:ext cx="6304050" cy="375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Khi cơn mưa vừa dứt, hai anh em Bi và Bống chợt thấy cầu vồng:</a:t>
            </a:r>
          </a:p>
          <a:p>
            <a:pPr>
              <a:lnSpc>
                <a:spcPct val="120000"/>
              </a:lnSpc>
            </a:pP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Cầu vồng kìa! Em nhìn xem. Đẹp quá!</a:t>
            </a:r>
          </a:p>
          <a:p>
            <a:pPr>
              <a:lnSpc>
                <a:spcPct val="120000"/>
              </a:lnSpc>
            </a:pP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Bi chỉ lên bầu trời và nói tiếp:</a:t>
            </a:r>
          </a:p>
          <a:p>
            <a:pPr>
              <a:lnSpc>
                <a:spcPct val="120000"/>
              </a:lnSpc>
            </a:pP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Anh nghe nói dưới chân cầu vồng có bảy hũ vàng đấy.</a:t>
            </a:r>
          </a:p>
          <a:p>
            <a:pPr>
              <a:lnSpc>
                <a:spcPct val="120000"/>
              </a:lnSpc>
            </a:pP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Bống hưởng ứng:</a:t>
            </a:r>
          </a:p>
          <a:p>
            <a:pPr>
              <a:lnSpc>
                <a:spcPct val="120000"/>
              </a:lnSpc>
            </a:pP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Lát nữa, mình sẽ đi lấy về nhé! Có vàng rồi, em sẽ mua nhiều búp bê và quần áo đẹp.</a:t>
            </a:r>
          </a:p>
          <a:p>
            <a:pPr>
              <a:lnSpc>
                <a:spcPct val="120000"/>
              </a:lnSpc>
            </a:pP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Còn anh sẽ mua một con ngựa hồng và một cái ô tô.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F33373-DA16-4749-9D75-D4B88F0BB4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04" y="958307"/>
            <a:ext cx="262690" cy="248235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955486" y="1903626"/>
            <a:ext cx="128957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088725" y="1903626"/>
            <a:ext cx="8705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048092" y="3728599"/>
            <a:ext cx="29921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958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BCC596-6E21-4FA3-AFA3-8D93D2FFB2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523273" y="361444"/>
            <a:ext cx="509461" cy="45947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C62185C-7415-4416-8E7F-C06A25A20C17}"/>
              </a:ext>
            </a:extLst>
          </p:cNvPr>
          <p:cNvSpPr/>
          <p:nvPr/>
        </p:nvSpPr>
        <p:spPr>
          <a:xfrm>
            <a:off x="193951" y="749203"/>
            <a:ext cx="5996762" cy="1307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F9A6964-F04A-4EEE-AB4B-B28AE8477F57}"/>
              </a:ext>
            </a:extLst>
          </p:cNvPr>
          <p:cNvSpPr/>
          <p:nvPr/>
        </p:nvSpPr>
        <p:spPr>
          <a:xfrm>
            <a:off x="399475" y="1100949"/>
            <a:ext cx="175745" cy="175745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36578F3-E32E-4526-B6C8-386D76814BB0}"/>
              </a:ext>
            </a:extLst>
          </p:cNvPr>
          <p:cNvCxnSpPr/>
          <p:nvPr/>
        </p:nvCxnSpPr>
        <p:spPr>
          <a:xfrm flipH="1">
            <a:off x="6120378" y="1024855"/>
            <a:ext cx="64482" cy="35372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131DB44-C5F7-48CF-AD5D-4DE44C539FA4}"/>
              </a:ext>
            </a:extLst>
          </p:cNvPr>
          <p:cNvCxnSpPr/>
          <p:nvPr/>
        </p:nvCxnSpPr>
        <p:spPr>
          <a:xfrm flipH="1">
            <a:off x="2913194" y="978441"/>
            <a:ext cx="69050" cy="34407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3309986" y="1645895"/>
            <a:ext cx="108932" cy="353729"/>
            <a:chOff x="2676684" y="2169042"/>
            <a:chExt cx="175436" cy="470813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561B3C3-A46A-4315-922A-2CB78B2C7534}"/>
                </a:ext>
              </a:extLst>
            </p:cNvPr>
            <p:cNvCxnSpPr/>
            <p:nvPr/>
          </p:nvCxnSpPr>
          <p:spPr>
            <a:xfrm flipH="1">
              <a:off x="2713897" y="2169042"/>
              <a:ext cx="138223" cy="47081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5E3B7E2-E061-4431-B820-D7AEBF44893B}"/>
                </a:ext>
              </a:extLst>
            </p:cNvPr>
            <p:cNvCxnSpPr/>
            <p:nvPr/>
          </p:nvCxnSpPr>
          <p:spPr>
            <a:xfrm flipH="1">
              <a:off x="2676684" y="2169042"/>
              <a:ext cx="138223" cy="47081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C62185C-7415-4416-8E7F-C06A25A20C17}"/>
              </a:ext>
            </a:extLst>
          </p:cNvPr>
          <p:cNvSpPr/>
          <p:nvPr/>
        </p:nvSpPr>
        <p:spPr>
          <a:xfrm>
            <a:off x="311605" y="2355168"/>
            <a:ext cx="6186078" cy="1307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F9A6964-F04A-4EEE-AB4B-B28AE8477F57}"/>
              </a:ext>
            </a:extLst>
          </p:cNvPr>
          <p:cNvSpPr/>
          <p:nvPr/>
        </p:nvSpPr>
        <p:spPr>
          <a:xfrm>
            <a:off x="384774" y="2697461"/>
            <a:ext cx="175745" cy="193319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DC7D53F-9496-4232-8B9C-99BCA61D33F5}"/>
              </a:ext>
            </a:extLst>
          </p:cNvPr>
          <p:cNvGrpSpPr/>
          <p:nvPr/>
        </p:nvGrpSpPr>
        <p:grpSpPr>
          <a:xfrm>
            <a:off x="2707557" y="3238028"/>
            <a:ext cx="108932" cy="353729"/>
            <a:chOff x="2676684" y="2169042"/>
            <a:chExt cx="175436" cy="470813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E3F4694-A89A-4A50-A823-79A68AB4E649}"/>
                </a:ext>
              </a:extLst>
            </p:cNvPr>
            <p:cNvCxnSpPr/>
            <p:nvPr/>
          </p:nvCxnSpPr>
          <p:spPr>
            <a:xfrm flipH="1">
              <a:off x="2713897" y="2169042"/>
              <a:ext cx="138223" cy="47081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764EB5E-1847-4927-9FBF-9378CAEE7BE1}"/>
                </a:ext>
              </a:extLst>
            </p:cNvPr>
            <p:cNvCxnSpPr/>
            <p:nvPr/>
          </p:nvCxnSpPr>
          <p:spPr>
            <a:xfrm flipH="1">
              <a:off x="2676684" y="2169042"/>
              <a:ext cx="138223" cy="47081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2712298-122F-4BCD-B0DC-6C392C751DA7}"/>
              </a:ext>
            </a:extLst>
          </p:cNvPr>
          <p:cNvCxnSpPr/>
          <p:nvPr/>
        </p:nvCxnSpPr>
        <p:spPr>
          <a:xfrm flipH="1">
            <a:off x="2107437" y="2589799"/>
            <a:ext cx="69050" cy="34407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A587573-47C0-4B81-9DAD-9C4239EF3CF7}"/>
              </a:ext>
            </a:extLst>
          </p:cNvPr>
          <p:cNvCxnSpPr/>
          <p:nvPr/>
        </p:nvCxnSpPr>
        <p:spPr>
          <a:xfrm flipH="1">
            <a:off x="6425692" y="2622082"/>
            <a:ext cx="69050" cy="34407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925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0655B7-D13A-4B5D-86C9-E8D053D93F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458084" y="436750"/>
            <a:ext cx="458048" cy="3700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E7C2F1-DDD3-4C5E-80C8-5B1CD2B28DC3}"/>
              </a:ext>
            </a:extLst>
          </p:cNvPr>
          <p:cNvSpPr txBox="1"/>
          <p:nvPr/>
        </p:nvSpPr>
        <p:spPr>
          <a:xfrm>
            <a:off x="269515" y="822087"/>
            <a:ext cx="6085686" cy="2853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Bỗng nhiên, cầu vồng biến mất. Bi cười:</a:t>
            </a:r>
          </a:p>
          <a:p>
            <a:pPr algn="just">
              <a:lnSpc>
                <a:spcPct val="130000"/>
              </a:lnSpc>
            </a:pP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Em ơi! Anh đùa đấy! Ở đó không có vàng đâu.</a:t>
            </a:r>
          </a:p>
          <a:p>
            <a:pPr algn="just">
              <a:lnSpc>
                <a:spcPct val="130000"/>
              </a:lnSpc>
            </a:pP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Bống vui vẻ:</a:t>
            </a:r>
          </a:p>
          <a:p>
            <a:pPr algn="just">
              <a:lnSpc>
                <a:spcPct val="130000"/>
              </a:lnSpc>
            </a:pP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Thế ạ? Nếu vậy, em sẽ lấy bút màu để vẽ tặng anh ngựa hồng và ô tô.</a:t>
            </a:r>
          </a:p>
          <a:p>
            <a:pPr algn="just">
              <a:lnSpc>
                <a:spcPct val="130000"/>
              </a:lnSpc>
            </a:pP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Còn anh sẽ vẽ tặng em nhiều búp bê và quần áo đủ các màu sắc.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072E2E-5D10-4DC6-841C-61B1F882A3D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84" y="964392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35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BCC596-6E21-4FA3-AFA3-8D93D2FFB2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458337" y="404477"/>
            <a:ext cx="362623" cy="32704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C62185C-7415-4416-8E7F-C06A25A20C17}"/>
              </a:ext>
            </a:extLst>
          </p:cNvPr>
          <p:cNvSpPr/>
          <p:nvPr/>
        </p:nvSpPr>
        <p:spPr>
          <a:xfrm>
            <a:off x="323044" y="751260"/>
            <a:ext cx="5996762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Nếu vậy, em sẽ lấy bút màu để vẽ tặng anh ngựa hồng và ô tô.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F9A6964-F04A-4EEE-AB4B-B28AE8477F57}"/>
              </a:ext>
            </a:extLst>
          </p:cNvPr>
          <p:cNvSpPr/>
          <p:nvPr/>
        </p:nvSpPr>
        <p:spPr>
          <a:xfrm>
            <a:off x="450321" y="1017731"/>
            <a:ext cx="175745" cy="175745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4A1888-AD68-4A58-A081-3660E096F3B5}"/>
              </a:ext>
            </a:extLst>
          </p:cNvPr>
          <p:cNvSpPr/>
          <p:nvPr/>
        </p:nvSpPr>
        <p:spPr>
          <a:xfrm>
            <a:off x="323044" y="2151697"/>
            <a:ext cx="5996761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Còn anh sẽ vẽ tặng em nhiều búp bê và quần áo đủ các màu sắc.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0BE2C75-39F3-4245-87AE-D7E4510ABA8F}"/>
              </a:ext>
            </a:extLst>
          </p:cNvPr>
          <p:cNvSpPr/>
          <p:nvPr/>
        </p:nvSpPr>
        <p:spPr>
          <a:xfrm>
            <a:off x="481612" y="2446764"/>
            <a:ext cx="175745" cy="175745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36578F3-E32E-4526-B6C8-386D76814BB0}"/>
              </a:ext>
            </a:extLst>
          </p:cNvPr>
          <p:cNvCxnSpPr/>
          <p:nvPr/>
        </p:nvCxnSpPr>
        <p:spPr>
          <a:xfrm flipH="1">
            <a:off x="4715211" y="939284"/>
            <a:ext cx="70930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131DB44-C5F7-48CF-AD5D-4DE44C539FA4}"/>
              </a:ext>
            </a:extLst>
          </p:cNvPr>
          <p:cNvCxnSpPr>
            <a:cxnSpLocks/>
          </p:cNvCxnSpPr>
          <p:nvPr/>
        </p:nvCxnSpPr>
        <p:spPr>
          <a:xfrm flipH="1">
            <a:off x="1976897" y="946222"/>
            <a:ext cx="83551" cy="34407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7422319-8144-48FC-B93E-EDB2FE811073}"/>
              </a:ext>
            </a:extLst>
          </p:cNvPr>
          <p:cNvCxnSpPr/>
          <p:nvPr/>
        </p:nvCxnSpPr>
        <p:spPr>
          <a:xfrm flipH="1">
            <a:off x="2361203" y="1505698"/>
            <a:ext cx="85825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3377502" y="1504746"/>
            <a:ext cx="99029" cy="292338"/>
            <a:chOff x="2676684" y="2169042"/>
            <a:chExt cx="175436" cy="470813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561B3C3-A46A-4315-922A-2CB78B2C7534}"/>
                </a:ext>
              </a:extLst>
            </p:cNvPr>
            <p:cNvCxnSpPr/>
            <p:nvPr/>
          </p:nvCxnSpPr>
          <p:spPr>
            <a:xfrm flipH="1">
              <a:off x="2713897" y="2169042"/>
              <a:ext cx="138223" cy="47081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5E3B7E2-E061-4431-B820-D7AEBF44893B}"/>
                </a:ext>
              </a:extLst>
            </p:cNvPr>
            <p:cNvCxnSpPr/>
            <p:nvPr/>
          </p:nvCxnSpPr>
          <p:spPr>
            <a:xfrm flipH="1">
              <a:off x="2676684" y="2169042"/>
              <a:ext cx="138223" cy="47081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E6E3E2B-2C79-480F-93F4-0FF61CBCC550}"/>
              </a:ext>
            </a:extLst>
          </p:cNvPr>
          <p:cNvCxnSpPr/>
          <p:nvPr/>
        </p:nvCxnSpPr>
        <p:spPr>
          <a:xfrm flipH="1">
            <a:off x="1983206" y="2363091"/>
            <a:ext cx="70930" cy="32157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D25BCB9-DBAC-4631-86B0-4CC56E0528C2}"/>
              </a:ext>
            </a:extLst>
          </p:cNvPr>
          <p:cNvCxnSpPr/>
          <p:nvPr/>
        </p:nvCxnSpPr>
        <p:spPr>
          <a:xfrm flipH="1">
            <a:off x="5847312" y="2348779"/>
            <a:ext cx="64482" cy="32157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20519CE-9D73-49FF-A14F-311D1433DDC4}"/>
              </a:ext>
            </a:extLst>
          </p:cNvPr>
          <p:cNvGrpSpPr/>
          <p:nvPr/>
        </p:nvGrpSpPr>
        <p:grpSpPr>
          <a:xfrm>
            <a:off x="3571139" y="2939534"/>
            <a:ext cx="99029" cy="292338"/>
            <a:chOff x="2676684" y="2169042"/>
            <a:chExt cx="175436" cy="470813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E71ACB1-9BC6-41FE-A382-6128BBA9F12D}"/>
                </a:ext>
              </a:extLst>
            </p:cNvPr>
            <p:cNvCxnSpPr/>
            <p:nvPr/>
          </p:nvCxnSpPr>
          <p:spPr>
            <a:xfrm flipH="1">
              <a:off x="2713897" y="2169042"/>
              <a:ext cx="138223" cy="47081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6B17BD6-DFE3-4C16-85F5-45FB9BF53859}"/>
                </a:ext>
              </a:extLst>
            </p:cNvPr>
            <p:cNvCxnSpPr/>
            <p:nvPr/>
          </p:nvCxnSpPr>
          <p:spPr>
            <a:xfrm flipH="1">
              <a:off x="2676684" y="2169042"/>
              <a:ext cx="138223" cy="47081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9809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0655B7-D13A-4B5D-86C9-E8D053D93F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506184" y="415235"/>
            <a:ext cx="343152" cy="3094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E7C2F1-DDD3-4C5E-80C8-5B1CD2B28DC3}"/>
              </a:ext>
            </a:extLst>
          </p:cNvPr>
          <p:cNvSpPr txBox="1"/>
          <p:nvPr/>
        </p:nvSpPr>
        <p:spPr>
          <a:xfrm>
            <a:off x="388738" y="724717"/>
            <a:ext cx="6085686" cy="38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Bỗng nhiên, cầu vồng biến mất. Bi cười:</a:t>
            </a:r>
          </a:p>
          <a:p>
            <a:pPr algn="just">
              <a:lnSpc>
                <a:spcPct val="130000"/>
              </a:lnSpc>
            </a:pP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Em ơi! Anh đùa đấy! Ở đó không có vàng đâu.</a:t>
            </a:r>
          </a:p>
          <a:p>
            <a:pPr algn="just">
              <a:lnSpc>
                <a:spcPct val="130000"/>
              </a:lnSpc>
            </a:pP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Bống vui vẻ:</a:t>
            </a:r>
          </a:p>
          <a:p>
            <a:pPr algn="just">
              <a:lnSpc>
                <a:spcPct val="130000"/>
              </a:lnSpc>
            </a:pP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Thế ạ? Nếu vậy, em sẽ lấy bút màu để vẽ tặng anh ngựa hồng và ô tô.</a:t>
            </a:r>
          </a:p>
          <a:p>
            <a:pPr algn="just">
              <a:lnSpc>
                <a:spcPct val="130000"/>
              </a:lnSpc>
            </a:pP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Còn anh sẽ vẽ tặng em nhiều búp bê và quần áo đủ các màu sắc.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072E2E-5D10-4DC6-841C-61B1F882A3D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60" y="890199"/>
            <a:ext cx="288000" cy="2880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236818" y="1628096"/>
            <a:ext cx="69469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326073" y="1628096"/>
            <a:ext cx="165039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56940" y="3060014"/>
            <a:ext cx="63153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150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0655B7-D13A-4B5D-86C9-E8D053D93F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490538"/>
            <a:ext cx="582308" cy="5251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E7C2F1-DDD3-4C5E-80C8-5B1CD2B28DC3}"/>
              </a:ext>
            </a:extLst>
          </p:cNvPr>
          <p:cNvSpPr txBox="1"/>
          <p:nvPr/>
        </p:nvSpPr>
        <p:spPr>
          <a:xfrm>
            <a:off x="473485" y="1203456"/>
            <a:ext cx="6055030" cy="100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Không có bảy hũ vàng dưới chân cầu vồng, hai anh em vẫn cười vui vẻ.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9DD203-3F47-4E76-AAE9-452CD4BBB7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85" y="1330963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46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87676"/>
            <a:ext cx="6346320" cy="41784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568951" y="2176878"/>
            <a:ext cx="5894219" cy="9863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914331">
              <a:lnSpc>
                <a:spcPct val="150000"/>
              </a:lnSpc>
              <a:defRPr/>
            </a:pP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nhóm</a:t>
            </a:r>
            <a:endParaRPr lang="zh-CN" alt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00CC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5893740" y="0"/>
            <a:ext cx="964260" cy="14320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12" y="184157"/>
            <a:ext cx="2446114" cy="1818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图片 10">
            <a:extLst>
              <a:ext uri="{FF2B5EF4-FFF2-40B4-BE49-F238E27FC236}">
                <a16:creationId xmlns:a16="http://schemas.microsoft.com/office/drawing/2014/main" id="{3629FE9C-960A-473B-B9F3-6E7B8AB1A3B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83" r="63070"/>
          <a:stretch/>
        </p:blipFill>
        <p:spPr>
          <a:xfrm>
            <a:off x="703898" y="4346262"/>
            <a:ext cx="6297036" cy="70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282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4720850"/>
            <a:ext cx="6858000" cy="41890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-25495"/>
            <a:ext cx="6858000" cy="207170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38">
                <a:defRPr/>
              </a:pPr>
              <a:endParaRPr lang="en-US" sz="1013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38">
                <a:defRPr/>
              </a:pPr>
              <a:endParaRPr lang="en-US" sz="1013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1855146" y="309367"/>
            <a:ext cx="35856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38">
              <a:defRPr/>
            </a:pP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Tiêu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6964CF0-F867-40B3-B2B1-3674F9622D67}"/>
              </a:ext>
            </a:extLst>
          </p:cNvPr>
          <p:cNvGrpSpPr/>
          <p:nvPr/>
        </p:nvGrpSpPr>
        <p:grpSpPr>
          <a:xfrm>
            <a:off x="1576069" y="2571750"/>
            <a:ext cx="4601754" cy="2085255"/>
            <a:chOff x="-3765218" y="2205463"/>
            <a:chExt cx="4957314" cy="3353728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id="{32759546-28A9-4DC2-9605-8623813D24D4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71A0E1A-8145-4C37-B0A7-441AC2617E49}"/>
                </a:ext>
              </a:extLst>
            </p:cNvPr>
            <p:cNvSpPr txBox="1"/>
            <p:nvPr/>
          </p:nvSpPr>
          <p:spPr>
            <a:xfrm>
              <a:off x="-3010636" y="2737698"/>
              <a:ext cx="3686468" cy="2821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14338">
                <a:lnSpc>
                  <a:spcPct val="150000"/>
                </a:lnSpc>
                <a:defRPr/>
              </a:pPr>
              <a:r>
                <a:rPr lang="en-US" sz="36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Ngắt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nghỉ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đúng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dấu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CCF5BAD-6952-4BF5-BFA7-1E123E9098A5}"/>
              </a:ext>
            </a:extLst>
          </p:cNvPr>
          <p:cNvGrpSpPr/>
          <p:nvPr/>
        </p:nvGrpSpPr>
        <p:grpSpPr>
          <a:xfrm>
            <a:off x="574453" y="801338"/>
            <a:ext cx="4601754" cy="1948821"/>
            <a:chOff x="6435112" y="1133830"/>
            <a:chExt cx="5694730" cy="3295447"/>
          </a:xfrm>
        </p:grpSpPr>
        <p:pic>
          <p:nvPicPr>
            <p:cNvPr id="36" name="PA_图片 6">
              <a:extLst>
                <a:ext uri="{FF2B5EF4-FFF2-40B4-BE49-F238E27FC236}">
                  <a16:creationId xmlns:a16="http://schemas.microsoft.com/office/drawing/2014/main" id="{5DF38753-0D78-45E1-9FB4-360550AA63F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29544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E96EF29-9D46-4CDD-A702-017DDEDBB417}"/>
                </a:ext>
              </a:extLst>
            </p:cNvPr>
            <p:cNvSpPr txBox="1"/>
            <p:nvPr/>
          </p:nvSpPr>
          <p:spPr>
            <a:xfrm>
              <a:off x="7315789" y="1529222"/>
              <a:ext cx="4415435" cy="2504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14338">
                <a:lnSpc>
                  <a:spcPct val="150000"/>
                </a:lnSpc>
                <a:defRPr/>
              </a:pP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Đọc đúng, to, rõ ràng.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8384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73732" descr="PPT素材-12">
            <a:extLst>
              <a:ext uri="{FF2B5EF4-FFF2-40B4-BE49-F238E27FC236}">
                <a16:creationId xmlns:a16="http://schemas.microsoft.com/office/drawing/2014/main" id="{77F8999D-85AE-0555-E892-DDABC5AE1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741" y="634165"/>
            <a:ext cx="6022519" cy="38527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76004C-B4C1-1DE7-2FC3-994208EDFA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843646" cy="4500563"/>
          </a:xfrm>
          <a:prstGeom prst="rect">
            <a:avLst/>
          </a:prstGeom>
        </p:spPr>
      </p:pic>
      <p:pic>
        <p:nvPicPr>
          <p:cNvPr id="8" name="图片 73732" descr="PPT素材-12">
            <a:extLst>
              <a:ext uri="{FF2B5EF4-FFF2-40B4-BE49-F238E27FC236}">
                <a16:creationId xmlns:a16="http://schemas.microsoft.com/office/drawing/2014/main" id="{4E69450A-F656-AA8D-3924-437AA3450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639" y="789684"/>
            <a:ext cx="5311328" cy="3397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CCCFCBB7-42B1-3B60-AECD-69530608FF1E}"/>
              </a:ext>
            </a:extLst>
          </p:cNvPr>
          <p:cNvSpPr>
            <a:spLocks noChangeArrowheads="1"/>
          </p:cNvSpPr>
          <p:nvPr/>
        </p:nvSpPr>
        <p:spPr bwMode="gray">
          <a:xfrm>
            <a:off x="332480" y="2250696"/>
            <a:ext cx="6301697" cy="107824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685749">
              <a:lnSpc>
                <a:spcPct val="150000"/>
              </a:lnSpc>
              <a:defRPr/>
            </a:pPr>
            <a:r>
              <a:rPr lang="en-US" altLang="zh-CN" sz="4852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</a:t>
            </a:r>
            <a:r>
              <a:rPr lang="en-US" altLang="zh-CN" sz="4852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852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endParaRPr lang="zh-CN" altLang="en-US" sz="4852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DDB808D-61E5-C035-697C-85C2C777A0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311" y="1398285"/>
            <a:ext cx="1108036" cy="109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53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6FBF10-BC0D-4914-8E62-5AEE3D96C6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58679" y="214391"/>
            <a:ext cx="4710222" cy="4624408"/>
          </a:xfrm>
          <a:prstGeom prst="ellipse">
            <a:avLst/>
          </a:prstGeom>
        </p:spPr>
      </p:pic>
      <p:pic>
        <p:nvPicPr>
          <p:cNvPr id="1026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507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0655B7-D13A-4B5D-86C9-E8D053D93F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446583" y="399047"/>
            <a:ext cx="416100" cy="3419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BD02AF-8B24-4D36-8F50-BDF44D7C2D8A}"/>
              </a:ext>
            </a:extLst>
          </p:cNvPr>
          <p:cNvSpPr txBox="1"/>
          <p:nvPr/>
        </p:nvSpPr>
        <p:spPr>
          <a:xfrm>
            <a:off x="1649726" y="226427"/>
            <a:ext cx="3234245" cy="498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 vui của Bi và Bống</a:t>
            </a:r>
            <a:endParaRPr lang="en-US" sz="2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E7C2F1-DDD3-4C5E-80C8-5B1CD2B28DC3}"/>
              </a:ext>
            </a:extLst>
          </p:cNvPr>
          <p:cNvSpPr txBox="1"/>
          <p:nvPr/>
        </p:nvSpPr>
        <p:spPr>
          <a:xfrm>
            <a:off x="236668" y="725090"/>
            <a:ext cx="6448759" cy="422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cơn mưa vừa dứt, hai anh em Bi và Bống chợt thấy cầu vồng:</a:t>
            </a:r>
          </a:p>
          <a:p>
            <a:pPr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Cầu vồng kìa! Em nhìn xem. Đẹp quá!</a:t>
            </a:r>
          </a:p>
          <a:p>
            <a:pPr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Bi chỉ lên bầu trời và nói tiếp:</a:t>
            </a:r>
          </a:p>
          <a:p>
            <a:pPr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Anh nghe nói dưới chân cầu vồng có bảy hũ vàng đấy.</a:t>
            </a:r>
          </a:p>
          <a:p>
            <a:pPr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Bống hưởng ứng:</a:t>
            </a:r>
          </a:p>
          <a:p>
            <a:pPr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Lát nữa, mình sẽ đi lấy về nhé! Có vàng rồi, em sẽ mua nhiều búp bê và quần áo đẹp.</a:t>
            </a:r>
          </a:p>
          <a:p>
            <a:pPr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Còn anh sẽ mua một con ngựa hồng và một cái ô tô.</a:t>
            </a:r>
          </a:p>
          <a:p>
            <a:pPr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Bỗng nhiên, cầu vồng biến mất. Bi cười:</a:t>
            </a:r>
          </a:p>
          <a:p>
            <a:pPr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Em ơi! Anh đùa đấy! Ở đó không có vàng đâu.</a:t>
            </a:r>
          </a:p>
          <a:p>
            <a:pPr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Bống vui vẻ:</a:t>
            </a:r>
          </a:p>
          <a:p>
            <a:pPr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Thế ạ? Nếu vậy, em sẽ lấy bút màu để vẽ tặng anh ngựa hồng và ô tô.</a:t>
            </a:r>
          </a:p>
          <a:p>
            <a:pPr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Còn anh sẽ vẽ tặng em nhiều búp bê và quần áo đủ các màu sắc.</a:t>
            </a:r>
          </a:p>
          <a:p>
            <a:pPr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Không có bảy hũ vàng dưới chân cầu vồng, hai anh em vẫn cười vui vẻ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</a:t>
            </a: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(Theo </a:t>
            </a:r>
            <a:r>
              <a:rPr lang="vi-VN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108 truyện mẹ kể con nghe</a:t>
            </a: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47DA0F7-7500-4B18-8D2F-1AA3AC2D6E13}"/>
              </a:ext>
            </a:extLst>
          </p:cNvPr>
          <p:cNvSpPr/>
          <p:nvPr/>
        </p:nvSpPr>
        <p:spPr>
          <a:xfrm>
            <a:off x="414912" y="827535"/>
            <a:ext cx="240385" cy="21854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accent2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</a:t>
            </a:r>
            <a:r>
              <a:rPr lang="en-US" sz="2000" b="1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AE9B51C-7D47-46F9-937C-5EA10B3643CA}"/>
              </a:ext>
            </a:extLst>
          </p:cNvPr>
          <p:cNvSpPr/>
          <p:nvPr/>
        </p:nvSpPr>
        <p:spPr>
          <a:xfrm>
            <a:off x="282700" y="2976726"/>
            <a:ext cx="240385" cy="21854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accent2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</a:t>
            </a:r>
            <a:r>
              <a:rPr lang="en-US" sz="2000" b="1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2489DA0-9075-4114-999A-F1D8E8D8A1CA}"/>
              </a:ext>
            </a:extLst>
          </p:cNvPr>
          <p:cNvSpPr/>
          <p:nvPr/>
        </p:nvSpPr>
        <p:spPr>
          <a:xfrm>
            <a:off x="386651" y="4351073"/>
            <a:ext cx="218532" cy="21854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</a:t>
            </a:r>
            <a:endParaRPr lang="en-US" sz="2000" b="1" dirty="0">
              <a:solidFill>
                <a:schemeClr val="accent2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0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C238813-6EDC-49C5-8D5C-B80523462C08}"/>
              </a:ext>
            </a:extLst>
          </p:cNvPr>
          <p:cNvSpPr txBox="1"/>
          <p:nvPr/>
        </p:nvSpPr>
        <p:spPr>
          <a:xfrm>
            <a:off x="2161505" y="333691"/>
            <a:ext cx="407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BÀI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3AC99F3-4249-4804-B2F3-00A3641612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9668" r="35029"/>
          <a:stretch/>
        </p:blipFill>
        <p:spPr>
          <a:xfrm>
            <a:off x="372023" y="333691"/>
            <a:ext cx="1290208" cy="1282459"/>
          </a:xfrm>
          <a:prstGeom prst="ellipse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809857-1CCB-4D2F-A2CD-6785761D2E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7065" y="1865568"/>
            <a:ext cx="5443870" cy="27161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5107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0655B7-D13A-4B5D-86C9-E8D053D93F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588655" y="236141"/>
            <a:ext cx="343152" cy="3094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BD02AF-8B24-4D36-8F50-BDF44D7C2D8A}"/>
              </a:ext>
            </a:extLst>
          </p:cNvPr>
          <p:cNvSpPr txBox="1"/>
          <p:nvPr/>
        </p:nvSpPr>
        <p:spPr>
          <a:xfrm>
            <a:off x="1973241" y="177606"/>
            <a:ext cx="3126669" cy="417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 vui của Bi và Bống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E7C2F1-DDD3-4C5E-80C8-5B1CD2B28DC3}"/>
              </a:ext>
            </a:extLst>
          </p:cNvPr>
          <p:cNvSpPr txBox="1"/>
          <p:nvPr/>
        </p:nvSpPr>
        <p:spPr>
          <a:xfrm>
            <a:off x="204395" y="579878"/>
            <a:ext cx="6484206" cy="422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cơn mưa vừa dứt, hai anh em Bi và Bống chợt thấy cầu vồng:</a:t>
            </a:r>
          </a:p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Cầu vồng kìa! Em nhìn xem. Đẹp quá!</a:t>
            </a:r>
          </a:p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Bi chỉ lên bầu trời và nói tiếp:</a:t>
            </a:r>
          </a:p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Anh nghe nói dưới chân cầu vồng có bảy hũ vàng đấy.</a:t>
            </a:r>
          </a:p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Bống hưởng ứng:</a:t>
            </a:r>
          </a:p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Lát nữa, mình sẽ đi lấy về nhé! Có vàng rồi, em sẽ mua nhiều búp bê và quần áo đẹp.</a:t>
            </a:r>
          </a:p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Còn anh sẽ mua một con ngựa hồng và một cái ô tô.</a:t>
            </a:r>
          </a:p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Bỗng nhiên, cầu vồng biến mất. Bi cười:</a:t>
            </a:r>
          </a:p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Em ơi! Anh đùa đấy! Ở đó không có vàng đâu.</a:t>
            </a:r>
          </a:p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Bống vui vẻ:</a:t>
            </a:r>
          </a:p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Thế ạ? Nếu vậy, em sẽ lấy bút màu để vẽ tặng anh ngựa hồng và ô tô.</a:t>
            </a:r>
          </a:p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Còn anh sẽ vẽ tặng em nhiều búp bê và quần áo đủ các màu sắc.</a:t>
            </a:r>
          </a:p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Không có bảy hũ vàng dưới chân cầu vồng, hai anh em vẫn cười vui vẻ.</a:t>
            </a:r>
            <a:endParaRPr lang="en-U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</a:t>
            </a: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(Theo </a:t>
            </a:r>
            <a:r>
              <a:rPr lang="vi-VN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108 truyện mẹ kể con nghe</a:t>
            </a: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F33373-DA16-4749-9D75-D4B88F0BB4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56" y="684957"/>
            <a:ext cx="203084" cy="1919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072E2E-5D10-4DC6-841C-61B1F882A3D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09" y="2845828"/>
            <a:ext cx="196708" cy="1967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9DD203-3F47-4E76-AAE9-452CD4BBB7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32" y="4210942"/>
            <a:ext cx="238017" cy="23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96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335203" y="2518201"/>
            <a:ext cx="6119826" cy="417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vi-V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có bảy hũ vàng, Bi và Bống sẽ làm gì?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298CD41-A964-485C-9709-D79DAA9E49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50355" b="49768"/>
          <a:stretch/>
        </p:blipFill>
        <p:spPr>
          <a:xfrm>
            <a:off x="279407" y="2885118"/>
            <a:ext cx="1635002" cy="100038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7F199C4-B4ED-45F5-8DD1-D6DF43EE6B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8886" t="49007" r="1469" b="761"/>
          <a:stretch/>
        </p:blipFill>
        <p:spPr>
          <a:xfrm>
            <a:off x="4887793" y="3443340"/>
            <a:ext cx="1635004" cy="11184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ADAB3B2-BBDB-4253-A326-F3AEFBB561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375" t="49007" r="47980" b="761"/>
          <a:stretch/>
        </p:blipFill>
        <p:spPr>
          <a:xfrm>
            <a:off x="1914409" y="3475135"/>
            <a:ext cx="1635004" cy="111842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3E3A923-9C6C-48D7-AEF0-FBC11ECC8D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8644" t="993" r="1711" b="48775"/>
          <a:stretch/>
        </p:blipFill>
        <p:spPr>
          <a:xfrm>
            <a:off x="3405360" y="2885118"/>
            <a:ext cx="1582359" cy="111842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8E7C2F1-DDD3-4C5E-80C8-5B1CD2B28DC3}"/>
              </a:ext>
            </a:extLst>
          </p:cNvPr>
          <p:cNvSpPr txBox="1"/>
          <p:nvPr/>
        </p:nvSpPr>
        <p:spPr>
          <a:xfrm>
            <a:off x="355693" y="364348"/>
            <a:ext cx="60993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Khi cơn mưa vừa dứt, hai anh em Bi và Bống chợt thấy cầu vồng:</a:t>
            </a:r>
          </a:p>
          <a:p>
            <a:pPr algn="just"/>
            <a:r>
              <a:rPr lang="vi-V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Cầu vồng kìa! Em nhìn xem. Đẹp quá!</a:t>
            </a:r>
          </a:p>
          <a:p>
            <a:pPr algn="just"/>
            <a:r>
              <a:rPr lang="vi-V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Bi chỉ lên bầu trời và nói tiếp:</a:t>
            </a:r>
          </a:p>
          <a:p>
            <a:pPr algn="just"/>
            <a:r>
              <a:rPr lang="vi-V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Anh nghe nói dưới chân cầu vồng có bảy hũ vàng đấy.</a:t>
            </a:r>
          </a:p>
          <a:p>
            <a:pPr algn="just"/>
            <a:r>
              <a:rPr lang="vi-V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Bống hưởng ứng:</a:t>
            </a:r>
          </a:p>
          <a:p>
            <a:pPr algn="just"/>
            <a:r>
              <a:rPr lang="vi-V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Lát nữa, mình sẽ đi lấy về nhé! Có vàng rồi, em sẽ mua nhiều búp bê và quần áo đẹp.</a:t>
            </a:r>
          </a:p>
          <a:p>
            <a:pPr algn="just"/>
            <a:r>
              <a:rPr lang="vi-V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Còn anh sẽ mua một con ngựa hồng và một cái ô tô.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4F33373-DA16-4749-9D75-D4B88F0BB4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38" y="415695"/>
            <a:ext cx="218503" cy="213410"/>
          </a:xfrm>
          <a:prstGeom prst="rect">
            <a:avLst/>
          </a:prstGeom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839849D5-2D53-4DD7-BDB8-836F402A19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850921" y="4456855"/>
            <a:ext cx="491589" cy="42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7302B70-B84E-44C0-AB09-190FE6A033E2}"/>
              </a:ext>
            </a:extLst>
          </p:cNvPr>
          <p:cNvSpPr txBox="1"/>
          <p:nvPr/>
        </p:nvSpPr>
        <p:spPr>
          <a:xfrm>
            <a:off x="1213606" y="4499422"/>
            <a:ext cx="39823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1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1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hũ</a:t>
            </a:r>
            <a:r>
              <a:rPr lang="en-US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1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97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45B920-059F-4064-87D0-DE93382C6703}"/>
              </a:ext>
            </a:extLst>
          </p:cNvPr>
          <p:cNvSpPr txBox="1"/>
          <p:nvPr/>
        </p:nvSpPr>
        <p:spPr>
          <a:xfrm>
            <a:off x="339454" y="2886479"/>
            <a:ext cx="5157704" cy="498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có bảy hũ vàng, hai anh em làm gì?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3A685F-3A28-459E-8146-13B0938BCC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38223" y="3488102"/>
            <a:ext cx="1473958" cy="13369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9E1FE1-3EEB-456D-9E72-927E9F53AB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92322" y="3488102"/>
            <a:ext cx="1473959" cy="130032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8E7C2F1-DDD3-4C5E-80C8-5B1CD2B28DC3}"/>
              </a:ext>
            </a:extLst>
          </p:cNvPr>
          <p:cNvSpPr txBox="1"/>
          <p:nvPr/>
        </p:nvSpPr>
        <p:spPr>
          <a:xfrm>
            <a:off x="432860" y="314119"/>
            <a:ext cx="6085686" cy="2645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Bỗng nhiên, cầu vồng biến mất. Bi cười:</a:t>
            </a:r>
          </a:p>
          <a:p>
            <a:pPr algn="just">
              <a:lnSpc>
                <a:spcPct val="120000"/>
              </a:lnSpc>
            </a:pP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Em ơi! Anh đùa đấy! Ở đó không có vàng đâu.</a:t>
            </a:r>
          </a:p>
          <a:p>
            <a:pPr algn="just">
              <a:lnSpc>
                <a:spcPct val="120000"/>
              </a:lnSpc>
            </a:pP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Bống vui vẻ:</a:t>
            </a:r>
          </a:p>
          <a:p>
            <a:pPr algn="just">
              <a:lnSpc>
                <a:spcPct val="120000"/>
              </a:lnSpc>
            </a:pP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Thế ạ? Nếu vậy, em sẽ lấy bút màu để vẽ tặng anh ngựa hồng và ô tô.</a:t>
            </a:r>
          </a:p>
          <a:p>
            <a:pPr algn="just">
              <a:lnSpc>
                <a:spcPct val="120000"/>
              </a:lnSpc>
            </a:pP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Còn anh sẽ vẽ tặng em nhiều búp bê và quần áo đủ các màu sắc.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072E2E-5D10-4DC6-841C-61B1F882A3D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84" y="403483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21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F1651D7-B63B-48C0-9554-8AF7EF6FDC81}"/>
              </a:ext>
            </a:extLst>
          </p:cNvPr>
          <p:cNvSpPr txBox="1"/>
          <p:nvPr/>
        </p:nvSpPr>
        <p:spPr>
          <a:xfrm>
            <a:off x="362357" y="3049711"/>
            <a:ext cx="60103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những câu nói cho thấy hai anh em rất quan tâm và yêu quý nhau.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839849D5-2D53-4DD7-BDB8-836F402A19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553957" y="3852234"/>
            <a:ext cx="590366" cy="50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7302B70-B84E-44C0-AB09-190FE6A033E2}"/>
              </a:ext>
            </a:extLst>
          </p:cNvPr>
          <p:cNvSpPr txBox="1"/>
          <p:nvPr/>
        </p:nvSpPr>
        <p:spPr>
          <a:xfrm>
            <a:off x="1144323" y="3852234"/>
            <a:ext cx="5303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sao những câu nói này lại thể hiện sự yêu thương của hai anh em dành cho nhau?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E7C2F1-DDD3-4C5E-80C8-5B1CD2B28DC3}"/>
              </a:ext>
            </a:extLst>
          </p:cNvPr>
          <p:cNvSpPr txBox="1"/>
          <p:nvPr/>
        </p:nvSpPr>
        <p:spPr>
          <a:xfrm>
            <a:off x="362357" y="404307"/>
            <a:ext cx="6085686" cy="2645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Bỗng nhiên, cầu vồng biến mất. Bi cười:</a:t>
            </a:r>
          </a:p>
          <a:p>
            <a:pPr algn="just">
              <a:lnSpc>
                <a:spcPct val="120000"/>
              </a:lnSpc>
            </a:pP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Em ơi! Anh đùa đấy! Ở đó không có vàng đâu.</a:t>
            </a:r>
          </a:p>
          <a:p>
            <a:pPr algn="just">
              <a:lnSpc>
                <a:spcPct val="120000"/>
              </a:lnSpc>
            </a:pP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Bống vui vẻ:</a:t>
            </a:r>
          </a:p>
          <a:p>
            <a:pPr algn="just">
              <a:lnSpc>
                <a:spcPct val="120000"/>
              </a:lnSpc>
            </a:pP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Thế ạ? Nếu vậy, em sẽ lấy bút màu để vẽ tặng anh ngựa hồng và ô tô.</a:t>
            </a:r>
          </a:p>
          <a:p>
            <a:pPr algn="just">
              <a:lnSpc>
                <a:spcPct val="120000"/>
              </a:lnSpc>
            </a:pP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Còn anh sẽ vẽ tặng em nhiều búp bê và quần áo đủ các màu sắc.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072E2E-5D10-4DC6-841C-61B1F882A3D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57" y="494446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99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67" y="386330"/>
            <a:ext cx="5739000" cy="410325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64525" y="2087796"/>
            <a:ext cx="46207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anh em vui sướng khi nhìn thấy cầu vồng, biết mơ ước và quan tâm, yêu quý nhau.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42842" y="1269432"/>
            <a:ext cx="2042252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</a:t>
            </a:r>
          </a:p>
        </p:txBody>
      </p:sp>
    </p:spTree>
    <p:extLst>
      <p:ext uri="{BB962C8B-B14F-4D97-AF65-F5344CB8AC3E}">
        <p14:creationId xmlns:p14="http://schemas.microsoft.com/office/powerpoint/2010/main" val="410374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7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6D7145-474F-83CE-7B57-EC14AC470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7217217" cy="45005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444A7D-E5B7-2948-C939-DB26106A6E09}"/>
              </a:ext>
            </a:extLst>
          </p:cNvPr>
          <p:cNvSpPr txBox="1"/>
          <p:nvPr/>
        </p:nvSpPr>
        <p:spPr>
          <a:xfrm>
            <a:off x="2674448" y="969085"/>
            <a:ext cx="27596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38">
              <a:defRPr/>
            </a:pP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 đọc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65BCB6-C70C-D98A-D136-1332066BDCD3}"/>
              </a:ext>
            </a:extLst>
          </p:cNvPr>
          <p:cNvSpPr txBox="1"/>
          <p:nvPr/>
        </p:nvSpPr>
        <p:spPr>
          <a:xfrm>
            <a:off x="1398582" y="1857254"/>
            <a:ext cx="5311422" cy="1588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38">
              <a:lnSpc>
                <a:spcPct val="150000"/>
              </a:lnSpc>
              <a:defRPr/>
            </a:pPr>
            <a:r>
              <a:rPr lang="en-US" sz="225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225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rõ</a:t>
            </a:r>
            <a:r>
              <a:rPr lang="en-US" sz="225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ràng</a:t>
            </a:r>
            <a:r>
              <a:rPr lang="en-US" sz="225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5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225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vẻ</a:t>
            </a:r>
            <a:r>
              <a:rPr lang="en-US" sz="225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trìu</a:t>
            </a:r>
            <a:r>
              <a:rPr lang="en-US" sz="225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mến</a:t>
            </a:r>
            <a:r>
              <a:rPr lang="en-US" sz="225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25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25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225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25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sz="225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chấm</a:t>
            </a:r>
            <a:r>
              <a:rPr lang="en-US" sz="225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than, </a:t>
            </a:r>
            <a:r>
              <a:rPr lang="en-US" sz="225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sz="225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225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lang="en-US" sz="225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sz="225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sz="225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225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cuối</a:t>
            </a:r>
            <a:r>
              <a:rPr lang="en-US" sz="225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225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402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r="13695" b="5297"/>
          <a:stretch/>
        </p:blipFill>
        <p:spPr>
          <a:xfrm>
            <a:off x="-4965" y="3054369"/>
            <a:ext cx="1598685" cy="2138207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322" y="4123473"/>
            <a:ext cx="1128796" cy="1128796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5" y="-697558"/>
            <a:ext cx="6780436" cy="42224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5660944" y="2294347"/>
            <a:ext cx="1128795" cy="2849153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296547" y="1349477"/>
            <a:ext cx="4813956" cy="71558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914354">
              <a:defRPr/>
            </a:pPr>
            <a:r>
              <a:rPr lang="en-US" altLang="zh-CN" sz="4050" b="1" spc="6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Luyện đọc lại</a:t>
            </a:r>
            <a:endParaRPr lang="zh-CN" altLang="en-US" sz="4050" b="1" spc="600" dirty="0">
              <a:solidFill>
                <a:srgbClr val="00206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192888" y="-32444"/>
            <a:ext cx="826323" cy="82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44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4711308"/>
            <a:ext cx="6858000" cy="41890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-13"/>
            <a:ext cx="6858000" cy="207170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38">
                <a:defRPr/>
              </a:pPr>
              <a:endParaRPr lang="en-US" sz="1013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38">
                <a:defRPr/>
              </a:pPr>
              <a:endParaRPr lang="en-US" sz="1013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1793126" y="214249"/>
            <a:ext cx="37116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38">
              <a:defRPr/>
            </a:pP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Tiêu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CF663E4-22E1-46B4-A189-4EF1289C479A}"/>
              </a:ext>
            </a:extLst>
          </p:cNvPr>
          <p:cNvSpPr txBox="1"/>
          <p:nvPr/>
        </p:nvSpPr>
        <p:spPr>
          <a:xfrm>
            <a:off x="0" y="2138909"/>
            <a:ext cx="6521824" cy="1003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38">
              <a:lnSpc>
                <a:spcPct val="150000"/>
              </a:lnSpc>
              <a:defRPr/>
            </a:pP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hiện được giọng đọc toàn bài,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nhấn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xúc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E96EF29-9D46-4CDD-A702-017DDEDBB417}"/>
              </a:ext>
            </a:extLst>
          </p:cNvPr>
          <p:cNvSpPr txBox="1"/>
          <p:nvPr/>
        </p:nvSpPr>
        <p:spPr>
          <a:xfrm>
            <a:off x="286270" y="1019271"/>
            <a:ext cx="4738973" cy="51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38">
              <a:lnSpc>
                <a:spcPct val="150000"/>
              </a:lnSpc>
              <a:defRPr/>
            </a:pP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đúng, to, rõ ràng.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3C4679-830F-C08E-0BAC-BA000B56473E}"/>
              </a:ext>
            </a:extLst>
          </p:cNvPr>
          <p:cNvSpPr txBox="1"/>
          <p:nvPr/>
        </p:nvSpPr>
        <p:spPr>
          <a:xfrm>
            <a:off x="188447" y="1629648"/>
            <a:ext cx="3460484" cy="51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38">
              <a:lnSpc>
                <a:spcPct val="150000"/>
              </a:lnSpc>
              <a:defRPr/>
            </a:pP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5900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DCA42-B743-4167-B3EC-3CDE44494738}"/>
              </a:ext>
            </a:extLst>
          </p:cNvPr>
          <p:cNvSpPr txBox="1">
            <a:spLocks/>
          </p:cNvSpPr>
          <p:nvPr/>
        </p:nvSpPr>
        <p:spPr>
          <a:xfrm>
            <a:off x="317751" y="1623589"/>
            <a:ext cx="6222497" cy="82637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1. Theo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qua ở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379025EE-652A-404B-9150-B2619620CE20}"/>
              </a:ext>
            </a:extLst>
          </p:cNvPr>
          <p:cNvSpPr txBox="1">
            <a:spLocks/>
          </p:cNvSpPr>
          <p:nvPr/>
        </p:nvSpPr>
        <p:spPr>
          <a:xfrm>
            <a:off x="471854" y="514456"/>
            <a:ext cx="6068394" cy="1109133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CF46D8C-FB15-4892-BF97-62E180F9EE5E}"/>
              </a:ext>
            </a:extLst>
          </p:cNvPr>
          <p:cNvSpPr txBox="1">
            <a:spLocks/>
          </p:cNvSpPr>
          <p:nvPr/>
        </p:nvSpPr>
        <p:spPr>
          <a:xfrm>
            <a:off x="317751" y="2618057"/>
            <a:ext cx="6222497" cy="9410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2. Bố dặn bạn nhỏ làm gì để “ngày qua vẫn còn”?</a:t>
            </a:r>
          </a:p>
        </p:txBody>
      </p:sp>
    </p:spTree>
    <p:extLst>
      <p:ext uri="{BB962C8B-B14F-4D97-AF65-F5344CB8AC3E}">
        <p14:creationId xmlns:p14="http://schemas.microsoft.com/office/powerpoint/2010/main" val="147789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69DF3C-5780-4554-AA71-6349F9B503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590535" y="342565"/>
            <a:ext cx="334623" cy="3017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663394-F9ED-479A-AD47-BA05AF69194A}"/>
              </a:ext>
            </a:extLst>
          </p:cNvPr>
          <p:cNvSpPr txBox="1"/>
          <p:nvPr/>
        </p:nvSpPr>
        <p:spPr>
          <a:xfrm>
            <a:off x="1715059" y="186281"/>
            <a:ext cx="3427881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 vui của Bi và Bống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5B139B-3029-49A5-9AB3-F2B47751BC10}"/>
              </a:ext>
            </a:extLst>
          </p:cNvPr>
          <p:cNvSpPr txBox="1"/>
          <p:nvPr/>
        </p:nvSpPr>
        <p:spPr>
          <a:xfrm>
            <a:off x="283190" y="577791"/>
            <a:ext cx="6291618" cy="422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Khi cơn mưa vừa dứt, hai anh em Bi và Bống chợt thấy cầu vồng:</a:t>
            </a:r>
          </a:p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Cầu vồng kìa! Em nhìn xem. Đẹp quá!</a:t>
            </a:r>
          </a:p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Bi chỉ lên bầu trời và nói tiếp:</a:t>
            </a:r>
          </a:p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Anh nghe nói dưới chân cầu vồng có bảy hũ vàng đấy.</a:t>
            </a:r>
          </a:p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Bống hưởng ứng:</a:t>
            </a:r>
          </a:p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Lát nữa, mình sẽ đi lấy về nhé! Có vàng rồi, em sẽ mua nhiều búp bê và quần áo đẹp.</a:t>
            </a:r>
          </a:p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Còn anh sẽ mua một con ngựa hồng và một cái ô tô.</a:t>
            </a:r>
          </a:p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Bỗng nhiên, cầu vồng biến mất. Bi cười:</a:t>
            </a:r>
          </a:p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Em ơi! Anh đùa đấy! Ở đó không có vàng đâu.</a:t>
            </a:r>
          </a:p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Bống vui vẻ:</a:t>
            </a:r>
          </a:p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Thế ạ? Nếu vậy, em sẽ lấy bút màu để vẽ tặng anh ngựa hồng và ô tô.</a:t>
            </a:r>
          </a:p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Còn anh sẽ vẽ tặng em nhiều búp bê và quần áo đủ các màu sắc.</a:t>
            </a:r>
          </a:p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Không có bảy hũ vàng dưới chân cầu vồng, hai anh em vẫn cười vui vẻ.</a:t>
            </a:r>
            <a:endParaRPr lang="en-U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</a:t>
            </a: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(Theo </a:t>
            </a:r>
            <a:r>
              <a:rPr lang="vi-VN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108 truyện mẹ kể con nghe</a:t>
            </a: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61CA7A8-4408-4717-9230-13DEA0C11B52}"/>
              </a:ext>
            </a:extLst>
          </p:cNvPr>
          <p:cNvSpPr/>
          <p:nvPr/>
        </p:nvSpPr>
        <p:spPr>
          <a:xfrm>
            <a:off x="364072" y="653582"/>
            <a:ext cx="204944" cy="22599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D064127-49C9-4C05-9021-66B4CBA04137}"/>
              </a:ext>
            </a:extLst>
          </p:cNvPr>
          <p:cNvSpPr/>
          <p:nvPr/>
        </p:nvSpPr>
        <p:spPr>
          <a:xfrm>
            <a:off x="358496" y="2826939"/>
            <a:ext cx="204944" cy="22599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F2AD422-E2E9-4155-BAA9-551181C13586}"/>
              </a:ext>
            </a:extLst>
          </p:cNvPr>
          <p:cNvSpPr/>
          <p:nvPr/>
        </p:nvSpPr>
        <p:spPr>
          <a:xfrm>
            <a:off x="385591" y="4191912"/>
            <a:ext cx="204944" cy="22599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85131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583bf2c0947695c562ac5d998569417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" y="202971"/>
            <a:ext cx="6717113" cy="4721683"/>
          </a:xfrm>
          <a:prstGeom prst="rect">
            <a:avLst/>
          </a:prstGeom>
        </p:spPr>
      </p:pic>
      <p:pic>
        <p:nvPicPr>
          <p:cNvPr id="18" name="图片 17" descr="69a8f3e94da59fb9c00491d0266be90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730" y="814031"/>
            <a:ext cx="1727002" cy="125158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03749" y="2464187"/>
            <a:ext cx="4312925" cy="707214"/>
          </a:xfrm>
          <a:prstGeom prst="rect">
            <a:avLst/>
          </a:prstGeom>
          <a:noFill/>
          <a:ln>
            <a:noFill/>
          </a:ln>
          <a:effectLst/>
        </p:spPr>
        <p:txBody>
          <a:bodyPr lIns="51422" tIns="25712" rIns="51422" bIns="25712" rtlCol="0" anchor="ctr"/>
          <a:lstStyle/>
          <a:p>
            <a:pPr algn="ctr" defTabSz="514211">
              <a:defRPr/>
            </a:pPr>
            <a:r>
              <a:rPr lang="en-US" sz="3038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LUYỆN TẬP THEO VĂN BẢN ĐỌC</a:t>
            </a:r>
          </a:p>
        </p:txBody>
      </p:sp>
    </p:spTree>
    <p:extLst>
      <p:ext uri="{BB962C8B-B14F-4D97-AF65-F5344CB8AC3E}">
        <p14:creationId xmlns:p14="http://schemas.microsoft.com/office/powerpoint/2010/main" val="277676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A85FA556-34DD-45FB-B539-D4903BA9B1DD}"/>
              </a:ext>
            </a:extLst>
          </p:cNvPr>
          <p:cNvSpPr txBox="1"/>
          <p:nvPr/>
        </p:nvSpPr>
        <p:spPr>
          <a:xfrm>
            <a:off x="805029" y="513044"/>
            <a:ext cx="57582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Xếp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nhóm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5AAB0D39-9FE0-4D77-9FE1-6623416979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087" b="70238" l="53133" r="55485"/>
                    </a14:imgEffect>
                  </a14:imgLayer>
                </a14:imgProps>
              </a:ext>
            </a:extLst>
          </a:blip>
          <a:srcRect l="52839" t="64443" r="44221" b="29118"/>
          <a:stretch/>
        </p:blipFill>
        <p:spPr>
          <a:xfrm>
            <a:off x="303684" y="408773"/>
            <a:ext cx="561301" cy="682454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6F0ECC01-FBB8-494B-80B5-780215F639A9}"/>
              </a:ext>
            </a:extLst>
          </p:cNvPr>
          <p:cNvGrpSpPr/>
          <p:nvPr/>
        </p:nvGrpSpPr>
        <p:grpSpPr>
          <a:xfrm>
            <a:off x="303684" y="1091227"/>
            <a:ext cx="1424064" cy="1177527"/>
            <a:chOff x="737938" y="3293016"/>
            <a:chExt cx="3254776" cy="2179640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6F93EC09-509C-4C33-A009-FA0F5F2C50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0713" b="90312" l="2031" r="4734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691" r="51666" b="7240"/>
            <a:stretch/>
          </p:blipFill>
          <p:spPr>
            <a:xfrm>
              <a:off x="737938" y="3293016"/>
              <a:ext cx="3254776" cy="2179640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DBE093F-89AE-4E83-9EB5-9A02B647C484}"/>
                </a:ext>
              </a:extLst>
            </p:cNvPr>
            <p:cNvSpPr txBox="1"/>
            <p:nvPr/>
          </p:nvSpPr>
          <p:spPr>
            <a:xfrm>
              <a:off x="1372246" y="4177881"/>
              <a:ext cx="2548926" cy="747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25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hũ</a:t>
              </a:r>
              <a:r>
                <a:rPr lang="en-US" sz="2025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25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vàng</a:t>
              </a:r>
              <a:endParaRPr lang="en-US" sz="2025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5EB93FF-3D35-463D-9561-9EB2023746AF}"/>
              </a:ext>
            </a:extLst>
          </p:cNvPr>
          <p:cNvGrpSpPr/>
          <p:nvPr/>
        </p:nvGrpSpPr>
        <p:grpSpPr>
          <a:xfrm>
            <a:off x="1865568" y="1230024"/>
            <a:ext cx="1605287" cy="1003982"/>
            <a:chOff x="5300803" y="3499476"/>
            <a:chExt cx="2946475" cy="1973179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9441E2C1-DD56-4B2F-BC99-CDA4DF63FA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8989" b="57444" l="56411" r="9507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78" t="36682" r="88" b="40249"/>
            <a:stretch/>
          </p:blipFill>
          <p:spPr>
            <a:xfrm>
              <a:off x="5300803" y="3499476"/>
              <a:ext cx="2946475" cy="1973179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1B1BF90-AE9E-48DC-835F-AC15BCB13434}"/>
                </a:ext>
              </a:extLst>
            </p:cNvPr>
            <p:cNvSpPr txBox="1"/>
            <p:nvPr/>
          </p:nvSpPr>
          <p:spPr>
            <a:xfrm>
              <a:off x="6132541" y="4190579"/>
              <a:ext cx="1455376" cy="7939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25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Bống</a:t>
              </a:r>
              <a:endParaRPr lang="en-US" sz="2025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0A4805C-B715-4FCF-8917-2B17A7934798}"/>
              </a:ext>
            </a:extLst>
          </p:cNvPr>
          <p:cNvGrpSpPr/>
          <p:nvPr/>
        </p:nvGrpSpPr>
        <p:grpSpPr>
          <a:xfrm>
            <a:off x="3495263" y="1207188"/>
            <a:ext cx="1412727" cy="967840"/>
            <a:chOff x="8611809" y="3557975"/>
            <a:chExt cx="3929047" cy="1973179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E8F5FA4-7FBF-4805-8A42-69EB92F34E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7528" b="57350" l="53594" r="9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78" t="36682" r="88" b="40249"/>
            <a:stretch/>
          </p:blipFill>
          <p:spPr>
            <a:xfrm>
              <a:off x="8611809" y="3557975"/>
              <a:ext cx="3929047" cy="1973179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709D998-6C55-4AF2-8711-B764EDFBFD57}"/>
                </a:ext>
              </a:extLst>
            </p:cNvPr>
            <p:cNvSpPr txBox="1"/>
            <p:nvPr/>
          </p:nvSpPr>
          <p:spPr>
            <a:xfrm>
              <a:off x="9795902" y="4278508"/>
              <a:ext cx="1537784" cy="82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25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Bi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44AD13A-F83D-4547-9F95-A0E6816DA1C9}"/>
              </a:ext>
            </a:extLst>
          </p:cNvPr>
          <p:cNvGrpSpPr/>
          <p:nvPr/>
        </p:nvGrpSpPr>
        <p:grpSpPr>
          <a:xfrm>
            <a:off x="5153929" y="1341038"/>
            <a:ext cx="1269172" cy="849932"/>
            <a:chOff x="12113969" y="3961665"/>
            <a:chExt cx="2256305" cy="1510990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A300B693-1954-487B-93C3-A632232409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8352" b="28731" l="53125" r="971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15" t="7986" r="351" b="68945"/>
            <a:stretch/>
          </p:blipFill>
          <p:spPr>
            <a:xfrm>
              <a:off x="12113969" y="3961665"/>
              <a:ext cx="2256305" cy="1510990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5C7624C-38E2-4D0A-9E1B-916D287DE8A7}"/>
                </a:ext>
              </a:extLst>
            </p:cNvPr>
            <p:cNvSpPr txBox="1"/>
            <p:nvPr/>
          </p:nvSpPr>
          <p:spPr>
            <a:xfrm>
              <a:off x="12795448" y="4306186"/>
              <a:ext cx="1137601" cy="718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25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anh</a:t>
              </a:r>
              <a:endParaRPr lang="en-US" sz="2025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3768C11-1105-4FF1-8649-0D63A3F1BF68}"/>
              </a:ext>
            </a:extLst>
          </p:cNvPr>
          <p:cNvGrpSpPr/>
          <p:nvPr/>
        </p:nvGrpSpPr>
        <p:grpSpPr>
          <a:xfrm>
            <a:off x="308176" y="2243536"/>
            <a:ext cx="1574574" cy="1172370"/>
            <a:chOff x="2209955" y="5479647"/>
            <a:chExt cx="3372620" cy="2258557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FF58342B-7CD2-4EAB-AEB2-AB4BE4681E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9488" b="91091" l="469" r="4859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691" r="51666" b="7240"/>
            <a:stretch/>
          </p:blipFill>
          <p:spPr>
            <a:xfrm>
              <a:off x="2209955" y="5479647"/>
              <a:ext cx="3372620" cy="2258557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E21D0B7-4844-4C2C-8271-C144D8DFDE5A}"/>
                </a:ext>
              </a:extLst>
            </p:cNvPr>
            <p:cNvSpPr txBox="1"/>
            <p:nvPr/>
          </p:nvSpPr>
          <p:spPr>
            <a:xfrm>
              <a:off x="2646261" y="6370139"/>
              <a:ext cx="2548925" cy="778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25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quần</a:t>
              </a:r>
              <a:r>
                <a:rPr lang="en-US" sz="2025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25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áo</a:t>
              </a:r>
              <a:endParaRPr lang="en-US" sz="2025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4000259-8ADD-4206-8FD5-6AA4F5FA72CE}"/>
              </a:ext>
            </a:extLst>
          </p:cNvPr>
          <p:cNvGrpSpPr/>
          <p:nvPr/>
        </p:nvGrpSpPr>
        <p:grpSpPr>
          <a:xfrm>
            <a:off x="2097505" y="2436879"/>
            <a:ext cx="1216194" cy="959212"/>
            <a:chOff x="6355504" y="6018141"/>
            <a:chExt cx="2256305" cy="1510990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44D63B95-D4F2-4FA0-A1E5-7747EEEAFF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8352" b="28731" l="53125" r="971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15" t="7986" r="351" b="68945"/>
            <a:stretch/>
          </p:blipFill>
          <p:spPr>
            <a:xfrm>
              <a:off x="6355504" y="6018141"/>
              <a:ext cx="2256305" cy="1510990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667E870-ED73-48BB-8366-DEBF7F089D21}"/>
                </a:ext>
              </a:extLst>
            </p:cNvPr>
            <p:cNvSpPr txBox="1"/>
            <p:nvPr/>
          </p:nvSpPr>
          <p:spPr>
            <a:xfrm>
              <a:off x="6831251" y="6433642"/>
              <a:ext cx="1576110" cy="63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25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ô </a:t>
              </a:r>
              <a:r>
                <a:rPr lang="en-US" sz="2025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tô</a:t>
              </a:r>
              <a:endParaRPr lang="en-US" sz="2025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FCE5D819-F48D-4B79-9AF0-E176D5ABC337}"/>
              </a:ext>
            </a:extLst>
          </p:cNvPr>
          <p:cNvGrpSpPr/>
          <p:nvPr/>
        </p:nvGrpSpPr>
        <p:grpSpPr>
          <a:xfrm>
            <a:off x="3324488" y="2390438"/>
            <a:ext cx="1814414" cy="1143359"/>
            <a:chOff x="9114494" y="5531154"/>
            <a:chExt cx="3299419" cy="2209537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301CAE9E-1BF2-4F74-B319-E312E23FCD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131" b="28731" l="52031" r="946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15" t="7986" r="351" b="68945"/>
            <a:stretch/>
          </p:blipFill>
          <p:spPr>
            <a:xfrm>
              <a:off x="9114494" y="5531154"/>
              <a:ext cx="3299419" cy="2209537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E20EB7A-45C1-49B2-B178-AC02A9E1960D}"/>
                </a:ext>
              </a:extLst>
            </p:cNvPr>
            <p:cNvSpPr txBox="1"/>
            <p:nvPr/>
          </p:nvSpPr>
          <p:spPr>
            <a:xfrm>
              <a:off x="9920427" y="6245598"/>
              <a:ext cx="2091725" cy="780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25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búp</a:t>
              </a:r>
              <a:r>
                <a:rPr lang="en-US" sz="2025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25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bê</a:t>
              </a:r>
              <a:endParaRPr lang="en-US" sz="2025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9FA113D-6341-4A4B-A535-CB952DF02286}"/>
              </a:ext>
            </a:extLst>
          </p:cNvPr>
          <p:cNvGrpSpPr/>
          <p:nvPr/>
        </p:nvGrpSpPr>
        <p:grpSpPr>
          <a:xfrm>
            <a:off x="5129484" y="2498296"/>
            <a:ext cx="1433750" cy="960145"/>
            <a:chOff x="12916598" y="5782461"/>
            <a:chExt cx="2548888" cy="1706925"/>
          </a:xfrm>
        </p:grpSpPr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52AC53E7-C51A-4403-88B9-9B5E7F149E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688" b="29510" l="55156" r="9671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15" t="7986" r="351" b="68945"/>
            <a:stretch/>
          </p:blipFill>
          <p:spPr>
            <a:xfrm>
              <a:off x="12916598" y="5782461"/>
              <a:ext cx="2548888" cy="1706925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CFCE3816-6C25-4FF5-90E4-A7A128C87D31}"/>
                </a:ext>
              </a:extLst>
            </p:cNvPr>
            <p:cNvSpPr txBox="1"/>
            <p:nvPr/>
          </p:nvSpPr>
          <p:spPr>
            <a:xfrm>
              <a:off x="13685407" y="6283348"/>
              <a:ext cx="1162810" cy="718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25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endParaRPr lang="en-US" sz="2025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0" name="Rounded Rectangle 49">
            <a:extLst>
              <a:ext uri="{FF2B5EF4-FFF2-40B4-BE49-F238E27FC236}">
                <a16:creationId xmlns:a16="http://schemas.microsoft.com/office/drawing/2014/main" id="{4F0C847D-73E5-48CD-B742-B35DDB9F0F93}"/>
              </a:ext>
            </a:extLst>
          </p:cNvPr>
          <p:cNvSpPr/>
          <p:nvPr/>
        </p:nvSpPr>
        <p:spPr>
          <a:xfrm>
            <a:off x="444838" y="3617288"/>
            <a:ext cx="3342482" cy="4000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25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lang="en-US" sz="2025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025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25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2025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25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2025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25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endParaRPr lang="en-US" sz="2025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1" name="Rounded Rectangle 49">
            <a:extLst>
              <a:ext uri="{FF2B5EF4-FFF2-40B4-BE49-F238E27FC236}">
                <a16:creationId xmlns:a16="http://schemas.microsoft.com/office/drawing/2014/main" id="{446CB301-F3B5-4BB6-ACD8-6AC6A1665C66}"/>
              </a:ext>
            </a:extLst>
          </p:cNvPr>
          <p:cNvSpPr/>
          <p:nvPr/>
        </p:nvSpPr>
        <p:spPr>
          <a:xfrm>
            <a:off x="444838" y="4154430"/>
            <a:ext cx="2503217" cy="4000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25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 </a:t>
            </a:r>
            <a:r>
              <a:rPr lang="en-US" sz="2025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025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25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2025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25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2025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25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endParaRPr lang="en-US" sz="2025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2" name="Rounded Rectangle 49">
            <a:extLst>
              <a:ext uri="{FF2B5EF4-FFF2-40B4-BE49-F238E27FC236}">
                <a16:creationId xmlns:a16="http://schemas.microsoft.com/office/drawing/2014/main" id="{F4116D90-F3DC-4C8F-A246-BBC5A437AA6D}"/>
              </a:ext>
            </a:extLst>
          </p:cNvPr>
          <p:cNvSpPr/>
          <p:nvPr/>
        </p:nvSpPr>
        <p:spPr>
          <a:xfrm>
            <a:off x="2505616" y="1951718"/>
            <a:ext cx="399970" cy="4000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25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63" name="Rounded Rectangle 49">
            <a:extLst>
              <a:ext uri="{FF2B5EF4-FFF2-40B4-BE49-F238E27FC236}">
                <a16:creationId xmlns:a16="http://schemas.microsoft.com/office/drawing/2014/main" id="{EC42A06C-DF60-429C-9CD4-33C31E99F246}"/>
              </a:ext>
            </a:extLst>
          </p:cNvPr>
          <p:cNvSpPr/>
          <p:nvPr/>
        </p:nvSpPr>
        <p:spPr>
          <a:xfrm>
            <a:off x="4110904" y="1879904"/>
            <a:ext cx="399970" cy="4000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25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64" name="Rounded Rectangle 49">
            <a:extLst>
              <a:ext uri="{FF2B5EF4-FFF2-40B4-BE49-F238E27FC236}">
                <a16:creationId xmlns:a16="http://schemas.microsoft.com/office/drawing/2014/main" id="{AD26E780-DB67-45A6-9C5B-954E8A9D0051}"/>
              </a:ext>
            </a:extLst>
          </p:cNvPr>
          <p:cNvSpPr/>
          <p:nvPr/>
        </p:nvSpPr>
        <p:spPr>
          <a:xfrm>
            <a:off x="5657226" y="1898392"/>
            <a:ext cx="399970" cy="4000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25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65" name="Rounded Rectangle 49">
            <a:extLst>
              <a:ext uri="{FF2B5EF4-FFF2-40B4-BE49-F238E27FC236}">
                <a16:creationId xmlns:a16="http://schemas.microsoft.com/office/drawing/2014/main" id="{942F054A-7719-4B49-8FC7-8FD71B49AFAD}"/>
              </a:ext>
            </a:extLst>
          </p:cNvPr>
          <p:cNvSpPr/>
          <p:nvPr/>
        </p:nvSpPr>
        <p:spPr>
          <a:xfrm>
            <a:off x="5774846" y="3248531"/>
            <a:ext cx="399970" cy="4000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25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23392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4" grpId="0"/>
      <p:bldP spid="6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136C3E-B074-4297-AF28-5E07674F55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9667" r="12237"/>
          <a:stretch/>
        </p:blipFill>
        <p:spPr>
          <a:xfrm>
            <a:off x="968188" y="2078702"/>
            <a:ext cx="5174427" cy="2766437"/>
          </a:xfrm>
          <a:prstGeom prst="round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141C05-674B-4C62-A099-C7CCCA9598FF}"/>
              </a:ext>
            </a:extLst>
          </p:cNvPr>
          <p:cNvSpPr txBox="1"/>
          <p:nvPr/>
        </p:nvSpPr>
        <p:spPr>
          <a:xfrm>
            <a:off x="521768" y="298361"/>
            <a:ext cx="5814463" cy="94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trong bài những câu cho thấy sự ngạc nhiên của Bi khi nhìn thấy cầu vồng.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8810A15-9AA0-410D-865B-D58E0C05E2D5}"/>
              </a:ext>
            </a:extLst>
          </p:cNvPr>
          <p:cNvGrpSpPr/>
          <p:nvPr/>
        </p:nvGrpSpPr>
        <p:grpSpPr>
          <a:xfrm>
            <a:off x="298173" y="1238427"/>
            <a:ext cx="6038058" cy="674855"/>
            <a:chOff x="441065" y="1307242"/>
            <a:chExt cx="5277348" cy="674855"/>
          </a:xfrm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71839674-0B01-4E17-9B16-1C89077CA132}"/>
                </a:ext>
              </a:extLst>
            </p:cNvPr>
            <p:cNvSpPr/>
            <p:nvPr/>
          </p:nvSpPr>
          <p:spPr>
            <a:xfrm>
              <a:off x="1382232" y="1307242"/>
              <a:ext cx="4336179" cy="493738"/>
            </a:xfrm>
            <a:prstGeom prst="wedgeRoundRectCallout">
              <a:avLst>
                <a:gd name="adj1" fmla="val -36243"/>
                <a:gd name="adj2" fmla="val 140025"/>
                <a:gd name="adj3" fmla="val 16667"/>
              </a:avLst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29EF83C-C76A-407B-A0BA-7D150D8EDB51}"/>
                </a:ext>
              </a:extLst>
            </p:cNvPr>
            <p:cNvSpPr txBox="1"/>
            <p:nvPr/>
          </p:nvSpPr>
          <p:spPr>
            <a:xfrm>
              <a:off x="441065" y="1320890"/>
              <a:ext cx="5277348" cy="661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Cầu vồng kìa! Em nhìn xem</a:t>
              </a:r>
              <a:r>
                <a:rPr 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Đẹp quá!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2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1">
            <a:extLst>
              <a:ext uri="{FF2B5EF4-FFF2-40B4-BE49-F238E27FC236}">
                <a16:creationId xmlns:a16="http://schemas.microsoft.com/office/drawing/2014/main" id="{09BAF4DF-F664-42B3-BF32-1C4A6D1A99ED}"/>
              </a:ext>
            </a:extLst>
          </p:cNvPr>
          <p:cNvSpPr txBox="1"/>
          <p:nvPr/>
        </p:nvSpPr>
        <p:spPr>
          <a:xfrm>
            <a:off x="310375" y="1648545"/>
            <a:ext cx="6237249" cy="861770"/>
          </a:xfrm>
          <a:prstGeom prst="rect">
            <a:avLst/>
          </a:prstGeom>
          <a:noFill/>
          <a:ln w="9525">
            <a:noFill/>
          </a:ln>
        </p:spPr>
        <p:txBody>
          <a:bodyPr wrap="square" lIns="121917" tIns="60958" rIns="121917" bIns="60958">
            <a:spAutoFit/>
          </a:bodyPr>
          <a:lstStyle/>
          <a:p>
            <a:pPr lvl="0" eaLnBrk="0" hangingPunct="0"/>
            <a:r>
              <a:rPr lang="en-US" sz="2400" b="1" dirty="0">
                <a:latin typeface="Times New Roman" panose="02020603050405020304" pitchFamily="18" charset="0"/>
                <a:cs typeface="Times New Roman" pitchFamily="18" charset="0"/>
              </a:rPr>
              <a:t>2. N</a:t>
            </a:r>
            <a:r>
              <a:rPr lang="vi-VN" sz="2400" b="1" dirty="0">
                <a:latin typeface="Times New Roman" panose="02020603050405020304" pitchFamily="18" charset="0"/>
                <a:cs typeface="Times New Roman" pitchFamily="18" charset="0"/>
              </a:rPr>
              <a:t>gắt hơi, nghỉ hơi </a:t>
            </a:r>
            <a:r>
              <a:rPr lang="en-US" sz="2400" b="1" dirty="0">
                <a:latin typeface="Times New Roman" panose="02020603050405020304" pitchFamily="18" charset="0"/>
                <a:cs typeface="Times New Roman" pitchFamily="18" charset="0"/>
              </a:rPr>
              <a:t>hợp lí </a:t>
            </a:r>
            <a:r>
              <a:rPr lang="vi-VN" sz="2400" b="1" dirty="0">
                <a:latin typeface="Times New Roman" panose="02020603050405020304" pitchFamily="18" charset="0"/>
                <a:cs typeface="Times New Roman" pitchFamily="18" charset="0"/>
              </a:rPr>
              <a:t>ở những</a:t>
            </a:r>
            <a:r>
              <a:rPr lang="en-US" sz="2400" b="1" dirty="0">
                <a:latin typeface="Times New Roman" panose="02020603050405020304" pitchFamily="18" charset="0"/>
                <a:cs typeface="Times New Roman" pitchFamily="18" charset="0"/>
              </a:rPr>
              <a:t> câu dài, lời nhân vật.</a:t>
            </a:r>
            <a:endParaRPr lang="zh-CN" alt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9" name="TextBox 71">
            <a:extLst>
              <a:ext uri="{FF2B5EF4-FFF2-40B4-BE49-F238E27FC236}">
                <a16:creationId xmlns:a16="http://schemas.microsoft.com/office/drawing/2014/main" id="{6315604C-0B42-4FC0-93A1-739A1ADE7ABA}"/>
              </a:ext>
            </a:extLst>
          </p:cNvPr>
          <p:cNvSpPr txBox="1"/>
          <p:nvPr/>
        </p:nvSpPr>
        <p:spPr>
          <a:xfrm>
            <a:off x="310375" y="2510315"/>
            <a:ext cx="5422706" cy="492438"/>
          </a:xfrm>
          <a:prstGeom prst="rect">
            <a:avLst/>
          </a:prstGeom>
          <a:noFill/>
          <a:ln w="9525">
            <a:noFill/>
          </a:ln>
        </p:spPr>
        <p:txBody>
          <a:bodyPr wrap="square" lIns="121917" tIns="60958" rIns="121917" bIns="60958">
            <a:spAutoFit/>
          </a:bodyPr>
          <a:lstStyle/>
          <a:p>
            <a:pPr lvl="0" eaLnBrk="0" hangingPunct="0"/>
            <a:r>
              <a:rPr lang="en-US" sz="2400" b="1" dirty="0">
                <a:latin typeface="Times New Roman" panose="02020603050405020304" pitchFamily="18" charset="0"/>
                <a:cs typeface="Times New Roman" pitchFamily="18" charset="0"/>
              </a:rPr>
              <a:t>3. </a:t>
            </a:r>
            <a:r>
              <a:rPr lang="vi-VN" sz="2400" b="1" dirty="0">
                <a:latin typeface="Times New Roman" panose="02020603050405020304" pitchFamily="18" charset="0"/>
                <a:cs typeface="Times New Roman" pitchFamily="18" charset="0"/>
              </a:rPr>
              <a:t>Hiểu nội dung bài đọc</a:t>
            </a:r>
            <a:r>
              <a:rPr lang="en-US" sz="2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endParaRPr lang="zh-CN" alt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0" name="TextBox 71">
            <a:extLst>
              <a:ext uri="{FF2B5EF4-FFF2-40B4-BE49-F238E27FC236}">
                <a16:creationId xmlns:a16="http://schemas.microsoft.com/office/drawing/2014/main" id="{236A5B45-C55C-4793-8C03-2B3F8FB6571D}"/>
              </a:ext>
            </a:extLst>
          </p:cNvPr>
          <p:cNvSpPr txBox="1"/>
          <p:nvPr/>
        </p:nvSpPr>
        <p:spPr>
          <a:xfrm>
            <a:off x="310375" y="3002753"/>
            <a:ext cx="6547625" cy="861770"/>
          </a:xfrm>
          <a:prstGeom prst="rect">
            <a:avLst/>
          </a:prstGeom>
          <a:noFill/>
          <a:ln w="9525">
            <a:noFill/>
          </a:ln>
        </p:spPr>
        <p:txBody>
          <a:bodyPr wrap="square" lIns="121917" tIns="60958" rIns="121917" bIns="60958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itchFamily="18" charset="0"/>
              </a:rPr>
              <a:t>4. </a:t>
            </a:r>
            <a:r>
              <a:rPr lang="en-US" sz="2400" b="1" dirty="0" err="1">
                <a:latin typeface="Times New Roman" panose="02020603050405020304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itchFamily="18" charset="0"/>
              </a:rPr>
              <a:t> tình cảm thương yêu, biết quan tâm đến người thân, biết ước mơ và luôn lạc quan.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27F406-EF8E-4D84-9960-72ACAC9B3B5E}"/>
              </a:ext>
            </a:extLst>
          </p:cNvPr>
          <p:cNvSpPr/>
          <p:nvPr/>
        </p:nvSpPr>
        <p:spPr>
          <a:xfrm>
            <a:off x="310375" y="1039383"/>
            <a:ext cx="5533129" cy="492438"/>
          </a:xfrm>
          <a:prstGeom prst="rect">
            <a:avLst/>
          </a:prstGeom>
          <a:noFill/>
          <a:ln>
            <a:noFill/>
          </a:ln>
        </p:spPr>
        <p:txBody>
          <a:bodyPr wrap="square" lIns="121917" tIns="60958" rIns="121917" bIns="60958">
            <a:spAutoFit/>
          </a:bodyPr>
          <a:lstStyle/>
          <a:p>
            <a:pPr lvl="0" eaLnBrk="0" hangingPunct="0"/>
            <a:r>
              <a:rPr lang="en-US" sz="2400" b="1" dirty="0">
                <a:latin typeface="Times New Roman" panose="02020603050405020304" pitchFamily="18" charset="0"/>
                <a:cs typeface="Times New Roman" pitchFamily="18" charset="0"/>
              </a:rPr>
              <a:t>1. </a:t>
            </a:r>
            <a:r>
              <a:rPr lang="vi-VN" sz="2400" b="1" dirty="0">
                <a:latin typeface="Times New Roman" panose="02020603050405020304" pitchFamily="18" charset="0"/>
                <a:cs typeface="Times New Roman" pitchFamily="18" charset="0"/>
              </a:rPr>
              <a:t>Đọc đúng </a:t>
            </a:r>
            <a:r>
              <a:rPr lang="en-US" sz="2400" b="1" dirty="0">
                <a:latin typeface="Times New Roman" panose="02020603050405020304" pitchFamily="18" charset="0"/>
                <a:cs typeface="Times New Roman" pitchFamily="18" charset="0"/>
              </a:rPr>
              <a:t>và lưu loát các từ ngữ.</a:t>
            </a:r>
            <a:endParaRPr lang="zh-CN" alt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5A21706B-749B-45B2-BDDE-FB17943A08A0}"/>
              </a:ext>
            </a:extLst>
          </p:cNvPr>
          <p:cNvSpPr txBox="1"/>
          <p:nvPr/>
        </p:nvSpPr>
        <p:spPr>
          <a:xfrm>
            <a:off x="1332548" y="392059"/>
            <a:ext cx="6035229" cy="647324"/>
          </a:xfrm>
          <a:prstGeom prst="rect">
            <a:avLst/>
          </a:prstGeom>
          <a:noFill/>
        </p:spPr>
        <p:txBody>
          <a:bodyPr wrap="square" lIns="88614" tIns="44307" rIns="88614" bIns="44307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6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 CẦU CẦN ĐẠT: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65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28" y="386330"/>
            <a:ext cx="5991368" cy="41032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689210" y="1697367"/>
            <a:ext cx="5732062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5675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1">
            <a:extLst>
              <a:ext uri="{FF2B5EF4-FFF2-40B4-BE49-F238E27FC236}">
                <a16:creationId xmlns:a16="http://schemas.microsoft.com/office/drawing/2014/main" id="{09BAF4DF-F664-42B3-BF32-1C4A6D1A99ED}"/>
              </a:ext>
            </a:extLst>
          </p:cNvPr>
          <p:cNvSpPr txBox="1"/>
          <p:nvPr/>
        </p:nvSpPr>
        <p:spPr>
          <a:xfrm>
            <a:off x="310375" y="1502773"/>
            <a:ext cx="6237249" cy="861770"/>
          </a:xfrm>
          <a:prstGeom prst="rect">
            <a:avLst/>
          </a:prstGeom>
          <a:noFill/>
          <a:ln w="9525">
            <a:noFill/>
          </a:ln>
        </p:spPr>
        <p:txBody>
          <a:bodyPr wrap="square" lIns="121917" tIns="60958" rIns="121917" bIns="60958">
            <a:spAutoFit/>
          </a:bodyPr>
          <a:lstStyle/>
          <a:p>
            <a:pPr lvl="0" eaLnBrk="0" hangingPunct="0"/>
            <a:r>
              <a:rPr lang="en-US" sz="2400" b="1" dirty="0">
                <a:latin typeface="Times New Roman" panose="02020603050405020304" pitchFamily="18" charset="0"/>
                <a:cs typeface="Times New Roman" pitchFamily="18" charset="0"/>
              </a:rPr>
              <a:t>2. N</a:t>
            </a:r>
            <a:r>
              <a:rPr lang="vi-VN" sz="2400" b="1" dirty="0">
                <a:latin typeface="Times New Roman" panose="02020603050405020304" pitchFamily="18" charset="0"/>
                <a:cs typeface="Times New Roman" pitchFamily="18" charset="0"/>
              </a:rPr>
              <a:t>gắt hơi, nghỉ hơi </a:t>
            </a:r>
            <a:r>
              <a:rPr lang="en-US" sz="2400" b="1" dirty="0">
                <a:latin typeface="Times New Roman" panose="02020603050405020304" pitchFamily="18" charset="0"/>
                <a:cs typeface="Times New Roman" pitchFamily="18" charset="0"/>
              </a:rPr>
              <a:t>hợp lí </a:t>
            </a:r>
            <a:r>
              <a:rPr lang="vi-VN" sz="2400" b="1" dirty="0">
                <a:latin typeface="Times New Roman" panose="02020603050405020304" pitchFamily="18" charset="0"/>
                <a:cs typeface="Times New Roman" pitchFamily="18" charset="0"/>
              </a:rPr>
              <a:t>ở những</a:t>
            </a:r>
            <a:r>
              <a:rPr lang="en-US" sz="2400" b="1" dirty="0">
                <a:latin typeface="Times New Roman" panose="02020603050405020304" pitchFamily="18" charset="0"/>
                <a:cs typeface="Times New Roman" pitchFamily="18" charset="0"/>
              </a:rPr>
              <a:t> câu dài, lời nhân vật.</a:t>
            </a:r>
            <a:endParaRPr lang="zh-CN" alt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9" name="TextBox 71">
            <a:extLst>
              <a:ext uri="{FF2B5EF4-FFF2-40B4-BE49-F238E27FC236}">
                <a16:creationId xmlns:a16="http://schemas.microsoft.com/office/drawing/2014/main" id="{6315604C-0B42-4FC0-93A1-739A1ADE7ABA}"/>
              </a:ext>
            </a:extLst>
          </p:cNvPr>
          <p:cNvSpPr txBox="1"/>
          <p:nvPr/>
        </p:nvSpPr>
        <p:spPr>
          <a:xfrm>
            <a:off x="310375" y="2364543"/>
            <a:ext cx="5422706" cy="492438"/>
          </a:xfrm>
          <a:prstGeom prst="rect">
            <a:avLst/>
          </a:prstGeom>
          <a:noFill/>
          <a:ln w="9525">
            <a:noFill/>
          </a:ln>
        </p:spPr>
        <p:txBody>
          <a:bodyPr wrap="square" lIns="121917" tIns="60958" rIns="121917" bIns="60958">
            <a:spAutoFit/>
          </a:bodyPr>
          <a:lstStyle/>
          <a:p>
            <a:pPr lvl="0" eaLnBrk="0" hangingPunct="0"/>
            <a:r>
              <a:rPr lang="en-US" sz="2400" b="1" dirty="0">
                <a:latin typeface="Times New Roman" panose="02020603050405020304" pitchFamily="18" charset="0"/>
                <a:cs typeface="Times New Roman" pitchFamily="18" charset="0"/>
              </a:rPr>
              <a:t>3. </a:t>
            </a:r>
            <a:r>
              <a:rPr lang="vi-VN" sz="2400" b="1" dirty="0">
                <a:latin typeface="Times New Roman" panose="02020603050405020304" pitchFamily="18" charset="0"/>
                <a:cs typeface="Times New Roman" pitchFamily="18" charset="0"/>
              </a:rPr>
              <a:t>Hiểu nội dung bài đọc</a:t>
            </a:r>
            <a:r>
              <a:rPr lang="en-US" sz="2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endParaRPr lang="zh-CN" alt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0" name="TextBox 71">
            <a:extLst>
              <a:ext uri="{FF2B5EF4-FFF2-40B4-BE49-F238E27FC236}">
                <a16:creationId xmlns:a16="http://schemas.microsoft.com/office/drawing/2014/main" id="{236A5B45-C55C-4793-8C03-2B3F8FB6571D}"/>
              </a:ext>
            </a:extLst>
          </p:cNvPr>
          <p:cNvSpPr txBox="1"/>
          <p:nvPr/>
        </p:nvSpPr>
        <p:spPr>
          <a:xfrm>
            <a:off x="310375" y="2856981"/>
            <a:ext cx="6547625" cy="861770"/>
          </a:xfrm>
          <a:prstGeom prst="rect">
            <a:avLst/>
          </a:prstGeom>
          <a:noFill/>
          <a:ln w="9525">
            <a:noFill/>
          </a:ln>
        </p:spPr>
        <p:txBody>
          <a:bodyPr wrap="square" lIns="121917" tIns="60958" rIns="121917" bIns="60958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itchFamily="18" charset="0"/>
              </a:rPr>
              <a:t>4. </a:t>
            </a:r>
            <a:r>
              <a:rPr lang="en-US" sz="2400" b="1" dirty="0" err="1">
                <a:latin typeface="Times New Roman" panose="02020603050405020304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itchFamily="18" charset="0"/>
              </a:rPr>
              <a:t> tình cảm thương yêu, biết quan tâm đến người thân, biết ước mơ và luôn lạc quan.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27F406-EF8E-4D84-9960-72ACAC9B3B5E}"/>
              </a:ext>
            </a:extLst>
          </p:cNvPr>
          <p:cNvSpPr/>
          <p:nvPr/>
        </p:nvSpPr>
        <p:spPr>
          <a:xfrm>
            <a:off x="310375" y="893611"/>
            <a:ext cx="5533129" cy="492438"/>
          </a:xfrm>
          <a:prstGeom prst="rect">
            <a:avLst/>
          </a:prstGeom>
          <a:noFill/>
          <a:ln>
            <a:noFill/>
          </a:ln>
        </p:spPr>
        <p:txBody>
          <a:bodyPr wrap="square" lIns="121917" tIns="60958" rIns="121917" bIns="60958">
            <a:spAutoFit/>
          </a:bodyPr>
          <a:lstStyle/>
          <a:p>
            <a:pPr lvl="0" eaLnBrk="0" hangingPunct="0"/>
            <a:r>
              <a:rPr lang="en-US" sz="2400" b="1" dirty="0">
                <a:latin typeface="Times New Roman" panose="02020603050405020304" pitchFamily="18" charset="0"/>
                <a:cs typeface="Times New Roman" pitchFamily="18" charset="0"/>
              </a:rPr>
              <a:t>1. </a:t>
            </a:r>
            <a:r>
              <a:rPr lang="vi-VN" sz="2400" b="1" dirty="0">
                <a:latin typeface="Times New Roman" panose="02020603050405020304" pitchFamily="18" charset="0"/>
                <a:cs typeface="Times New Roman" pitchFamily="18" charset="0"/>
              </a:rPr>
              <a:t>Đọc đúng </a:t>
            </a:r>
            <a:r>
              <a:rPr lang="en-US" sz="2400" b="1" dirty="0">
                <a:latin typeface="Times New Roman" panose="02020603050405020304" pitchFamily="18" charset="0"/>
                <a:cs typeface="Times New Roman" pitchFamily="18" charset="0"/>
              </a:rPr>
              <a:t>và lưu loát các từ ngữ.</a:t>
            </a:r>
            <a:endParaRPr lang="zh-CN" alt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5A21706B-749B-45B2-BDDE-FB17943A08A0}"/>
              </a:ext>
            </a:extLst>
          </p:cNvPr>
          <p:cNvSpPr txBox="1"/>
          <p:nvPr/>
        </p:nvSpPr>
        <p:spPr>
          <a:xfrm>
            <a:off x="1014496" y="224134"/>
            <a:ext cx="6035229" cy="647324"/>
          </a:xfrm>
          <a:prstGeom prst="rect">
            <a:avLst/>
          </a:prstGeom>
          <a:noFill/>
        </p:spPr>
        <p:txBody>
          <a:bodyPr wrap="square" lIns="88614" tIns="44307" rIns="88614" bIns="44307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6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 CẦU CẦN ĐẠT: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37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526135" y="542942"/>
            <a:ext cx="1620950" cy="530273"/>
            <a:chOff x="362040" y="617893"/>
            <a:chExt cx="1620950" cy="53027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3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62040" y="624946"/>
              <a:ext cx="16136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3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5FE461F-E49E-4C41-98B4-152CC73E746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0796" y="1141113"/>
            <a:ext cx="695814" cy="3667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253096" y="1575724"/>
            <a:ext cx="6946419" cy="1081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Bức tranh dưới đây vẽ những gì?</a:t>
            </a:r>
          </a:p>
          <a:p>
            <a:pPr>
              <a:lnSpc>
                <a:spcPct val="120000"/>
              </a:lnSpc>
            </a:pP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Đoán xem hai bạn nhỏ nói gì với nhau.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5B728C-6E08-431C-95CB-497657ACF5B5}"/>
              </a:ext>
            </a:extLst>
          </p:cNvPr>
          <p:cNvSpPr txBox="1"/>
          <p:nvPr/>
        </p:nvSpPr>
        <p:spPr>
          <a:xfrm>
            <a:off x="1688168" y="540726"/>
            <a:ext cx="5693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 VUI CỦA BI VÀ BỐNG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809857-1CCB-4D2F-A2CD-6785761D2E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62257" y="2724944"/>
            <a:ext cx="4355191" cy="21729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756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0655B7-D13A-4B5D-86C9-E8D053D93F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77657" y="311388"/>
            <a:ext cx="458712" cy="4137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BD02AF-8B24-4D36-8F50-BDF44D7C2D8A}"/>
              </a:ext>
            </a:extLst>
          </p:cNvPr>
          <p:cNvSpPr txBox="1"/>
          <p:nvPr/>
        </p:nvSpPr>
        <p:spPr>
          <a:xfrm>
            <a:off x="907013" y="203769"/>
            <a:ext cx="5365827" cy="429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 vui của Bi và Bống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E7C2F1-DDD3-4C5E-80C8-5B1CD2B28DC3}"/>
              </a:ext>
            </a:extLst>
          </p:cNvPr>
          <p:cNvSpPr txBox="1"/>
          <p:nvPr/>
        </p:nvSpPr>
        <p:spPr>
          <a:xfrm>
            <a:off x="209705" y="666040"/>
            <a:ext cx="6373975" cy="422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Khi cơn mưa vừa dứt, hai anh em Bi và Bống chợt thấy cầu vồng:</a:t>
            </a:r>
          </a:p>
          <a:p>
            <a:pPr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Cầu vồng kìa! Em nhìn xem. Đẹp quá!</a:t>
            </a:r>
          </a:p>
          <a:p>
            <a:pPr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Bi chỉ lên bầu trời và nói tiếp:</a:t>
            </a:r>
          </a:p>
          <a:p>
            <a:pPr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Anh nghe nói dưới chân cầu vồng có bảy hũ vàng đấy.</a:t>
            </a:r>
          </a:p>
          <a:p>
            <a:pPr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Bống hưởng ứng:</a:t>
            </a:r>
          </a:p>
          <a:p>
            <a:pPr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Lát nữa, mình sẽ đi lấy về nhé! Có vàng rồi, em sẽ mua nhiều búp bê và quần áo đẹp.</a:t>
            </a:r>
          </a:p>
          <a:p>
            <a:pPr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Còn anh sẽ mua một con ngựa hồng và một cái ô tô.</a:t>
            </a:r>
          </a:p>
          <a:p>
            <a:pPr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Bỗng nhiên, cầu vồng biến mất. Bi cười:</a:t>
            </a:r>
          </a:p>
          <a:p>
            <a:pPr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Em ơi! Anh đùa đấy! Ở đó không có vàng đâu.</a:t>
            </a:r>
          </a:p>
          <a:p>
            <a:pPr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Bống vui vẻ:</a:t>
            </a:r>
          </a:p>
          <a:p>
            <a:pPr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Thế ạ? Nếu vậy, em sẽ lấy bút màu để vẽ tặng anh ngựa hồng và ô tô.</a:t>
            </a:r>
          </a:p>
          <a:p>
            <a:pPr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Còn anh sẽ vẽ tặng em nhiều búp bê và quần áo đủ các màu sắc.</a:t>
            </a:r>
          </a:p>
          <a:p>
            <a:pPr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Không có bảy hũ vàng dưới chân cầu vồng, hai anh em vẫn cười vui vẻ.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</a:t>
            </a:r>
          </a:p>
          <a:p>
            <a:pPr>
              <a:lnSpc>
                <a:spcPct val="120000"/>
              </a:lnSpc>
            </a:pP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</a:t>
            </a: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(Theo </a:t>
            </a:r>
            <a:r>
              <a:rPr lang="vi-VN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108 truyện mẹ kể con nghe</a:t>
            </a: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05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0655B7-D13A-4B5D-86C9-E8D053D93F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437944" y="416157"/>
            <a:ext cx="336607" cy="3035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BD02AF-8B24-4D36-8F50-BDF44D7C2D8A}"/>
              </a:ext>
            </a:extLst>
          </p:cNvPr>
          <p:cNvSpPr txBox="1"/>
          <p:nvPr/>
        </p:nvSpPr>
        <p:spPr>
          <a:xfrm>
            <a:off x="1797610" y="187120"/>
            <a:ext cx="2924998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 vui của Bi và Bống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E7C2F1-DDD3-4C5E-80C8-5B1CD2B28DC3}"/>
              </a:ext>
            </a:extLst>
          </p:cNvPr>
          <p:cNvSpPr txBox="1"/>
          <p:nvPr/>
        </p:nvSpPr>
        <p:spPr>
          <a:xfrm>
            <a:off x="276975" y="606899"/>
            <a:ext cx="6304050" cy="422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cơn mưa vừa dứt, hai anh em Bi và Bống chợt thấy cầu vồng:</a:t>
            </a:r>
          </a:p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Cầu vồng kìa! Em nhìn xem. Đẹp quá!</a:t>
            </a:r>
          </a:p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Bi chỉ lên </a:t>
            </a:r>
            <a:r>
              <a:rPr lang="vi-VN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 trời </a:t>
            </a: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nói tiếp:</a:t>
            </a:r>
          </a:p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Anh nghe nói dưới chân cầu vồng có bảy </a:t>
            </a:r>
            <a:r>
              <a:rPr lang="vi-VN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hũ vàng</a:t>
            </a: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đấy.</a:t>
            </a:r>
          </a:p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Bống </a:t>
            </a:r>
            <a:r>
              <a:rPr lang="vi-VN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 ứng</a:t>
            </a: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Lát nữa, mình sẽ đi lấy về nhé! Có vàng rồi, em sẽ mua nhiều búp bê và quần áo đẹp.</a:t>
            </a:r>
          </a:p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Còn anh sẽ mua một con ngựa hồng và một cái ô tô.</a:t>
            </a:r>
          </a:p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Bỗng nhiên, cầu vồng biến mất. Bi cười:</a:t>
            </a:r>
          </a:p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Em ơi! Anh đùa đấy! Ở đó không có vàng đâu.</a:t>
            </a:r>
          </a:p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Bống vui vẻ:</a:t>
            </a:r>
          </a:p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Thế ạ? Nếu vậy, em sẽ lấy bút màu để vẽ tặng anh ngựa hồng và ô tô.</a:t>
            </a:r>
          </a:p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Còn anh sẽ vẽ tặng em nhiều búp bê và quần áo đủ các </a:t>
            </a:r>
            <a:r>
              <a:rPr lang="vi-VN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 sắc</a:t>
            </a: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Không có bảy hũ vàng dưới chân cầu vồng, hai anh em vẫn cười vui vẻ.</a:t>
            </a:r>
            <a:endParaRPr lang="en-U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</a:t>
            </a: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(Theo </a:t>
            </a:r>
            <a:r>
              <a:rPr lang="vi-VN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108 truyện mẹ kể con nghe</a:t>
            </a: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97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0655B7-D13A-4B5D-86C9-E8D053D93F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588655" y="236141"/>
            <a:ext cx="343152" cy="3094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BD02AF-8B24-4D36-8F50-BDF44D7C2D8A}"/>
              </a:ext>
            </a:extLst>
          </p:cNvPr>
          <p:cNvSpPr txBox="1"/>
          <p:nvPr/>
        </p:nvSpPr>
        <p:spPr>
          <a:xfrm>
            <a:off x="1973241" y="177606"/>
            <a:ext cx="3126669" cy="417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 vui của Bi và Bống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E7C2F1-DDD3-4C5E-80C8-5B1CD2B28DC3}"/>
              </a:ext>
            </a:extLst>
          </p:cNvPr>
          <p:cNvSpPr txBox="1"/>
          <p:nvPr/>
        </p:nvSpPr>
        <p:spPr>
          <a:xfrm>
            <a:off x="204395" y="579878"/>
            <a:ext cx="6484206" cy="422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cơn mưa vừa dứt, hai anh em Bi và Bống chợt thấy cầu vồng:</a:t>
            </a:r>
          </a:p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Cầu vồng kìa! Em nhìn xem. Đẹp quá!</a:t>
            </a:r>
          </a:p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Bi chỉ lên bầu trời và nói tiếp:</a:t>
            </a:r>
          </a:p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Anh nghe nói dưới chân cầu vồng có bảy hũ vàng đấy.</a:t>
            </a:r>
          </a:p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Bống hưởng ứng:</a:t>
            </a:r>
          </a:p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Lát nữa, mình sẽ đi lấy về nhé! Có vàng rồi, em sẽ mua nhiều búp bê và quần áo đẹp.</a:t>
            </a:r>
          </a:p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Còn anh sẽ mua một con ngựa hồng và một cái ô tô.</a:t>
            </a:r>
          </a:p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Bỗng nhiên, cầu vồng biến mất. Bi cười:</a:t>
            </a:r>
          </a:p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Em ơi! Anh đùa đấy! Ở đó không có vàng đâu.</a:t>
            </a:r>
          </a:p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Bống vui vẻ:</a:t>
            </a:r>
          </a:p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Thế ạ? Nếu vậy, em sẽ lấy bút màu để vẽ tặng anh ngựa hồng và ô tô.</a:t>
            </a:r>
          </a:p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Còn anh sẽ vẽ tặng em nhiều búp bê và quần áo đủ các màu sắc.</a:t>
            </a:r>
          </a:p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Không có bảy hũ vàng dưới chân cầu vồng, hai anh em vẫn cười vui vẻ.</a:t>
            </a:r>
            <a:endParaRPr lang="en-U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</a:t>
            </a: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(Theo </a:t>
            </a:r>
            <a:r>
              <a:rPr lang="vi-VN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108 truyện mẹ kể con nghe</a:t>
            </a: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F33373-DA16-4749-9D75-D4B88F0BB4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56" y="684957"/>
            <a:ext cx="203084" cy="1919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072E2E-5D10-4DC6-841C-61B1F882A3D1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09" y="2845828"/>
            <a:ext cx="196708" cy="1967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9DD203-3F47-4E76-AAE9-452CD4BBB7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32" y="4210942"/>
            <a:ext cx="238017" cy="23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784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0655B7-D13A-4B5D-86C9-E8D053D93F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501147" y="334503"/>
            <a:ext cx="467041" cy="4212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BD02AF-8B24-4D36-8F50-BDF44D7C2D8A}"/>
              </a:ext>
            </a:extLst>
          </p:cNvPr>
          <p:cNvSpPr txBox="1"/>
          <p:nvPr/>
        </p:nvSpPr>
        <p:spPr>
          <a:xfrm>
            <a:off x="1677407" y="175751"/>
            <a:ext cx="4024146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 vui của Bi và Bống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E7C2F1-DDD3-4C5E-80C8-5B1CD2B28DC3}"/>
              </a:ext>
            </a:extLst>
          </p:cNvPr>
          <p:cNvSpPr txBox="1"/>
          <p:nvPr/>
        </p:nvSpPr>
        <p:spPr>
          <a:xfrm>
            <a:off x="255460" y="755718"/>
            <a:ext cx="6489584" cy="375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Khi cơn mưa vừa dứt, hai anh em Bi và Bống chợt thấy cầu vồng:</a:t>
            </a:r>
          </a:p>
          <a:p>
            <a:pPr>
              <a:lnSpc>
                <a:spcPct val="120000"/>
              </a:lnSpc>
            </a:pP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Cầu vồng kìa! Em nhìn xem. Đẹp quá!</a:t>
            </a:r>
          </a:p>
          <a:p>
            <a:pPr>
              <a:lnSpc>
                <a:spcPct val="120000"/>
              </a:lnSpc>
            </a:pP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Bi chỉ lên bầu trời và nói tiếp:</a:t>
            </a:r>
          </a:p>
          <a:p>
            <a:pPr>
              <a:lnSpc>
                <a:spcPct val="120000"/>
              </a:lnSpc>
            </a:pP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Anh nghe nói dưới chân cầu vồng có bảy hũ vàng đấy.</a:t>
            </a:r>
          </a:p>
          <a:p>
            <a:pPr>
              <a:lnSpc>
                <a:spcPct val="120000"/>
              </a:lnSpc>
            </a:pP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Bống hưởng ứng:</a:t>
            </a:r>
          </a:p>
          <a:p>
            <a:pPr>
              <a:lnSpc>
                <a:spcPct val="120000"/>
              </a:lnSpc>
            </a:pP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Lát nữa, mình sẽ đi lấy về nhé! Có vàng rồi, em sẽ mua nhiều búp bê và quần áo đẹp.</a:t>
            </a:r>
          </a:p>
          <a:p>
            <a:pPr>
              <a:lnSpc>
                <a:spcPct val="120000"/>
              </a:lnSpc>
            </a:pP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Còn anh sẽ mua một con ngựa hồng và một cái ô tô.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F33373-DA16-4749-9D75-D4B88F0BB4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66" y="917401"/>
            <a:ext cx="251876" cy="23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65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1746</TotalTime>
  <Words>2535</Words>
  <Application>Microsoft Office PowerPoint</Application>
  <PresentationFormat>Custom</PresentationFormat>
  <Paragraphs>208</Paragraphs>
  <Slides>35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6" baseType="lpstr">
      <vt:lpstr>Times New Roman</vt:lpstr>
      <vt:lpstr>Montserrat</vt:lpstr>
      <vt:lpstr>Arial</vt:lpstr>
      <vt:lpstr>Arial-Rounded</vt:lpstr>
      <vt:lpstr>宋体</vt:lpstr>
      <vt:lpstr>Cambria</vt:lpstr>
      <vt:lpstr>Calibri</vt:lpstr>
      <vt:lpstr>字魂7号-温暖童稚体</vt:lpstr>
      <vt:lpstr>微软雅黑</vt:lpstr>
      <vt:lpstr>Kalam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</cp:lastModifiedBy>
  <cp:revision>130</cp:revision>
  <dcterms:modified xsi:type="dcterms:W3CDTF">2025-09-15T00:36:34Z</dcterms:modified>
</cp:coreProperties>
</file>