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24"/>
  </p:notesMasterIdLst>
  <p:sldIdLst>
    <p:sldId id="2007577223" r:id="rId3"/>
    <p:sldId id="2007577205" r:id="rId4"/>
    <p:sldId id="394" r:id="rId5"/>
    <p:sldId id="375" r:id="rId6"/>
    <p:sldId id="2007577207" r:id="rId7"/>
    <p:sldId id="2007577206" r:id="rId8"/>
    <p:sldId id="2007577208" r:id="rId9"/>
    <p:sldId id="2007577209" r:id="rId10"/>
    <p:sldId id="2007577212" r:id="rId11"/>
    <p:sldId id="274" r:id="rId12"/>
    <p:sldId id="2007577214" r:id="rId13"/>
    <p:sldId id="2007577192" r:id="rId14"/>
    <p:sldId id="2007577215" r:id="rId15"/>
    <p:sldId id="360" r:id="rId16"/>
    <p:sldId id="2007577216" r:id="rId17"/>
    <p:sldId id="397" r:id="rId18"/>
    <p:sldId id="2007577201" r:id="rId19"/>
    <p:sldId id="2007577217" r:id="rId20"/>
    <p:sldId id="2007577219" r:id="rId21"/>
    <p:sldId id="2007577221" r:id="rId22"/>
    <p:sldId id="310" r:id="rId23"/>
  </p:sldIdLst>
  <p:sldSz cx="6858000" cy="5143500"/>
  <p:notesSz cx="6858000" cy="9144000"/>
  <p:embeddedFontLst>
    <p:embeddedFont>
      <p:font typeface="Calibri Light" panose="020F0302020204030204" pitchFamily="34" charset="0"/>
      <p:regular r:id="rId25"/>
      <p:italic r:id="rId26"/>
    </p:embeddedFont>
    <p:embeddedFont>
      <p:font typeface="Kalam" panose="020B0604020202020204" charset="0"/>
      <p:regular r:id="rId27"/>
      <p:bold r:id="rId28"/>
    </p:embeddedFont>
    <p:embeddedFont>
      <p:font typeface="UTM Avo" panose="0204060305050602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等线" panose="020B0604020202020204" charset="-122"/>
      <p:regular r:id="rId37"/>
    </p:embeddedFont>
    <p:embeddedFont>
      <p:font typeface="Arial-Rounded" panose="020B0500000000000000" pitchFamily="34" charset="0"/>
      <p:regular r:id="rId38"/>
    </p:embeddedFont>
    <p:embeddedFont>
      <p:font typeface="Montserrat" panose="02000505000000020004" pitchFamily="2" charset="0"/>
      <p:regular r:id="rId39"/>
      <p:bold r:id="rId40"/>
      <p:italic r:id="rId41"/>
      <p:boldItalic r:id="rId42"/>
    </p:embeddedFont>
    <p:embeddedFont>
      <p:font typeface="宋体" panose="02010600030101010101" pitchFamily="2" charset="-122"/>
      <p:regular r:id="rId43"/>
    </p:embeddedFont>
    <p:embeddedFont>
      <p:font typeface="UTM Cookies" panose="02040603050506020204" pitchFamily="18" charset="0"/>
      <p:regular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AE"/>
    <a:srgbClr val="DBF1F0"/>
    <a:srgbClr val="000000"/>
    <a:srgbClr val="090383"/>
    <a:srgbClr val="842706"/>
    <a:srgbClr val="F45A21"/>
    <a:srgbClr val="0202BE"/>
    <a:srgbClr val="FFFFFF"/>
    <a:srgbClr val="FF0090"/>
    <a:srgbClr val="AEE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0" autoAdjust="0"/>
    <p:restoredTop sz="92818" autoAdjust="0"/>
  </p:normalViewPr>
  <p:slideViewPr>
    <p:cSldViewPr snapToGrid="0">
      <p:cViewPr varScale="1">
        <p:scale>
          <a:sx n="97" d="100"/>
          <a:sy n="97"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32102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143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294121" y="82464"/>
            <a:ext cx="6513662" cy="2098270"/>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1" name="Google Shape;91;p8"/>
          <p:cNvSpPr txBox="1">
            <a:spLocks noGrp="1"/>
          </p:cNvSpPr>
          <p:nvPr>
            <p:ph type="title"/>
          </p:nvPr>
        </p:nvSpPr>
        <p:spPr>
          <a:xfrm rot="-470071">
            <a:off x="1566284" y="1666920"/>
            <a:ext cx="3725449" cy="2569207"/>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92" name="Google Shape;92;p8"/>
          <p:cNvGrpSpPr/>
          <p:nvPr/>
        </p:nvGrpSpPr>
        <p:grpSpPr>
          <a:xfrm flipH="1">
            <a:off x="4708085" y="74262"/>
            <a:ext cx="2285122" cy="5435717"/>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03" name="Google Shape;103;p8"/>
          <p:cNvGrpSpPr/>
          <p:nvPr/>
        </p:nvGrpSpPr>
        <p:grpSpPr>
          <a:xfrm>
            <a:off x="-128235" y="82487"/>
            <a:ext cx="2285122" cy="5435717"/>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14" name="Google Shape;114;p8"/>
          <p:cNvSpPr/>
          <p:nvPr/>
        </p:nvSpPr>
        <p:spPr>
          <a:xfrm flipH="1">
            <a:off x="-69" y="4838901"/>
            <a:ext cx="6858135"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15;p8"/>
          <p:cNvSpPr/>
          <p:nvPr/>
        </p:nvSpPr>
        <p:spPr>
          <a:xfrm>
            <a:off x="2986088" y="187850"/>
            <a:ext cx="885825" cy="1181100"/>
          </a:xfrm>
          <a:prstGeom prst="ellipse">
            <a:avLst/>
          </a:pr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16;p8"/>
          <p:cNvSpPr/>
          <p:nvPr/>
        </p:nvSpPr>
        <p:spPr>
          <a:xfrm flipH="1">
            <a:off x="-1475651" y="4219475"/>
            <a:ext cx="3765701" cy="1181217"/>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17;p8"/>
          <p:cNvSpPr/>
          <p:nvPr/>
        </p:nvSpPr>
        <p:spPr>
          <a:xfrm>
            <a:off x="4003603" y="4110850"/>
            <a:ext cx="3765701" cy="128985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270286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057030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4" y="194196"/>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 name="Group 15"/>
          <p:cNvGrpSpPr/>
          <p:nvPr userDrawn="1"/>
        </p:nvGrpSpPr>
        <p:grpSpPr>
          <a:xfrm>
            <a:off x="220784" y="1331120"/>
            <a:ext cx="6436811"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 name="Group 5"/>
          <p:cNvGrpSpPr/>
          <p:nvPr userDrawn="1"/>
        </p:nvGrpSpPr>
        <p:grpSpPr>
          <a:xfrm>
            <a:off x="282790" y="255825"/>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71379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12/5/2025</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38984" y="215312"/>
            <a:ext cx="6580039" cy="4825797"/>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685766" eaLnBrk="1" fontAlgn="auto" latinLnBrk="0" hangingPunct="1">
              <a:lnSpc>
                <a:spcPct val="100000"/>
              </a:lnSpc>
              <a:spcBef>
                <a:spcPts val="0"/>
              </a:spcBef>
              <a:spcAft>
                <a:spcPts val="0"/>
              </a:spcAft>
              <a:buClr>
                <a:srgbClr val="000000"/>
              </a:buClr>
              <a:buSzTx/>
              <a:buFont typeface="Arial"/>
              <a:buNone/>
              <a:tabLst/>
              <a:defRPr/>
            </a:pPr>
            <a:endParaRPr kumimoji="0" lang="en-US" sz="1051"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12/5/2025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84401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12/5/2025</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4.wdp"/><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561455" y="1263270"/>
            <a:ext cx="5735091" cy="3318272"/>
            <a:chOff x="1990923" y="1136673"/>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990923" y="1136673"/>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790067" y="2891990"/>
              <a:ext cx="1659916" cy="553998"/>
            </a:xfrm>
            <a:prstGeom prst="rect">
              <a:avLst/>
            </a:prstGeom>
            <a:noFill/>
          </p:spPr>
          <p:txBody>
            <a:bodyPr wrap="square" rtlCol="0">
              <a:spAutoFit/>
            </a:bodyPr>
            <a:lstStyle/>
            <a:p>
              <a:r>
                <a:rPr lang="en-US" altLang="zh-CN" sz="3000" b="1"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HỒ GƯƠM</a:t>
              </a:r>
              <a:endParaRPr lang="zh-CN" altLang="en-US" sz="30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3099520" y="3445988"/>
              <a:ext cx="3041009" cy="738857"/>
            </a:xfrm>
            <a:prstGeom prst="rect">
              <a:avLst/>
            </a:prstGeom>
            <a:noFill/>
          </p:spPr>
          <p:txBody>
            <a:bodyPr wrap="square" rtlCol="0">
              <a:spAutoFit/>
            </a:bodyPr>
            <a:lstStyle/>
            <a:p>
              <a:pPr algn="ctr">
                <a:lnSpc>
                  <a:spcPct val="150000"/>
                </a:lnSpc>
              </a:pPr>
              <a:r>
                <a:rPr lang="vi-VN" sz="2801" b="1" dirty="0">
                  <a:solidFill>
                    <a:srgbClr val="00B050"/>
                  </a:solidFill>
                  <a:latin typeface="Times New Roman" panose="02020603050405020304" pitchFamily="18" charset="0"/>
                  <a:cs typeface="Times New Roman" panose="02020603050405020304" pitchFamily="18" charset="0"/>
                </a:rPr>
                <a:t>TIẾT </a:t>
              </a:r>
              <a:r>
                <a:rPr lang="en-US" sz="2801" b="1" dirty="0">
                  <a:solidFill>
                    <a:srgbClr val="00B050"/>
                  </a:solidFill>
                  <a:latin typeface="Times New Roman" panose="02020603050405020304" pitchFamily="18" charset="0"/>
                  <a:cs typeface="Times New Roman" panose="02020603050405020304" pitchFamily="18" charset="0"/>
                </a:rPr>
                <a:t>1+ 2</a:t>
              </a: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1701" y="3880234"/>
            <a:ext cx="1062401" cy="10624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D1BA16C-7EA5-48F4-8346-56A3175E0110}"/>
              </a:ext>
            </a:extLst>
          </p:cNvPr>
          <p:cNvSpPr txBox="1"/>
          <p:nvPr/>
        </p:nvSpPr>
        <p:spPr>
          <a:xfrm>
            <a:off x="363899" y="548228"/>
            <a:ext cx="1290878" cy="1015663"/>
          </a:xfrm>
          <a:prstGeom prst="rect">
            <a:avLst/>
          </a:prstGeom>
          <a:noFill/>
        </p:spPr>
        <p:txBody>
          <a:bodyPr wrap="square" rtlCol="0">
            <a:spAutoFit/>
          </a:bodyPr>
          <a:lstStyle/>
          <a:p>
            <a:pPr algn="ctr"/>
            <a:r>
              <a:rPr lang="en-US" sz="3000" dirty="0">
                <a:solidFill>
                  <a:srgbClr val="0202AE"/>
                </a:solidFill>
                <a:latin typeface="Times New Roman" panose="02020603050405020304" pitchFamily="18" charset="0"/>
                <a:cs typeface="Times New Roman" panose="02020603050405020304" pitchFamily="18" charset="0"/>
              </a:rPr>
              <a:t>BÀI </a:t>
            </a:r>
            <a:r>
              <a:rPr lang="en-US" sz="3000" dirty="0" smtClean="0">
                <a:solidFill>
                  <a:srgbClr val="0202AE"/>
                </a:solidFill>
                <a:latin typeface="Times New Roman" panose="02020603050405020304" pitchFamily="18" charset="0"/>
                <a:cs typeface="Times New Roman" panose="02020603050405020304" pitchFamily="18" charset="0"/>
              </a:rPr>
              <a:t>29</a:t>
            </a:r>
            <a:endParaRPr lang="en-US" sz="3000" dirty="0">
              <a:solidFill>
                <a:srgbClr val="0202AE"/>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E32ADA-523D-4ACC-BA1B-20E677F68055}"/>
              </a:ext>
            </a:extLst>
          </p:cNvPr>
          <p:cNvSpPr txBox="1"/>
          <p:nvPr/>
        </p:nvSpPr>
        <p:spPr>
          <a:xfrm>
            <a:off x="1860721" y="647781"/>
            <a:ext cx="4435825" cy="461665"/>
          </a:xfrm>
          <a:prstGeom prst="rect">
            <a:avLst/>
          </a:prstGeom>
          <a:noFill/>
        </p:spPr>
        <p:txBody>
          <a:bodyPr wrap="square" rtlCol="0">
            <a:spAutoFit/>
          </a:bodyPr>
          <a:lstStyle/>
          <a:p>
            <a:r>
              <a:rPr lang="en-US" sz="2400" b="1" dirty="0" smtClean="0">
                <a:solidFill>
                  <a:srgbClr val="FFFFFF"/>
                </a:solidFill>
                <a:latin typeface="Times New Roman" panose="02020603050405020304" pitchFamily="18" charset="0"/>
                <a:cs typeface="Times New Roman" panose="02020603050405020304" pitchFamily="18" charset="0"/>
              </a:rPr>
              <a:t>VIỆT NAM QUÊ HƯƠNG EM</a:t>
            </a:r>
            <a:endParaRPr lang="en-US"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24547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1789929" y="1065547"/>
            <a:ext cx="2820004" cy="1107996"/>
          </a:xfrm>
          <a:prstGeom prst="rect">
            <a:avLst/>
          </a:prstGeom>
          <a:noFill/>
        </p:spPr>
        <p:txBody>
          <a:bodyPr wrap="none" rtlCol="0">
            <a:spAutoFit/>
          </a:bodyPr>
          <a:lstStyle/>
          <a:p>
            <a:pPr algn="ctr"/>
            <a:r>
              <a:rPr lang="en-US" altLang="zh-CN"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33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62422" y="2066912"/>
            <a:ext cx="3475017" cy="2517198"/>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1602056" y="2459889"/>
            <a:ext cx="3410816" cy="1754326"/>
          </a:xfrm>
          <a:prstGeom prst="rect">
            <a:avLst/>
          </a:prstGeom>
          <a:noFill/>
        </p:spPr>
        <p:txBody>
          <a:bodyPr wrap="square">
            <a:spAutoFit/>
          </a:bodyPr>
          <a:lstStyle/>
          <a:p>
            <a:pPr algn="ctr" defTabSz="457223">
              <a:defRPr/>
            </a:pPr>
            <a:r>
              <a:rPr lang="en-US" altLang="zh-CN" sz="36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Yêu</a:t>
            </a:r>
            <a:r>
              <a:rPr lang="zh-CN" altLang="en-US" sz="36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 </a:t>
            </a:r>
            <a:r>
              <a:rPr lang="en-US" altLang="zh-CN" sz="36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rPr>
              <a:t>cầu</a:t>
            </a:r>
            <a:endParaRPr lang="zh-CN" altLang="en-US" sz="36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Phân</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công</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theo</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đoạn</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Tất</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cả</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thành</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viên</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đều</a:t>
            </a:r>
            <a:r>
              <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a:p>
            <a:pPr defTabSz="457223">
              <a:buSzPts val="2800"/>
              <a:defRPr/>
            </a:pP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Sửa</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lỗi</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cho</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bạn</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nếu</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bạn</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đọc</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chưa</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 </a:t>
            </a:r>
            <a:r>
              <a:rPr lang="en-US" altLang="zh-CN" sz="18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rPr>
              <a:t>đúng</a:t>
            </a:r>
            <a:r>
              <a:rPr lang="en-US" altLang="zh-CN"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rPr>
              <a:t>.</a:t>
            </a:r>
            <a:endParaRPr lang="zh-CN" altLang="en-US" sz="1800" b="1" dirty="0">
              <a:ln w="0"/>
              <a:solidFill>
                <a:prstClr val="black">
                  <a:lumMod val="95000"/>
                  <a:lumOff val="5000"/>
                </a:prstClr>
              </a:solidFill>
              <a:latin typeface="Times New Roman" pitchFamily="18" charset="0"/>
              <a:ea typeface="等线" panose="02010600030101010101" pitchFamily="2" charset="-122"/>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51411"/>
          </a:xfrm>
          <a:prstGeom prst="rect">
            <a:avLst/>
          </a:prstGeom>
          <a:noFill/>
        </p:spPr>
        <p:txBody>
          <a:bodyPr wrap="square" rtlCol="0">
            <a:spAutoFit/>
          </a:bodyPr>
          <a:lstStyle/>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Nhà tôi ở Hà Nội, cách Hồ Gươm không xa. Từ trên cao nhìn xuống, mặt hồ như một chiếc gương bầu dục lớn, sáng long lanh.</a:t>
            </a:r>
          </a:p>
          <a:p>
            <a:pPr indent="171450" algn="just">
              <a:lnSpc>
                <a:spcPct val="120000"/>
              </a:lnSpc>
            </a:pPr>
            <a:r>
              <a:rPr lang="en-US" sz="1700" dirty="0">
                <a:latin typeface="UTM Avo" panose="02040603050506020204" pitchFamily="18" charset="0"/>
              </a:rPr>
              <a:t>  </a:t>
            </a:r>
            <a:r>
              <a:rPr lang="vi-VN" sz="17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1700" dirty="0">
                <a:latin typeface="UTM Avo" panose="02040603050506020204" pitchFamily="18" charset="0"/>
              </a:rPr>
              <a:t>   </a:t>
            </a:r>
            <a:r>
              <a:rPr lang="vi-VN" sz="17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indent="171450" algn="r">
              <a:lnSpc>
                <a:spcPct val="120000"/>
              </a:lnSpc>
            </a:pPr>
            <a:r>
              <a:rPr lang="vi-VN" dirty="0">
                <a:latin typeface="UTM Avo" panose="02040603050506020204" pitchFamily="18" charset="0"/>
              </a:rPr>
              <a:t>(</a:t>
            </a:r>
            <a:r>
              <a:rPr lang="vi-VN" i="1" dirty="0">
                <a:latin typeface="UTM Avo" panose="02040603050506020204" pitchFamily="18" charset="0"/>
              </a:rPr>
              <a:t>Theo </a:t>
            </a:r>
            <a:r>
              <a:rPr lang="vi-VN" dirty="0">
                <a:latin typeface="UTM Avo" panose="02040603050506020204" pitchFamily="18" charset="0"/>
              </a:rPr>
              <a:t>Ngô Quân Miện)</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UTM Avo" panose="02040603050506020204" pitchFamily="18" charset="0"/>
              </a:rPr>
              <a:t>HỒ GƯƠM</a:t>
            </a:r>
            <a:endParaRPr lang="en-US" sz="1800" b="1" dirty="0">
              <a:solidFill>
                <a:srgbClr val="FF0000"/>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1" y="685943"/>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1410" y="1657652"/>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410" y="2894299"/>
            <a:ext cx="288000" cy="288000"/>
          </a:xfrm>
          <a:prstGeom prst="rect">
            <a:avLst/>
          </a:prstGeom>
        </p:spPr>
      </p:pic>
    </p:spTree>
    <p:custDataLst>
      <p:tags r:id="rId1"/>
    </p:custDataLst>
    <p:extLst>
      <p:ext uri="{BB962C8B-B14F-4D97-AF65-F5344CB8AC3E}">
        <p14:creationId xmlns:p14="http://schemas.microsoft.com/office/powerpoint/2010/main" val="171138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56340" y="814033"/>
            <a:ext cx="5321948" cy="3514625"/>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2" y="814031"/>
            <a:ext cx="1727002" cy="1251585"/>
          </a:xfrm>
          <a:prstGeom prst="rect">
            <a:avLst/>
          </a:prstGeom>
        </p:spPr>
      </p:pic>
      <p:sp>
        <p:nvSpPr>
          <p:cNvPr id="7" name="Rectangle 6"/>
          <p:cNvSpPr/>
          <p:nvPr/>
        </p:nvSpPr>
        <p:spPr>
          <a:xfrm>
            <a:off x="1060851" y="2571343"/>
            <a:ext cx="4312925" cy="707214"/>
          </a:xfrm>
          <a:prstGeom prst="rect">
            <a:avLst/>
          </a:prstGeom>
          <a:noFill/>
          <a:ln>
            <a:noFill/>
          </a:ln>
          <a:effectLst/>
        </p:spPr>
        <p:txBody>
          <a:bodyPr lIns="51422" tIns="25712" rIns="51422" bIns="25712" rtlCol="0" anchor="ctr"/>
          <a:lstStyle/>
          <a:p>
            <a:pPr algn="ctr" defTabSz="514199">
              <a:defRPr/>
            </a:pPr>
            <a:r>
              <a:rPr lang="en-US" sz="4050" b="1" dirty="0" err="1">
                <a:solidFill>
                  <a:prstClr val="white"/>
                </a:solidFill>
                <a:latin typeface="Times New Roman" panose="02020603050405020304" pitchFamily="18" charset="0"/>
              </a:rPr>
              <a:t>Tìm</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hiểu</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bài</a:t>
            </a:r>
            <a:endParaRPr lang="en-US" sz="405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33660" y="1682852"/>
            <a:ext cx="6427695" cy="620619"/>
          </a:xfrm>
          <a:prstGeom prst="rect">
            <a:avLst/>
          </a:prstGeom>
          <a:noFill/>
        </p:spPr>
        <p:txBody>
          <a:bodyPr wrap="square" rtlCol="0">
            <a:spAutoFit/>
          </a:bodyPr>
          <a:lstStyle/>
          <a:p>
            <a:pPr>
              <a:lnSpc>
                <a:spcPct val="150000"/>
              </a:lnSpc>
            </a:pPr>
            <a:r>
              <a:rPr lang="en-US" sz="2600" b="1" dirty="0">
                <a:solidFill>
                  <a:schemeClr val="accent6">
                    <a:lumMod val="75000"/>
                  </a:schemeClr>
                </a:solidFill>
                <a:latin typeface="Times New Roman" panose="02020603050405020304" pitchFamily="18" charset="0"/>
                <a:cs typeface="Times New Roman" panose="02020603050405020304" pitchFamily="18" charset="0"/>
              </a:rPr>
              <a:t>1</a:t>
            </a:r>
            <a:r>
              <a:rPr lang="vi-VN" sz="2600" b="1" dirty="0">
                <a:solidFill>
                  <a:schemeClr val="accent6">
                    <a:lumMod val="75000"/>
                  </a:schemeClr>
                </a:solidFill>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Bài văn tả những cảnh đẹp nào ở Hồ Gươm?</a:t>
            </a:r>
          </a:p>
        </p:txBody>
      </p:sp>
      <p:pic>
        <p:nvPicPr>
          <p:cNvPr id="9" name="Picture 8">
            <a:extLst>
              <a:ext uri="{FF2B5EF4-FFF2-40B4-BE49-F238E27FC236}">
                <a16:creationId xmlns:a16="http://schemas.microsoft.com/office/drawing/2014/main" id="{76038983-0DA9-4AA1-B372-1885D1009232}"/>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pic>
        <p:nvPicPr>
          <p:cNvPr id="4098" name="Picture 2" descr="Tìm hiểu thêm về tên Hồ Trả Gươm | Tạp chí điện tử Thế giới Di sản">
            <a:extLst>
              <a:ext uri="{FF2B5EF4-FFF2-40B4-BE49-F238E27FC236}">
                <a16:creationId xmlns:a16="http://schemas.microsoft.com/office/drawing/2014/main" id="{B9C45B21-DEDC-4E53-ADF2-D51A4E1E19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 r="525"/>
          <a:stretch/>
        </p:blipFill>
        <p:spPr bwMode="auto">
          <a:xfrm>
            <a:off x="382490" y="2804698"/>
            <a:ext cx="2682910" cy="17714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ĐỀN NGỌC SƠN – Di tích lịch sử – văn hoá Hà Nội">
            <a:extLst>
              <a:ext uri="{FF2B5EF4-FFF2-40B4-BE49-F238E27FC236}">
                <a16:creationId xmlns:a16="http://schemas.microsoft.com/office/drawing/2014/main" id="{6D3DE4E8-02A4-409F-ABBB-816F9140F9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308" y="2799839"/>
            <a:ext cx="3315601" cy="17714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6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animEffect transition="in" filter="fade">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65DB8623-FACE-4087-9DF3-725BA15FE9F7}"/>
              </a:ext>
            </a:extLst>
          </p:cNvPr>
          <p:cNvSpPr txBox="1"/>
          <p:nvPr/>
        </p:nvSpPr>
        <p:spPr>
          <a:xfrm>
            <a:off x="239887" y="1764719"/>
            <a:ext cx="6518152" cy="661207"/>
          </a:xfrm>
          <a:prstGeom prst="rect">
            <a:avLst/>
          </a:prstGeom>
          <a:noFill/>
        </p:spPr>
        <p:txBody>
          <a:bodyPr wrap="square" rtlCol="0">
            <a:spAutoFit/>
          </a:bodyPr>
          <a:lstStyle/>
          <a:p>
            <a:pPr>
              <a:lnSpc>
                <a:spcPct val="150000"/>
              </a:lnSpc>
            </a:pPr>
            <a:r>
              <a:rPr lang="vi-VN" sz="2800" b="1" dirty="0">
                <a:solidFill>
                  <a:schemeClr val="accent6">
                    <a:lumMod val="75000"/>
                  </a:schemeClr>
                </a:solidFill>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Cầu Thê Húc được miêu tả như thế nào?</a:t>
            </a:r>
          </a:p>
        </p:txBody>
      </p:sp>
      <p:pic>
        <p:nvPicPr>
          <p:cNvPr id="9" name="Picture 8">
            <a:extLst>
              <a:ext uri="{FF2B5EF4-FFF2-40B4-BE49-F238E27FC236}">
                <a16:creationId xmlns:a16="http://schemas.microsoft.com/office/drawing/2014/main" id="{76038983-0DA9-4AA1-B372-1885D1009232}"/>
              </a:ext>
            </a:extLst>
          </p:cNvPr>
          <p:cNvPicPr>
            <a:picLocks noChangeAspect="1"/>
          </p:cNvPicPr>
          <p:nvPr/>
        </p:nvPicPr>
        <p:blipFill rotWithShape="1">
          <a:blip r:embed="rId4"/>
          <a:srcRect l="63890" t="10249" r="4715" b="19836"/>
          <a:stretch/>
        </p:blipFill>
        <p:spPr>
          <a:xfrm>
            <a:off x="339848" y="314069"/>
            <a:ext cx="1347742" cy="1368783"/>
          </a:xfrm>
          <a:prstGeom prst="ellipse">
            <a:avLst/>
          </a:prstGeom>
          <a:effectLst>
            <a:softEdge rad="63500"/>
          </a:effec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985C3-9D5B-4D5A-A62A-49D5302C9A5D}"/>
              </a:ext>
            </a:extLst>
          </p:cNvPr>
          <p:cNvSpPr txBox="1"/>
          <p:nvPr/>
        </p:nvSpPr>
        <p:spPr>
          <a:xfrm>
            <a:off x="84229" y="548120"/>
            <a:ext cx="6764593" cy="584775"/>
          </a:xfrm>
          <a:prstGeom prst="rect">
            <a:avLst/>
          </a:prstGeom>
          <a:noFill/>
        </p:spPr>
        <p:txBody>
          <a:bodyPr wrap="square" rtlCol="0">
            <a:spAutoFit/>
          </a:bodyPr>
          <a:lstStyle/>
          <a:p>
            <a:r>
              <a:rPr lang="vi-VN" sz="3200" b="1" dirty="0">
                <a:solidFill>
                  <a:schemeClr val="accent6">
                    <a:lumMod val="75000"/>
                  </a:schemeClr>
                </a:solidFill>
                <a:latin typeface="Times New Roman" panose="02020603050405020304" pitchFamily="18" charset="0"/>
                <a:cs typeface="Times New Roman" panose="02020603050405020304" pitchFamily="18" charset="0"/>
              </a:rPr>
              <a:t>3. </a:t>
            </a:r>
            <a:r>
              <a:rPr lang="vi-VN" sz="3200" dirty="0">
                <a:latin typeface="Times New Roman" panose="02020603050405020304" pitchFamily="18" charset="0"/>
                <a:cs typeface="Times New Roman" panose="02020603050405020304" pitchFamily="18" charset="0"/>
              </a:rPr>
              <a:t>Nói 1 – 2 câu giới thiệu về Tháp Rùa.</a:t>
            </a:r>
          </a:p>
        </p:txBody>
      </p:sp>
      <p:sp>
        <p:nvSpPr>
          <p:cNvPr id="4" name="TextBox 3">
            <a:extLst>
              <a:ext uri="{FF2B5EF4-FFF2-40B4-BE49-F238E27FC236}">
                <a16:creationId xmlns:a16="http://schemas.microsoft.com/office/drawing/2014/main" id="{907D6A3A-38EF-42B0-9AFE-1350491282F6}"/>
              </a:ext>
            </a:extLst>
          </p:cNvPr>
          <p:cNvSpPr txBox="1"/>
          <p:nvPr/>
        </p:nvSpPr>
        <p:spPr>
          <a:xfrm>
            <a:off x="242931" y="1132895"/>
            <a:ext cx="6270208" cy="1569660"/>
          </a:xfrm>
          <a:prstGeom prst="rect">
            <a:avLst/>
          </a:prstGeom>
          <a:noFill/>
        </p:spPr>
        <p:txBody>
          <a:bodyPr wrap="square" rtlCol="0">
            <a:spAutoFit/>
          </a:bodyPr>
          <a:lstStyle/>
          <a:p>
            <a:r>
              <a:rPr lang="en-US" sz="3200" dirty="0" smtClean="0">
                <a:solidFill>
                  <a:srgbClr val="090383"/>
                </a:solidFill>
                <a:latin typeface="Times New Roman" panose="02020603050405020304" pitchFamily="18" charset="0"/>
                <a:cs typeface="Times New Roman" panose="02020603050405020304" pitchFamily="18" charset="0"/>
              </a:rPr>
              <a:t>    </a:t>
            </a:r>
            <a:r>
              <a:rPr lang="vi-VN" sz="3200" dirty="0" smtClean="0">
                <a:solidFill>
                  <a:srgbClr val="090383"/>
                </a:solidFill>
                <a:latin typeface="Times New Roman" panose="02020603050405020304" pitchFamily="18" charset="0"/>
                <a:cs typeface="Times New Roman" panose="02020603050405020304" pitchFamily="18" charset="0"/>
              </a:rPr>
              <a:t>Tháp </a:t>
            </a:r>
            <a:r>
              <a:rPr lang="vi-VN" sz="3200" dirty="0">
                <a:solidFill>
                  <a:srgbClr val="090383"/>
                </a:solidFill>
                <a:latin typeface="Times New Roman" panose="02020603050405020304" pitchFamily="18" charset="0"/>
                <a:cs typeface="Times New Roman" panose="02020603050405020304" pitchFamily="18" charset="0"/>
              </a:rPr>
              <a:t>Rùa ở Hồ Gươm. Tháp được xây trên gò đất giữa hồ, có tường rêu cổ kính.</a:t>
            </a:r>
          </a:p>
        </p:txBody>
      </p:sp>
      <p:pic>
        <p:nvPicPr>
          <p:cNvPr id="5" name="Picture 2" descr="Tìm hiểu thêm về tên Hồ Trả Gươm | Tạp chí điện tử Thế giới Di sản">
            <a:extLst>
              <a:ext uri="{FF2B5EF4-FFF2-40B4-BE49-F238E27FC236}">
                <a16:creationId xmlns:a16="http://schemas.microsoft.com/office/drawing/2014/main" id="{3C9D401B-2B2D-4783-BE6F-0A6B2D400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 r="525"/>
          <a:stretch/>
        </p:blipFill>
        <p:spPr bwMode="auto">
          <a:xfrm>
            <a:off x="2082800" y="2571750"/>
            <a:ext cx="4663440" cy="243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B7F797-DA84-40F8-8E2D-C8087B1652BA}"/>
              </a:ext>
            </a:extLst>
          </p:cNvPr>
          <p:cNvSpPr txBox="1"/>
          <p:nvPr/>
        </p:nvSpPr>
        <p:spPr>
          <a:xfrm>
            <a:off x="494624" y="343651"/>
            <a:ext cx="5970352" cy="954107"/>
          </a:xfrm>
          <a:prstGeom prst="rect">
            <a:avLst/>
          </a:prstGeom>
          <a:noFill/>
        </p:spPr>
        <p:txBody>
          <a:bodyPr wrap="square" rtlCol="0">
            <a:spAutoFit/>
          </a:bodyPr>
          <a:lstStyle/>
          <a:p>
            <a:r>
              <a:rPr lang="vi-VN" sz="2800" b="1" dirty="0">
                <a:solidFill>
                  <a:schemeClr val="accent6">
                    <a:lumMod val="75000"/>
                  </a:schemeClr>
                </a:solidFill>
                <a:latin typeface="Times New Roman" panose="02020603050405020304" pitchFamily="18" charset="0"/>
                <a:cs typeface="Times New Roman" panose="02020603050405020304" pitchFamily="18" charset="0"/>
              </a:rPr>
              <a:t>4. </a:t>
            </a:r>
            <a:r>
              <a:rPr lang="vi-VN" sz="2800" dirty="0">
                <a:latin typeface="Times New Roman" panose="02020603050405020304" pitchFamily="18" charset="0"/>
                <a:cs typeface="Times New Roman" panose="02020603050405020304" pitchFamily="18" charset="0"/>
              </a:rPr>
              <a:t>Khi thấy rùa hiện lên trên mặt hồ, tác giả nghĩ đến điều gì?</a:t>
            </a:r>
          </a:p>
        </p:txBody>
      </p:sp>
      <p:sp>
        <p:nvSpPr>
          <p:cNvPr id="7" name="TextBox 6">
            <a:extLst>
              <a:ext uri="{FF2B5EF4-FFF2-40B4-BE49-F238E27FC236}">
                <a16:creationId xmlns:a16="http://schemas.microsoft.com/office/drawing/2014/main" id="{F7C8C8D2-FCFD-4AEE-9106-2509EC147856}"/>
              </a:ext>
            </a:extLst>
          </p:cNvPr>
          <p:cNvSpPr txBox="1"/>
          <p:nvPr/>
        </p:nvSpPr>
        <p:spPr>
          <a:xfrm>
            <a:off x="358058" y="1297758"/>
            <a:ext cx="6243484" cy="1815882"/>
          </a:xfrm>
          <a:prstGeom prst="rect">
            <a:avLst/>
          </a:prstGeom>
          <a:noFill/>
        </p:spPr>
        <p:txBody>
          <a:bodyPr wrap="square" rtlCol="0">
            <a:spAutoFit/>
          </a:bodyPr>
          <a:lstStyle/>
          <a:p>
            <a:r>
              <a:rPr lang="vi-VN" sz="2800" dirty="0">
                <a:solidFill>
                  <a:srgbClr val="090383"/>
                </a:solidFill>
                <a:latin typeface="Times New Roman" panose="02020603050405020304" pitchFamily="18" charset="0"/>
                <a:cs typeface="Times New Roman" panose="02020603050405020304" pitchFamily="18" charset="0"/>
                <a:sym typeface="Wingdings" panose="05000000000000000000" pitchFamily="2" charset="2"/>
              </a:rPr>
              <a:t> Khi thấy rùa hiện lên trên mặt hồ, tác giả đã nghĩ </a:t>
            </a:r>
            <a:r>
              <a:rPr lang="vi-VN" sz="2800" dirty="0">
                <a:solidFill>
                  <a:srgbClr val="090383"/>
                </a:solidFill>
                <a:latin typeface="Times New Roman" panose="02020603050405020304" pitchFamily="18" charset="0"/>
                <a:cs typeface="Times New Roman" panose="02020603050405020304" pitchFamily="18" charset="0"/>
              </a:rPr>
              <a:t>không biết có phải rùa đã từng ngậm thanh kiếm của vua Lê thắng giặc đó không?</a:t>
            </a:r>
          </a:p>
        </p:txBody>
      </p:sp>
      <p:pic>
        <p:nvPicPr>
          <p:cNvPr id="5122" name="Picture 2" descr="Sự tích Hồ Gươm - Truyền thuyết Hồ Hoàn Kiếm Hà Nội">
            <a:extLst>
              <a:ext uri="{FF2B5EF4-FFF2-40B4-BE49-F238E27FC236}">
                <a16:creationId xmlns:a16="http://schemas.microsoft.com/office/drawing/2014/main" id="{0FA74EC7-4F91-404C-B3B4-5349512D3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629" y="3260744"/>
            <a:ext cx="2804160" cy="159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56340" y="814033"/>
            <a:ext cx="5321948" cy="3514625"/>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2" y="814031"/>
            <a:ext cx="1727002" cy="1251585"/>
          </a:xfrm>
          <a:prstGeom prst="rect">
            <a:avLst/>
          </a:prstGeom>
        </p:spPr>
      </p:pic>
      <p:sp>
        <p:nvSpPr>
          <p:cNvPr id="7" name="Rectangle 6"/>
          <p:cNvSpPr/>
          <p:nvPr/>
        </p:nvSpPr>
        <p:spPr>
          <a:xfrm>
            <a:off x="1060851" y="2571343"/>
            <a:ext cx="4312925" cy="707214"/>
          </a:xfrm>
          <a:prstGeom prst="rect">
            <a:avLst/>
          </a:prstGeom>
          <a:noFill/>
          <a:ln>
            <a:noFill/>
          </a:ln>
          <a:effectLst/>
        </p:spPr>
        <p:txBody>
          <a:bodyPr lIns="51422" tIns="25712" rIns="51422" bIns="25712" rtlCol="0" anchor="ctr"/>
          <a:lstStyle/>
          <a:p>
            <a:pPr algn="ctr" defTabSz="514199">
              <a:defRPr/>
            </a:pPr>
            <a:r>
              <a:rPr lang="en-US" sz="4050" b="1" dirty="0" err="1">
                <a:solidFill>
                  <a:prstClr val="white"/>
                </a:solidFill>
                <a:latin typeface="Times New Roman" panose="02020603050405020304" pitchFamily="18" charset="0"/>
              </a:rPr>
              <a:t>Luyện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tập</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theo</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văn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bản</a:t>
            </a:r>
            <a:r>
              <a:rPr lang="en-US" sz="4050" b="1" dirty="0">
                <a:solidFill>
                  <a:prstClr val="white"/>
                </a:solidFill>
                <a:latin typeface="Times New Roman" panose="02020603050405020304" pitchFamily="18" charset="0"/>
              </a:rPr>
              <a:t> </a:t>
            </a:r>
            <a:r>
              <a:rPr lang="en-US" sz="4050" b="1" dirty="0" err="1">
                <a:solidFill>
                  <a:prstClr val="white"/>
                </a:solidFill>
                <a:latin typeface="Times New Roman" panose="02020603050405020304" pitchFamily="18" charset="0"/>
              </a:rPr>
              <a:t>đọc</a:t>
            </a:r>
            <a:endParaRPr lang="en-US" sz="405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498081" y="458901"/>
            <a:ext cx="6451587" cy="493148"/>
          </a:xfrm>
          <a:prstGeom prst="rect">
            <a:avLst/>
          </a:prstGeom>
          <a:noFill/>
        </p:spPr>
        <p:txBody>
          <a:bodyPr wrap="square" rtlCol="0">
            <a:spAutoFit/>
          </a:bodyPr>
          <a:lstStyle/>
          <a:p>
            <a:pPr>
              <a:lnSpc>
                <a:spcPct val="150000"/>
              </a:lnSpc>
            </a:pPr>
            <a:r>
              <a:rPr lang="en-US" sz="2000" b="1" dirty="0">
                <a:solidFill>
                  <a:schemeClr val="accent6">
                    <a:lumMod val="75000"/>
                  </a:schemeClr>
                </a:solidFill>
                <a:latin typeface="UTM Avo" panose="02040603050506020204" pitchFamily="18" charset="0"/>
              </a:rPr>
              <a:t>1</a:t>
            </a:r>
            <a:r>
              <a:rPr lang="vi-VN" sz="2000" b="1" dirty="0">
                <a:solidFill>
                  <a:schemeClr val="accent6">
                    <a:lumMod val="75000"/>
                  </a:schemeClr>
                </a:solidFill>
                <a:latin typeface="UTM Avo" panose="02040603050506020204" pitchFamily="18" charset="0"/>
              </a:rPr>
              <a:t>. </a:t>
            </a:r>
            <a:r>
              <a:rPr lang="vi-VN" sz="2000" dirty="0">
                <a:latin typeface="UTM Avo" panose="02040603050506020204" pitchFamily="18" charset="0"/>
              </a:rPr>
              <a:t>Xếp các từ ngữ dưới đây vào nhóm thích hợp.</a:t>
            </a:r>
          </a:p>
        </p:txBody>
      </p:sp>
      <p:grpSp>
        <p:nvGrpSpPr>
          <p:cNvPr id="5" name="Group 4">
            <a:extLst>
              <a:ext uri="{FF2B5EF4-FFF2-40B4-BE49-F238E27FC236}">
                <a16:creationId xmlns:a16="http://schemas.microsoft.com/office/drawing/2014/main" id="{F467ABF7-0F5B-4101-A932-244BA0424A9E}"/>
              </a:ext>
            </a:extLst>
          </p:cNvPr>
          <p:cNvGrpSpPr/>
          <p:nvPr/>
        </p:nvGrpSpPr>
        <p:grpSpPr>
          <a:xfrm>
            <a:off x="325606" y="3175132"/>
            <a:ext cx="6370993" cy="1826837"/>
            <a:chOff x="343381" y="3110367"/>
            <a:chExt cx="6363894" cy="1877039"/>
          </a:xfrm>
        </p:grpSpPr>
        <p:pic>
          <p:nvPicPr>
            <p:cNvPr id="28" name="Picture 27">
              <a:extLst>
                <a:ext uri="{FF2B5EF4-FFF2-40B4-BE49-F238E27FC236}">
                  <a16:creationId xmlns:a16="http://schemas.microsoft.com/office/drawing/2014/main" id="{35FF7AF8-59A6-459A-8D2E-1EC6261A19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43381" y="3110367"/>
              <a:ext cx="6363894" cy="1877039"/>
            </a:xfrm>
            <a:prstGeom prst="rect">
              <a:avLst/>
            </a:prstGeom>
          </p:spPr>
        </p:pic>
        <p:sp>
          <p:nvSpPr>
            <p:cNvPr id="3" name="TextBox 2">
              <a:extLst>
                <a:ext uri="{FF2B5EF4-FFF2-40B4-BE49-F238E27FC236}">
                  <a16:creationId xmlns:a16="http://schemas.microsoft.com/office/drawing/2014/main" id="{A23EF5B7-B6C8-48A8-97FB-63FFC8647C94}"/>
                </a:ext>
              </a:extLst>
            </p:cNvPr>
            <p:cNvSpPr txBox="1"/>
            <p:nvPr/>
          </p:nvSpPr>
          <p:spPr>
            <a:xfrm>
              <a:off x="1394140" y="3819661"/>
              <a:ext cx="2049177" cy="347858"/>
            </a:xfrm>
            <a:prstGeom prst="rect">
              <a:avLst/>
            </a:prstGeom>
            <a:noFill/>
          </p:spPr>
          <p:txBody>
            <a:bodyPr wrap="none" rtlCol="0">
              <a:spAutoFit/>
            </a:bodyPr>
            <a:lstStyle/>
            <a:p>
              <a:r>
                <a:rPr lang="vi-VN" sz="1600" b="1" dirty="0">
                  <a:latin typeface="+mn-lt"/>
                </a:rPr>
                <a:t>Từ ngữ chỉ sự vật</a:t>
              </a:r>
            </a:p>
          </p:txBody>
        </p:sp>
        <p:sp>
          <p:nvSpPr>
            <p:cNvPr id="30" name="TextBox 29">
              <a:extLst>
                <a:ext uri="{FF2B5EF4-FFF2-40B4-BE49-F238E27FC236}">
                  <a16:creationId xmlns:a16="http://schemas.microsoft.com/office/drawing/2014/main" id="{B3C6B111-17B5-45AA-840E-0F7D27CEA878}"/>
                </a:ext>
              </a:extLst>
            </p:cNvPr>
            <p:cNvSpPr txBox="1"/>
            <p:nvPr/>
          </p:nvSpPr>
          <p:spPr>
            <a:xfrm>
              <a:off x="3948681" y="3762717"/>
              <a:ext cx="2447933" cy="347858"/>
            </a:xfrm>
            <a:prstGeom prst="rect">
              <a:avLst/>
            </a:prstGeom>
            <a:noFill/>
          </p:spPr>
          <p:txBody>
            <a:bodyPr wrap="none" rtlCol="0">
              <a:spAutoFit/>
            </a:bodyPr>
            <a:lstStyle/>
            <a:p>
              <a:r>
                <a:rPr lang="vi-VN" sz="1600" b="1" dirty="0">
                  <a:latin typeface="+mn-lt"/>
                </a:rPr>
                <a:t>Từ ngữ chỉ đặc điểm</a:t>
              </a:r>
            </a:p>
          </p:txBody>
        </p:sp>
      </p:grpSp>
      <p:sp>
        <p:nvSpPr>
          <p:cNvPr id="2" name="Rectangle: Rounded Corners 1">
            <a:extLst>
              <a:ext uri="{FF2B5EF4-FFF2-40B4-BE49-F238E27FC236}">
                <a16:creationId xmlns:a16="http://schemas.microsoft.com/office/drawing/2014/main" id="{3438F689-F7A4-4A96-B82C-BEB8EB66E285}"/>
              </a:ext>
            </a:extLst>
          </p:cNvPr>
          <p:cNvSpPr/>
          <p:nvPr/>
        </p:nvSpPr>
        <p:spPr>
          <a:xfrm>
            <a:off x="326293" y="1153820"/>
            <a:ext cx="1697669"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cong</a:t>
            </a:r>
            <a:r>
              <a:rPr lang="en-US" sz="1800" dirty="0">
                <a:solidFill>
                  <a:srgbClr val="000000"/>
                </a:solidFill>
              </a:rPr>
              <a:t> </a:t>
            </a:r>
            <a:r>
              <a:rPr lang="en-US" sz="1800" dirty="0" err="1">
                <a:solidFill>
                  <a:srgbClr val="000000"/>
                </a:solidFill>
              </a:rPr>
              <a:t>cong</a:t>
            </a:r>
            <a:endParaRPr lang="en-US" sz="1800" dirty="0">
              <a:solidFill>
                <a:srgbClr val="000000"/>
              </a:solidFill>
            </a:endParaRPr>
          </a:p>
        </p:txBody>
      </p:sp>
      <p:sp>
        <p:nvSpPr>
          <p:cNvPr id="16" name="Rectangle: Rounded Corners 15">
            <a:extLst>
              <a:ext uri="{FF2B5EF4-FFF2-40B4-BE49-F238E27FC236}">
                <a16:creationId xmlns:a16="http://schemas.microsoft.com/office/drawing/2014/main" id="{149EF8B7-931F-4204-B302-DBF9DBB2419F}"/>
              </a:ext>
            </a:extLst>
          </p:cNvPr>
          <p:cNvSpPr/>
          <p:nvPr/>
        </p:nvSpPr>
        <p:spPr>
          <a:xfrm>
            <a:off x="3085312" y="1147308"/>
            <a:ext cx="770987"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rùa</a:t>
            </a:r>
            <a:endParaRPr lang="en-US" sz="1800" dirty="0">
              <a:solidFill>
                <a:srgbClr val="000000"/>
              </a:solidFill>
            </a:endParaRPr>
          </a:p>
        </p:txBody>
      </p:sp>
      <p:sp>
        <p:nvSpPr>
          <p:cNvPr id="17" name="Rectangle: Rounded Corners 16">
            <a:extLst>
              <a:ext uri="{FF2B5EF4-FFF2-40B4-BE49-F238E27FC236}">
                <a16:creationId xmlns:a16="http://schemas.microsoft.com/office/drawing/2014/main" id="{8609DF21-C423-498B-ABBA-24C3C6BEA5D5}"/>
              </a:ext>
            </a:extLst>
          </p:cNvPr>
          <p:cNvSpPr/>
          <p:nvPr/>
        </p:nvSpPr>
        <p:spPr>
          <a:xfrm>
            <a:off x="4938800" y="1164188"/>
            <a:ext cx="770987"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lớn</a:t>
            </a:r>
            <a:endParaRPr lang="en-US" sz="1800" dirty="0">
              <a:solidFill>
                <a:srgbClr val="000000"/>
              </a:solidFill>
            </a:endParaRPr>
          </a:p>
        </p:txBody>
      </p:sp>
      <p:sp>
        <p:nvSpPr>
          <p:cNvPr id="18" name="Rectangle: Rounded Corners 17">
            <a:extLst>
              <a:ext uri="{FF2B5EF4-FFF2-40B4-BE49-F238E27FC236}">
                <a16:creationId xmlns:a16="http://schemas.microsoft.com/office/drawing/2014/main" id="{94296BCE-B9B4-40DC-B477-75A7AEA85D06}"/>
              </a:ext>
            </a:extLst>
          </p:cNvPr>
          <p:cNvSpPr/>
          <p:nvPr/>
        </p:nvSpPr>
        <p:spPr>
          <a:xfrm>
            <a:off x="335766" y="2159455"/>
            <a:ext cx="1697668"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trái</a:t>
            </a:r>
            <a:r>
              <a:rPr lang="en-US" sz="1800" dirty="0">
                <a:solidFill>
                  <a:srgbClr val="000000"/>
                </a:solidFill>
              </a:rPr>
              <a:t> b</a:t>
            </a:r>
            <a:r>
              <a:rPr lang="vi-VN" sz="1800" dirty="0">
                <a:solidFill>
                  <a:srgbClr val="000000"/>
                </a:solidFill>
              </a:rPr>
              <a:t>ư</a:t>
            </a:r>
            <a:r>
              <a:rPr lang="en-US" sz="1800" dirty="0" err="1">
                <a:solidFill>
                  <a:srgbClr val="000000"/>
                </a:solidFill>
              </a:rPr>
              <a:t>ởi</a:t>
            </a:r>
            <a:endParaRPr lang="en-US" sz="1800" dirty="0">
              <a:solidFill>
                <a:srgbClr val="000000"/>
              </a:solidFill>
            </a:endParaRPr>
          </a:p>
        </p:txBody>
      </p:sp>
      <p:sp>
        <p:nvSpPr>
          <p:cNvPr id="19" name="Rectangle: Rounded Corners 18">
            <a:extLst>
              <a:ext uri="{FF2B5EF4-FFF2-40B4-BE49-F238E27FC236}">
                <a16:creationId xmlns:a16="http://schemas.microsoft.com/office/drawing/2014/main" id="{91D8D163-B4E0-4166-9FD6-4259A2C7F0B8}"/>
              </a:ext>
            </a:extLst>
          </p:cNvPr>
          <p:cNvSpPr/>
          <p:nvPr/>
        </p:nvSpPr>
        <p:spPr>
          <a:xfrm>
            <a:off x="2660759" y="2179916"/>
            <a:ext cx="1536482"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thanh</a:t>
            </a:r>
            <a:r>
              <a:rPr lang="en-US" sz="1800" dirty="0">
                <a:solidFill>
                  <a:srgbClr val="000000"/>
                </a:solidFill>
              </a:rPr>
              <a:t> </a:t>
            </a:r>
            <a:r>
              <a:rPr lang="en-US" sz="1800" dirty="0" err="1">
                <a:solidFill>
                  <a:srgbClr val="000000"/>
                </a:solidFill>
              </a:rPr>
              <a:t>kiếm</a:t>
            </a:r>
            <a:endParaRPr lang="en-US" sz="1800" dirty="0">
              <a:solidFill>
                <a:srgbClr val="000000"/>
              </a:solidFill>
            </a:endParaRPr>
          </a:p>
        </p:txBody>
      </p:sp>
      <p:sp>
        <p:nvSpPr>
          <p:cNvPr id="20" name="Rectangle: Rounded Corners 19">
            <a:extLst>
              <a:ext uri="{FF2B5EF4-FFF2-40B4-BE49-F238E27FC236}">
                <a16:creationId xmlns:a16="http://schemas.microsoft.com/office/drawing/2014/main" id="{DEC1156D-7354-4A67-AECC-402EB8C6575C}"/>
              </a:ext>
            </a:extLst>
          </p:cNvPr>
          <p:cNvSpPr/>
          <p:nvPr/>
        </p:nvSpPr>
        <p:spPr>
          <a:xfrm>
            <a:off x="4738905" y="2170818"/>
            <a:ext cx="1387576" cy="560939"/>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rPr>
              <a:t>xum</a:t>
            </a:r>
            <a:r>
              <a:rPr lang="en-US" sz="1800" dirty="0">
                <a:solidFill>
                  <a:srgbClr val="000000"/>
                </a:solidFill>
              </a:rPr>
              <a:t> </a:t>
            </a:r>
            <a:r>
              <a:rPr lang="en-US" sz="1800" dirty="0" err="1">
                <a:solidFill>
                  <a:srgbClr val="000000"/>
                </a:solidFill>
              </a:rPr>
              <a:t>xuê</a:t>
            </a:r>
            <a:endParaRPr lang="en-US" sz="1800" dirty="0">
              <a:solidFill>
                <a:srgbClr val="000000"/>
              </a:solidFill>
            </a:endParaRPr>
          </a:p>
        </p:txBody>
      </p:sp>
      <p:sp>
        <p:nvSpPr>
          <p:cNvPr id="21" name="TextBox 20">
            <a:extLst>
              <a:ext uri="{FF2B5EF4-FFF2-40B4-BE49-F238E27FC236}">
                <a16:creationId xmlns:a16="http://schemas.microsoft.com/office/drawing/2014/main" id="{010CF226-EDF5-4D0D-B6BE-71FFF2A02150}"/>
              </a:ext>
            </a:extLst>
          </p:cNvPr>
          <p:cNvSpPr txBox="1"/>
          <p:nvPr/>
        </p:nvSpPr>
        <p:spPr>
          <a:xfrm>
            <a:off x="1810500" y="4088550"/>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22" name="TextBox 21">
            <a:extLst>
              <a:ext uri="{FF2B5EF4-FFF2-40B4-BE49-F238E27FC236}">
                <a16:creationId xmlns:a16="http://schemas.microsoft.com/office/drawing/2014/main" id="{8BB917E6-C3EE-4E71-BC18-4601BE5D3F2C}"/>
              </a:ext>
            </a:extLst>
          </p:cNvPr>
          <p:cNvSpPr txBox="1"/>
          <p:nvPr/>
        </p:nvSpPr>
        <p:spPr>
          <a:xfrm>
            <a:off x="4863614" y="4136750"/>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sp>
        <p:nvSpPr>
          <p:cNvPr id="23" name="TextBox 22">
            <a:extLst>
              <a:ext uri="{FF2B5EF4-FFF2-40B4-BE49-F238E27FC236}">
                <a16:creationId xmlns:a16="http://schemas.microsoft.com/office/drawing/2014/main" id="{2D2D7267-6D24-40AC-AD11-43F85ED2BA7D}"/>
              </a:ext>
            </a:extLst>
          </p:cNvPr>
          <p:cNvSpPr txBox="1"/>
          <p:nvPr/>
        </p:nvSpPr>
        <p:spPr>
          <a:xfrm>
            <a:off x="3298328" y="1495795"/>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24" name="TextBox 23">
            <a:extLst>
              <a:ext uri="{FF2B5EF4-FFF2-40B4-BE49-F238E27FC236}">
                <a16:creationId xmlns:a16="http://schemas.microsoft.com/office/drawing/2014/main" id="{417EF590-FD7C-497B-9AA1-E50CA6116B79}"/>
              </a:ext>
            </a:extLst>
          </p:cNvPr>
          <p:cNvSpPr txBox="1"/>
          <p:nvPr/>
        </p:nvSpPr>
        <p:spPr>
          <a:xfrm>
            <a:off x="997710" y="2524761"/>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25" name="TextBox 24">
            <a:extLst>
              <a:ext uri="{FF2B5EF4-FFF2-40B4-BE49-F238E27FC236}">
                <a16:creationId xmlns:a16="http://schemas.microsoft.com/office/drawing/2014/main" id="{3416954E-DAD8-4AFE-9FE3-D5B6FDFF773D}"/>
              </a:ext>
            </a:extLst>
          </p:cNvPr>
          <p:cNvSpPr txBox="1"/>
          <p:nvPr/>
        </p:nvSpPr>
        <p:spPr>
          <a:xfrm>
            <a:off x="3284146" y="2522086"/>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a</a:t>
            </a:r>
            <a:endParaRPr lang="vi-VN" sz="2000" dirty="0">
              <a:solidFill>
                <a:srgbClr val="0202AE"/>
              </a:solidFill>
              <a:latin typeface="UTM Avo" panose="02040603050506020204" pitchFamily="18" charset="0"/>
            </a:endParaRPr>
          </a:p>
        </p:txBody>
      </p:sp>
      <p:sp>
        <p:nvSpPr>
          <p:cNvPr id="35" name="TextBox 34">
            <a:extLst>
              <a:ext uri="{FF2B5EF4-FFF2-40B4-BE49-F238E27FC236}">
                <a16:creationId xmlns:a16="http://schemas.microsoft.com/office/drawing/2014/main" id="{FFEE7D47-3850-4181-8179-DDF7976E09D7}"/>
              </a:ext>
            </a:extLst>
          </p:cNvPr>
          <p:cNvSpPr txBox="1"/>
          <p:nvPr/>
        </p:nvSpPr>
        <p:spPr>
          <a:xfrm>
            <a:off x="1020287" y="1565484"/>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sp>
        <p:nvSpPr>
          <p:cNvPr id="36" name="TextBox 35">
            <a:extLst>
              <a:ext uri="{FF2B5EF4-FFF2-40B4-BE49-F238E27FC236}">
                <a16:creationId xmlns:a16="http://schemas.microsoft.com/office/drawing/2014/main" id="{E2FC682A-4F37-4BDB-96FC-BAE0A26A85FF}"/>
              </a:ext>
            </a:extLst>
          </p:cNvPr>
          <p:cNvSpPr txBox="1"/>
          <p:nvPr/>
        </p:nvSpPr>
        <p:spPr>
          <a:xfrm>
            <a:off x="5219919" y="1554706"/>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sp>
        <p:nvSpPr>
          <p:cNvPr id="37" name="TextBox 36">
            <a:extLst>
              <a:ext uri="{FF2B5EF4-FFF2-40B4-BE49-F238E27FC236}">
                <a16:creationId xmlns:a16="http://schemas.microsoft.com/office/drawing/2014/main" id="{9FAABBA3-F6CC-4028-81BB-64A9BA2ED1DA}"/>
              </a:ext>
            </a:extLst>
          </p:cNvPr>
          <p:cNvSpPr txBox="1"/>
          <p:nvPr/>
        </p:nvSpPr>
        <p:spPr>
          <a:xfrm>
            <a:off x="5276214" y="2642406"/>
            <a:ext cx="425547" cy="493148"/>
          </a:xfrm>
          <a:prstGeom prst="rect">
            <a:avLst/>
          </a:prstGeom>
          <a:noFill/>
        </p:spPr>
        <p:txBody>
          <a:bodyPr wrap="square" rtlCol="0">
            <a:spAutoFit/>
          </a:bodyPr>
          <a:lstStyle/>
          <a:p>
            <a:pPr>
              <a:lnSpc>
                <a:spcPct val="150000"/>
              </a:lnSpc>
            </a:pPr>
            <a:r>
              <a:rPr lang="en-US" sz="2000" b="1" dirty="0">
                <a:solidFill>
                  <a:srgbClr val="0202AE"/>
                </a:solidFill>
                <a:latin typeface="UTM Avo" panose="02040603050506020204" pitchFamily="18" charset="0"/>
              </a:rPr>
              <a:t>b</a:t>
            </a:r>
            <a:endParaRPr lang="vi-VN" sz="2000" dirty="0">
              <a:solidFill>
                <a:srgbClr val="0202AE"/>
              </a:solidFill>
              <a:latin typeface="UTM Avo" panose="02040603050506020204" pitchFamily="18" charset="0"/>
            </a:endParaRPr>
          </a:p>
        </p:txBody>
      </p:sp>
      <p:pic>
        <p:nvPicPr>
          <p:cNvPr id="39" name="Picture 38">
            <a:extLst>
              <a:ext uri="{FF2B5EF4-FFF2-40B4-BE49-F238E27FC236}">
                <a16:creationId xmlns:a16="http://schemas.microsoft.com/office/drawing/2014/main" id="{0080174D-C416-4FE1-B26D-6B97C17509B6}"/>
              </a:ext>
            </a:extLst>
          </p:cNvPr>
          <p:cNvPicPr>
            <a:picLocks noChangeAspect="1"/>
          </p:cNvPicPr>
          <p:nvPr/>
        </p:nvPicPr>
        <p:blipFill>
          <a:blip r:embed="rId6">
            <a:clrChange>
              <a:clrFrom>
                <a:srgbClr val="FEFFFE"/>
              </a:clrFrom>
              <a:clrTo>
                <a:srgbClr val="FEFFFE">
                  <a:alpha val="0"/>
                </a:srgbClr>
              </a:clrTo>
            </a:clrChange>
            <a:extLst>
              <a:ext uri="{BEBA8EAE-BF5A-486C-A8C5-ECC9F3942E4B}">
                <a14:imgProps xmlns:a14="http://schemas.microsoft.com/office/drawing/2010/main">
                  <a14:imgLayer r:embed="rId7">
                    <a14:imgEffect>
                      <a14:sharpenSoften amount="33000"/>
                    </a14:imgEffect>
                    <a14:imgEffect>
                      <a14:brightnessContrast contrast="1000"/>
                    </a14:imgEffect>
                  </a14:imgLayer>
                </a14:imgProps>
              </a:ext>
            </a:extLst>
          </a:blip>
          <a:stretch>
            <a:fillRect/>
          </a:stretch>
        </p:blipFill>
        <p:spPr>
          <a:xfrm>
            <a:off x="158129" y="584795"/>
            <a:ext cx="334954" cy="450303"/>
          </a:xfrm>
          <a:prstGeom prst="rect">
            <a:avLst/>
          </a:prstGeom>
        </p:spPr>
      </p:pic>
    </p:spTree>
    <p:custDataLst>
      <p:tags r:id="rId1"/>
    </p:custDataLst>
    <p:extLst>
      <p:ext uri="{BB962C8B-B14F-4D97-AF65-F5344CB8AC3E}">
        <p14:creationId xmlns:p14="http://schemas.microsoft.com/office/powerpoint/2010/main" val="37944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85FB34-D233-4001-AB73-D7A2B3FF7AC7}"/>
              </a:ext>
            </a:extLst>
          </p:cNvPr>
          <p:cNvSpPr txBox="1"/>
          <p:nvPr/>
        </p:nvSpPr>
        <p:spPr>
          <a:xfrm>
            <a:off x="336620" y="377777"/>
            <a:ext cx="6023539" cy="950325"/>
          </a:xfrm>
          <a:prstGeom prst="rect">
            <a:avLst/>
          </a:prstGeom>
          <a:noFill/>
        </p:spPr>
        <p:txBody>
          <a:bodyPr wrap="square" rtlCol="0">
            <a:spAutoFit/>
          </a:bodyPr>
          <a:lstStyle/>
          <a:p>
            <a:pPr>
              <a:lnSpc>
                <a:spcPct val="150000"/>
              </a:lnSpc>
            </a:pPr>
            <a:r>
              <a:rPr lang="vi-VN" sz="2000" b="1" dirty="0">
                <a:solidFill>
                  <a:schemeClr val="accent6">
                    <a:lumMod val="75000"/>
                  </a:schemeClr>
                </a:solidFill>
                <a:latin typeface="UTM Avo" panose="02040603050506020204" pitchFamily="18" charset="0"/>
              </a:rPr>
              <a:t>2. </a:t>
            </a:r>
            <a:r>
              <a:rPr lang="vi-VN" sz="2000" dirty="0">
                <a:latin typeface="UTM Avo" panose="02040603050506020204" pitchFamily="18" charset="0"/>
              </a:rPr>
              <a:t>Kết hợp từ ngữ ở cột A với từ ngữ ở cột B để tạo câu.</a:t>
            </a:r>
          </a:p>
        </p:txBody>
      </p:sp>
      <p:cxnSp>
        <p:nvCxnSpPr>
          <p:cNvPr id="8" name="Straight Connector 7">
            <a:extLst>
              <a:ext uri="{FF2B5EF4-FFF2-40B4-BE49-F238E27FC236}">
                <a16:creationId xmlns:a16="http://schemas.microsoft.com/office/drawing/2014/main" id="{83EF851C-71D2-4EC2-A270-9A5DCB4E8CC9}"/>
              </a:ext>
            </a:extLst>
          </p:cNvPr>
          <p:cNvCxnSpPr>
            <a:cxnSpLocks/>
            <a:stCxn id="21" idx="3"/>
            <a:endCxn id="20" idx="1"/>
          </p:cNvCxnSpPr>
          <p:nvPr/>
        </p:nvCxnSpPr>
        <p:spPr>
          <a:xfrm>
            <a:off x="2834641" y="2523964"/>
            <a:ext cx="630786" cy="1599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2A08BA-1D7F-467C-B196-42AB7076DDA8}"/>
              </a:ext>
            </a:extLst>
          </p:cNvPr>
          <p:cNvCxnSpPr>
            <a:cxnSpLocks/>
            <a:stCxn id="15" idx="3"/>
            <a:endCxn id="19" idx="1"/>
          </p:cNvCxnSpPr>
          <p:nvPr/>
        </p:nvCxnSpPr>
        <p:spPr>
          <a:xfrm flipV="1">
            <a:off x="2834641" y="2554423"/>
            <a:ext cx="690879" cy="736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9EC644-D335-4D52-9693-765462BD3F66}"/>
              </a:ext>
            </a:extLst>
          </p:cNvPr>
          <p:cNvCxnSpPr>
            <a:cxnSpLocks/>
            <a:endCxn id="22" idx="1"/>
          </p:cNvCxnSpPr>
          <p:nvPr/>
        </p:nvCxnSpPr>
        <p:spPr>
          <a:xfrm flipV="1">
            <a:off x="2806060" y="3275385"/>
            <a:ext cx="719460" cy="9250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83A3B8-398C-4AF2-B0C2-BD03182E4862}"/>
              </a:ext>
            </a:extLst>
          </p:cNvPr>
          <p:cNvCxnSpPr/>
          <p:nvPr/>
        </p:nvCxnSpPr>
        <p:spPr>
          <a:xfrm>
            <a:off x="1838849" y="782320"/>
            <a:ext cx="16866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C5E57B-0155-4692-ADCE-E8C6E81BB773}"/>
              </a:ext>
            </a:extLst>
          </p:cNvPr>
          <p:cNvCxnSpPr>
            <a:cxnSpLocks/>
          </p:cNvCxnSpPr>
          <p:nvPr/>
        </p:nvCxnSpPr>
        <p:spPr>
          <a:xfrm>
            <a:off x="4135122" y="792480"/>
            <a:ext cx="20015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560972-47D0-478D-9FA9-D600AF5272CC}"/>
              </a:ext>
            </a:extLst>
          </p:cNvPr>
          <p:cNvCxnSpPr>
            <a:cxnSpLocks/>
          </p:cNvCxnSpPr>
          <p:nvPr/>
        </p:nvCxnSpPr>
        <p:spPr>
          <a:xfrm>
            <a:off x="496400" y="1249680"/>
            <a:ext cx="848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688D0D-0B0E-43B5-BD3D-57BD88042AC6}"/>
              </a:ext>
            </a:extLst>
          </p:cNvPr>
          <p:cNvSpPr txBox="1"/>
          <p:nvPr/>
        </p:nvSpPr>
        <p:spPr>
          <a:xfrm>
            <a:off x="189831" y="2998386"/>
            <a:ext cx="2644810" cy="584775"/>
          </a:xfrm>
          <a:prstGeom prst="rect">
            <a:avLst/>
          </a:prstGeom>
          <a:solidFill>
            <a:srgbClr val="DBF1F0"/>
          </a:solidFill>
        </p:spPr>
        <p:txBody>
          <a:bodyPr wrap="square" rtlCol="0">
            <a:spAutoFit/>
          </a:bodyPr>
          <a:lstStyle/>
          <a:p>
            <a:r>
              <a:rPr lang="en-US" sz="1600" dirty="0" err="1">
                <a:latin typeface="+mn-lt"/>
              </a:rPr>
              <a:t>Cầu</a:t>
            </a:r>
            <a:r>
              <a:rPr lang="en-US" sz="1600" dirty="0">
                <a:latin typeface="+mn-lt"/>
              </a:rPr>
              <a:t> </a:t>
            </a:r>
            <a:r>
              <a:rPr lang="en-US" sz="1600" dirty="0" err="1">
                <a:latin typeface="+mn-lt"/>
              </a:rPr>
              <a:t>Thê</a:t>
            </a:r>
            <a:r>
              <a:rPr lang="en-US" sz="1600" dirty="0">
                <a:latin typeface="+mn-lt"/>
              </a:rPr>
              <a:t> </a:t>
            </a:r>
            <a:r>
              <a:rPr lang="en-US" sz="1600" dirty="0" err="1">
                <a:latin typeface="+mn-lt"/>
              </a:rPr>
              <a:t>Húc</a:t>
            </a:r>
            <a:r>
              <a:rPr lang="en-US" sz="1600" dirty="0">
                <a:latin typeface="+mn-lt"/>
              </a:rPr>
              <a:t> </a:t>
            </a:r>
            <a:r>
              <a:rPr lang="en-US" sz="1600" dirty="0" err="1">
                <a:latin typeface="+mn-lt"/>
              </a:rPr>
              <a:t>cong</a:t>
            </a:r>
            <a:r>
              <a:rPr lang="en-US" sz="1600" dirty="0">
                <a:latin typeface="+mn-lt"/>
              </a:rPr>
              <a:t> </a:t>
            </a:r>
            <a:r>
              <a:rPr lang="en-US" sz="1600" dirty="0" err="1">
                <a:latin typeface="+mn-lt"/>
              </a:rPr>
              <a:t>cong</a:t>
            </a:r>
            <a:endParaRPr lang="en-US" sz="1600" dirty="0">
              <a:latin typeface="+mn-lt"/>
            </a:endParaRPr>
          </a:p>
          <a:p>
            <a:endParaRPr lang="en-US" sz="1600" dirty="0">
              <a:latin typeface="+mn-lt"/>
            </a:endParaRPr>
          </a:p>
        </p:txBody>
      </p:sp>
      <p:sp>
        <p:nvSpPr>
          <p:cNvPr id="16" name="TextBox 15">
            <a:extLst>
              <a:ext uri="{FF2B5EF4-FFF2-40B4-BE49-F238E27FC236}">
                <a16:creationId xmlns:a16="http://schemas.microsoft.com/office/drawing/2014/main" id="{9773203A-3C9C-4026-8EB5-334733AF770E}"/>
              </a:ext>
            </a:extLst>
          </p:cNvPr>
          <p:cNvSpPr txBox="1"/>
          <p:nvPr/>
        </p:nvSpPr>
        <p:spPr>
          <a:xfrm>
            <a:off x="189831" y="1484646"/>
            <a:ext cx="2644810" cy="461665"/>
          </a:xfrm>
          <a:prstGeom prst="rect">
            <a:avLst/>
          </a:prstGeom>
          <a:solidFill>
            <a:schemeClr val="bg1">
              <a:lumMod val="90000"/>
            </a:schemeClr>
          </a:solidFill>
        </p:spPr>
        <p:txBody>
          <a:bodyPr wrap="square" rtlCol="0">
            <a:spAutoFit/>
          </a:bodyPr>
          <a:lstStyle/>
          <a:p>
            <a:pPr algn="ctr"/>
            <a:r>
              <a:rPr lang="en-US" sz="2400" dirty="0">
                <a:latin typeface="+mn-lt"/>
              </a:rPr>
              <a:t>A</a:t>
            </a:r>
          </a:p>
        </p:txBody>
      </p:sp>
      <p:sp>
        <p:nvSpPr>
          <p:cNvPr id="17" name="TextBox 16">
            <a:extLst>
              <a:ext uri="{FF2B5EF4-FFF2-40B4-BE49-F238E27FC236}">
                <a16:creationId xmlns:a16="http://schemas.microsoft.com/office/drawing/2014/main" id="{D3400E51-28E4-410E-BDE6-DEFF15D3BF29}"/>
              </a:ext>
            </a:extLst>
          </p:cNvPr>
          <p:cNvSpPr txBox="1"/>
          <p:nvPr/>
        </p:nvSpPr>
        <p:spPr>
          <a:xfrm>
            <a:off x="189831" y="3795974"/>
            <a:ext cx="2644811" cy="646331"/>
          </a:xfrm>
          <a:prstGeom prst="rect">
            <a:avLst/>
          </a:prstGeom>
          <a:solidFill>
            <a:srgbClr val="DBF1F0"/>
          </a:solidFill>
        </p:spPr>
        <p:txBody>
          <a:bodyPr wrap="square" rtlCol="0">
            <a:spAutoFit/>
          </a:bodyPr>
          <a:lstStyle/>
          <a:p>
            <a:r>
              <a:rPr lang="en-US" sz="1800" dirty="0" err="1">
                <a:latin typeface="+mn-lt"/>
              </a:rPr>
              <a:t>Đầu</a:t>
            </a:r>
            <a:r>
              <a:rPr lang="en-US" sz="1800" dirty="0">
                <a:latin typeface="+mn-lt"/>
              </a:rPr>
              <a:t> </a:t>
            </a:r>
            <a:r>
              <a:rPr lang="en-US" sz="1800" dirty="0" err="1">
                <a:latin typeface="+mn-lt"/>
              </a:rPr>
              <a:t>rùa</a:t>
            </a:r>
            <a:r>
              <a:rPr lang="en-US" sz="1800" dirty="0">
                <a:latin typeface="+mn-lt"/>
              </a:rPr>
              <a:t> to</a:t>
            </a:r>
          </a:p>
          <a:p>
            <a:endParaRPr lang="en-US" sz="1800" dirty="0">
              <a:latin typeface="+mn-lt"/>
            </a:endParaRPr>
          </a:p>
        </p:txBody>
      </p:sp>
      <p:sp>
        <p:nvSpPr>
          <p:cNvPr id="18" name="TextBox 17">
            <a:extLst>
              <a:ext uri="{FF2B5EF4-FFF2-40B4-BE49-F238E27FC236}">
                <a16:creationId xmlns:a16="http://schemas.microsoft.com/office/drawing/2014/main" id="{9B6FDB9B-4E8E-4A8D-A491-20721BC8AF60}"/>
              </a:ext>
            </a:extLst>
          </p:cNvPr>
          <p:cNvSpPr txBox="1"/>
          <p:nvPr/>
        </p:nvSpPr>
        <p:spPr>
          <a:xfrm>
            <a:off x="3501853" y="1501812"/>
            <a:ext cx="3166319" cy="461665"/>
          </a:xfrm>
          <a:prstGeom prst="rect">
            <a:avLst/>
          </a:prstGeom>
          <a:solidFill>
            <a:schemeClr val="bg1">
              <a:lumMod val="90000"/>
            </a:schemeClr>
          </a:solidFill>
        </p:spPr>
        <p:txBody>
          <a:bodyPr wrap="square" rtlCol="0">
            <a:spAutoFit/>
          </a:bodyPr>
          <a:lstStyle/>
          <a:p>
            <a:pPr algn="ctr"/>
            <a:r>
              <a:rPr lang="en-US" sz="2400" dirty="0">
                <a:latin typeface="+mn-lt"/>
              </a:rPr>
              <a:t>B</a:t>
            </a:r>
          </a:p>
        </p:txBody>
      </p:sp>
      <p:sp>
        <p:nvSpPr>
          <p:cNvPr id="19" name="TextBox 18">
            <a:extLst>
              <a:ext uri="{FF2B5EF4-FFF2-40B4-BE49-F238E27FC236}">
                <a16:creationId xmlns:a16="http://schemas.microsoft.com/office/drawing/2014/main" id="{B8F86142-BAA7-482B-9D64-16241E81DACD}"/>
              </a:ext>
            </a:extLst>
          </p:cNvPr>
          <p:cNvSpPr txBox="1"/>
          <p:nvPr/>
        </p:nvSpPr>
        <p:spPr>
          <a:xfrm>
            <a:off x="3525520" y="2231257"/>
            <a:ext cx="3239169" cy="646331"/>
          </a:xfrm>
          <a:prstGeom prst="rect">
            <a:avLst/>
          </a:prstGeom>
          <a:solidFill>
            <a:srgbClr val="DBF1F0"/>
          </a:solidFill>
        </p:spPr>
        <p:txBody>
          <a:bodyPr wrap="square" rtlCol="0">
            <a:spAutoFit/>
          </a:bodyPr>
          <a:lstStyle/>
          <a:p>
            <a:r>
              <a:rPr lang="en-US" sz="1800" dirty="0" err="1">
                <a:latin typeface="+mn-lt"/>
              </a:rPr>
              <a:t>nh</a:t>
            </a:r>
            <a:r>
              <a:rPr lang="vi-VN" sz="1800" dirty="0">
                <a:latin typeface="+mn-lt"/>
              </a:rPr>
              <a:t>ư</a:t>
            </a:r>
            <a:r>
              <a:rPr lang="en-US" sz="1800" dirty="0">
                <a:latin typeface="+mn-lt"/>
              </a:rPr>
              <a:t> con </a:t>
            </a:r>
            <a:r>
              <a:rPr lang="en-US" sz="1800" dirty="0" err="1">
                <a:latin typeface="+mn-lt"/>
              </a:rPr>
              <a:t>tôm</a:t>
            </a:r>
            <a:r>
              <a:rPr lang="en-US" sz="1800" dirty="0">
                <a:latin typeface="+mn-lt"/>
              </a:rPr>
              <a:t>.</a:t>
            </a:r>
          </a:p>
          <a:p>
            <a:endParaRPr lang="en-US" sz="1800" dirty="0">
              <a:latin typeface="+mn-lt"/>
            </a:endParaRPr>
          </a:p>
        </p:txBody>
      </p:sp>
      <p:sp>
        <p:nvSpPr>
          <p:cNvPr id="20" name="TextBox 19">
            <a:extLst>
              <a:ext uri="{FF2B5EF4-FFF2-40B4-BE49-F238E27FC236}">
                <a16:creationId xmlns:a16="http://schemas.microsoft.com/office/drawing/2014/main" id="{EF74352B-0C63-4512-B044-0EF372888BA3}"/>
              </a:ext>
            </a:extLst>
          </p:cNvPr>
          <p:cNvSpPr txBox="1"/>
          <p:nvPr/>
        </p:nvSpPr>
        <p:spPr>
          <a:xfrm>
            <a:off x="3465427" y="3815399"/>
            <a:ext cx="3239169" cy="615553"/>
          </a:xfrm>
          <a:prstGeom prst="rect">
            <a:avLst/>
          </a:prstGeom>
          <a:solidFill>
            <a:srgbClr val="DBF1F0"/>
          </a:solidFill>
        </p:spPr>
        <p:txBody>
          <a:bodyPr wrap="square" rtlCol="0">
            <a:spAutoFit/>
          </a:bodyPr>
          <a:lstStyle/>
          <a:p>
            <a:r>
              <a:rPr lang="en-US" sz="1600" dirty="0" err="1">
                <a:latin typeface="+mn-lt"/>
              </a:rPr>
              <a:t>nh</a:t>
            </a:r>
            <a:r>
              <a:rPr lang="vi-VN" sz="1600" dirty="0">
                <a:latin typeface="+mn-lt"/>
              </a:rPr>
              <a:t>ư</a:t>
            </a:r>
            <a:r>
              <a:rPr lang="en-US" sz="1600" dirty="0">
                <a:latin typeface="+mn-lt"/>
              </a:rPr>
              <a:t> </a:t>
            </a:r>
            <a:r>
              <a:rPr lang="en-US" sz="1600" dirty="0" err="1">
                <a:latin typeface="+mn-lt"/>
              </a:rPr>
              <a:t>chiếc</a:t>
            </a:r>
            <a:r>
              <a:rPr lang="en-US" sz="1600" dirty="0">
                <a:latin typeface="+mn-lt"/>
              </a:rPr>
              <a:t> g</a:t>
            </a:r>
            <a:r>
              <a:rPr lang="vi-VN" sz="1600" dirty="0">
                <a:latin typeface="+mn-lt"/>
              </a:rPr>
              <a:t>ư</a:t>
            </a:r>
            <a:r>
              <a:rPr lang="en-US" sz="1600" dirty="0" err="1">
                <a:latin typeface="+mn-lt"/>
              </a:rPr>
              <a:t>ơng</a:t>
            </a:r>
            <a:r>
              <a:rPr lang="en-US" sz="1600" dirty="0">
                <a:latin typeface="+mn-lt"/>
              </a:rPr>
              <a:t> </a:t>
            </a:r>
            <a:r>
              <a:rPr lang="en-US" sz="1600" dirty="0" err="1">
                <a:latin typeface="+mn-lt"/>
              </a:rPr>
              <a:t>bầu</a:t>
            </a:r>
            <a:r>
              <a:rPr lang="en-US" sz="1600" dirty="0">
                <a:latin typeface="+mn-lt"/>
              </a:rPr>
              <a:t> </a:t>
            </a:r>
            <a:r>
              <a:rPr lang="en-US" sz="1600" dirty="0" err="1">
                <a:latin typeface="+mn-lt"/>
              </a:rPr>
              <a:t>dục</a:t>
            </a:r>
            <a:r>
              <a:rPr lang="en-US" sz="1600" dirty="0">
                <a:latin typeface="+mn-lt"/>
              </a:rPr>
              <a:t> </a:t>
            </a:r>
            <a:r>
              <a:rPr lang="en-US" sz="1600" dirty="0" err="1">
                <a:latin typeface="+mn-lt"/>
              </a:rPr>
              <a:t>lớn</a:t>
            </a:r>
            <a:r>
              <a:rPr lang="en-US" sz="1600" dirty="0">
                <a:latin typeface="+mn-lt"/>
              </a:rPr>
              <a:t>.</a:t>
            </a:r>
          </a:p>
          <a:p>
            <a:endParaRPr lang="en-US" sz="1800" dirty="0">
              <a:latin typeface="+mn-lt"/>
            </a:endParaRPr>
          </a:p>
        </p:txBody>
      </p:sp>
      <p:sp>
        <p:nvSpPr>
          <p:cNvPr id="21" name="TextBox 20">
            <a:extLst>
              <a:ext uri="{FF2B5EF4-FFF2-40B4-BE49-F238E27FC236}">
                <a16:creationId xmlns:a16="http://schemas.microsoft.com/office/drawing/2014/main" id="{9C061517-5053-45AF-8A21-01ED6811D923}"/>
              </a:ext>
            </a:extLst>
          </p:cNvPr>
          <p:cNvSpPr txBox="1"/>
          <p:nvPr/>
        </p:nvSpPr>
        <p:spPr>
          <a:xfrm>
            <a:off x="189831" y="2200798"/>
            <a:ext cx="2644810" cy="646331"/>
          </a:xfrm>
          <a:prstGeom prst="rect">
            <a:avLst/>
          </a:prstGeom>
          <a:solidFill>
            <a:srgbClr val="DBF1F0"/>
          </a:solidFill>
        </p:spPr>
        <p:txBody>
          <a:bodyPr wrap="square" rtlCol="0">
            <a:spAutoFit/>
          </a:bodyPr>
          <a:lstStyle/>
          <a:p>
            <a:r>
              <a:rPr lang="en-US" sz="2000" dirty="0" err="1">
                <a:latin typeface="+mn-lt"/>
              </a:rPr>
              <a:t>Mặt</a:t>
            </a:r>
            <a:r>
              <a:rPr lang="en-US" sz="2000" dirty="0">
                <a:latin typeface="+mn-lt"/>
              </a:rPr>
              <a:t> </a:t>
            </a:r>
            <a:r>
              <a:rPr lang="en-US" sz="2000" dirty="0" err="1">
                <a:latin typeface="+mn-lt"/>
              </a:rPr>
              <a:t>hồ</a:t>
            </a:r>
            <a:endParaRPr lang="en-US" sz="2000" dirty="0">
              <a:latin typeface="+mn-lt"/>
            </a:endParaRPr>
          </a:p>
          <a:p>
            <a:endParaRPr lang="en-US" sz="1600" dirty="0">
              <a:latin typeface="+mn-lt"/>
            </a:endParaRPr>
          </a:p>
        </p:txBody>
      </p:sp>
      <p:sp>
        <p:nvSpPr>
          <p:cNvPr id="22" name="TextBox 21">
            <a:extLst>
              <a:ext uri="{FF2B5EF4-FFF2-40B4-BE49-F238E27FC236}">
                <a16:creationId xmlns:a16="http://schemas.microsoft.com/office/drawing/2014/main" id="{01AB5D7C-EDEF-4424-BC2B-C54E2B9FC7AA}"/>
              </a:ext>
            </a:extLst>
          </p:cNvPr>
          <p:cNvSpPr txBox="1"/>
          <p:nvPr/>
        </p:nvSpPr>
        <p:spPr>
          <a:xfrm>
            <a:off x="3525520" y="2998386"/>
            <a:ext cx="3239169" cy="553998"/>
          </a:xfrm>
          <a:prstGeom prst="rect">
            <a:avLst/>
          </a:prstGeom>
          <a:solidFill>
            <a:srgbClr val="DBF1F0"/>
          </a:solidFill>
        </p:spPr>
        <p:txBody>
          <a:bodyPr wrap="square" rtlCol="0">
            <a:spAutoFit/>
          </a:bodyPr>
          <a:lstStyle/>
          <a:p>
            <a:r>
              <a:rPr lang="en-US" sz="1800" dirty="0" err="1">
                <a:latin typeface="+mn-lt"/>
              </a:rPr>
              <a:t>nh</a:t>
            </a:r>
            <a:r>
              <a:rPr lang="vi-VN" sz="1800" dirty="0">
                <a:latin typeface="+mn-lt"/>
              </a:rPr>
              <a:t>ư</a:t>
            </a:r>
            <a:r>
              <a:rPr lang="en-US" sz="1800" dirty="0">
                <a:latin typeface="+mn-lt"/>
              </a:rPr>
              <a:t> </a:t>
            </a:r>
            <a:r>
              <a:rPr lang="en-US" sz="1800" dirty="0" err="1">
                <a:latin typeface="+mn-lt"/>
              </a:rPr>
              <a:t>trái</a:t>
            </a:r>
            <a:r>
              <a:rPr lang="en-US" sz="1800" dirty="0">
                <a:latin typeface="+mn-lt"/>
              </a:rPr>
              <a:t> b</a:t>
            </a:r>
            <a:r>
              <a:rPr lang="vi-VN" sz="1800" dirty="0">
                <a:latin typeface="+mn-lt"/>
              </a:rPr>
              <a:t>ư</a:t>
            </a:r>
            <a:r>
              <a:rPr lang="en-US" sz="1800" dirty="0" err="1">
                <a:latin typeface="+mn-lt"/>
              </a:rPr>
              <a:t>ởi</a:t>
            </a:r>
            <a:r>
              <a:rPr lang="en-US" sz="1800" dirty="0">
                <a:latin typeface="+mn-lt"/>
              </a:rPr>
              <a:t>.</a:t>
            </a:r>
          </a:p>
          <a:p>
            <a:endParaRPr lang="en-US" sz="1200" dirty="0">
              <a:latin typeface="+mn-lt"/>
            </a:endParaRPr>
          </a:p>
        </p:txBody>
      </p:sp>
    </p:spTree>
    <p:extLst>
      <p:ext uri="{BB962C8B-B14F-4D97-AF65-F5344CB8AC3E}">
        <p14:creationId xmlns:p14="http://schemas.microsoft.com/office/powerpoint/2010/main" val="32702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0729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975978" y="179201"/>
            <a:ext cx="3332110" cy="497060"/>
          </a:xfrm>
          <a:prstGeom prst="rect">
            <a:avLst/>
          </a:prstGeom>
        </p:spPr>
        <p:txBody>
          <a:bodyPr wrap="square" lIns="51435" tIns="25718" rIns="51435" bIns="25718"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2475"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2475" b="1" kern="0" dirty="0">
              <a:ln w="6350">
                <a:noFill/>
              </a:ln>
              <a:solidFill>
                <a:srgbClr val="FF0000"/>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1915781" y="1193864"/>
            <a:ext cx="544673" cy="32262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b="1" dirty="0">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515318" y="1070134"/>
            <a:ext cx="4117993" cy="65949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06631" y="2289363"/>
            <a:ext cx="544673" cy="368567"/>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893343" y="2127903"/>
            <a:ext cx="3937226" cy="742676"/>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397892" y="3376150"/>
            <a:ext cx="544673" cy="36856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2997429" y="3249844"/>
            <a:ext cx="3655442" cy="97671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ư</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50729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975978" y="179201"/>
            <a:ext cx="3332110" cy="497060"/>
          </a:xfrm>
          <a:prstGeom prst="rect">
            <a:avLst/>
          </a:prstGeom>
        </p:spPr>
        <p:txBody>
          <a:bodyPr wrap="square" lIns="51435" tIns="25718" rIns="51435" bIns="25718"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2475"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2475" b="1" kern="0" dirty="0">
              <a:ln w="6350">
                <a:noFill/>
              </a:ln>
              <a:solidFill>
                <a:srgbClr val="FF0000"/>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1915781" y="1193864"/>
            <a:ext cx="544673" cy="32262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b="1" dirty="0">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515318" y="1070134"/>
            <a:ext cx="4117993" cy="65949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2306631" y="2289363"/>
            <a:ext cx="544673" cy="368567"/>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893343" y="2127903"/>
            <a:ext cx="3937226" cy="742676"/>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397892" y="3376150"/>
            <a:ext cx="544673" cy="36856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b="1" dirty="0">
              <a:solidFill>
                <a:srgbClr val="00000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2997429" y="3249844"/>
            <a:ext cx="3655442" cy="97671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ư</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4567772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4374" y="580483"/>
            <a:ext cx="6355331" cy="3689951"/>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23037" y="564588"/>
            <a:ext cx="6411452" cy="3734389"/>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42" y="3410076"/>
            <a:ext cx="1603598" cy="1603598"/>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4631311" y="955494"/>
            <a:ext cx="1957623" cy="2310528"/>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4936147" y="3465918"/>
            <a:ext cx="672143" cy="722438"/>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4295131" y="3770781"/>
            <a:ext cx="676715" cy="727011"/>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3597748" y="3909216"/>
            <a:ext cx="676715" cy="722438"/>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777259" y="1538368"/>
            <a:ext cx="676715" cy="722438"/>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211587" y="3410076"/>
            <a:ext cx="365792" cy="388654"/>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3055758" y="904470"/>
            <a:ext cx="365792" cy="388654"/>
          </a:xfrm>
          <a:prstGeom prst="rect">
            <a:avLst/>
          </a:prstGeom>
          <a:effectLst>
            <a:outerShdw blurRad="12700" dist="12700" algn="l" rotWithShape="0">
              <a:prstClr val="black">
                <a:alpha val="40000"/>
              </a:prstClr>
            </a:outerShdw>
          </a:effectLst>
        </p:spPr>
      </p:pic>
      <p:sp>
        <p:nvSpPr>
          <p:cNvPr id="2" name="TextBox 1"/>
          <p:cNvSpPr txBox="1"/>
          <p:nvPr/>
        </p:nvSpPr>
        <p:spPr>
          <a:xfrm>
            <a:off x="1157066" y="2143967"/>
            <a:ext cx="4540025" cy="854080"/>
          </a:xfrm>
          <a:prstGeom prst="rect">
            <a:avLst/>
          </a:prstGeom>
          <a:noFill/>
        </p:spPr>
        <p:txBody>
          <a:bodyPr wrap="none" rtlCol="0">
            <a:spAutoFit/>
          </a:bodyPr>
          <a:lstStyle/>
          <a:p>
            <a:r>
              <a:rPr lang="en-US" sz="4950" dirty="0" err="1">
                <a:latin typeface="Times New Roman" panose="02020603050405020304" pitchFamily="18" charset="0"/>
                <a:cs typeface="Times New Roman" panose="02020603050405020304" pitchFamily="18" charset="0"/>
              </a:rPr>
              <a:t>Tạm</a:t>
            </a:r>
            <a:r>
              <a:rPr lang="en-US" sz="4950" dirty="0">
                <a:latin typeface="Times New Roman" panose="02020603050405020304" pitchFamily="18" charset="0"/>
                <a:cs typeface="Times New Roman" panose="02020603050405020304" pitchFamily="18" charset="0"/>
              </a:rPr>
              <a:t> </a:t>
            </a:r>
            <a:r>
              <a:rPr lang="en-US" sz="4950" dirty="0" err="1">
                <a:latin typeface="Times New Roman" panose="02020603050405020304" pitchFamily="18" charset="0"/>
                <a:cs typeface="Times New Roman" panose="02020603050405020304" pitchFamily="18" charset="0"/>
              </a:rPr>
              <a:t>biệt</a:t>
            </a:r>
            <a:r>
              <a:rPr lang="en-US" sz="4950" dirty="0">
                <a:latin typeface="Times New Roman" panose="02020603050405020304" pitchFamily="18" charset="0"/>
                <a:cs typeface="Times New Roman" panose="02020603050405020304" pitchFamily="18" charset="0"/>
              </a:rPr>
              <a:t> </a:t>
            </a:r>
            <a:r>
              <a:rPr lang="en-US" sz="4950" dirty="0" err="1">
                <a:latin typeface="Times New Roman" panose="02020603050405020304" pitchFamily="18" charset="0"/>
                <a:cs typeface="Times New Roman" panose="02020603050405020304" pitchFamily="18" charset="0"/>
              </a:rPr>
              <a:t>các</a:t>
            </a:r>
            <a:r>
              <a:rPr lang="en-US" sz="4950"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242065" y="617893"/>
            <a:ext cx="1623695" cy="675631"/>
            <a:chOff x="359295" y="617893"/>
            <a:chExt cx="1623695" cy="675631"/>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29</a:t>
              </a:r>
            </a:p>
          </p:txBody>
        </p:sp>
        <p:sp>
          <p:nvSpPr>
            <p:cNvPr id="4" name="TextBox 3">
              <a:extLst>
                <a:ext uri="{FF2B5EF4-FFF2-40B4-BE49-F238E27FC236}">
                  <a16:creationId xmlns:a16="http://schemas.microsoft.com/office/drawing/2014/main" id="{A0FE075E-00B8-430F-A266-1358EF8D2A4B}"/>
                </a:ext>
              </a:extLst>
            </p:cNvPr>
            <p:cNvSpPr txBox="1"/>
            <p:nvPr/>
          </p:nvSpPr>
          <p:spPr>
            <a:xfrm>
              <a:off x="359295" y="647193"/>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29</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2400541" y="322606"/>
            <a:ext cx="3908809" cy="769441"/>
          </a:xfrm>
          <a:prstGeom prst="rect">
            <a:avLst/>
          </a:prstGeom>
          <a:noFill/>
        </p:spPr>
        <p:txBody>
          <a:bodyPr wrap="square" rtlCol="0">
            <a:spAutoFit/>
          </a:bodyPr>
          <a:lstStyle/>
          <a:p>
            <a:r>
              <a:rPr lang="vi-VN" sz="4400" dirty="0">
                <a:solidFill>
                  <a:srgbClr val="0202AE"/>
                </a:solidFill>
                <a:latin typeface="UTM Cookies" panose="02040603050506020204" pitchFamily="18" charset="0"/>
              </a:rPr>
              <a:t>HỒ GƯƠM</a:t>
            </a:r>
            <a:endParaRPr lang="en-US" sz="4400" dirty="0">
              <a:solidFill>
                <a:srgbClr val="0202AE"/>
              </a:solidFill>
              <a:latin typeface="UTM Cookies" panose="02040603050506020204" pitchFamily="18" charset="0"/>
            </a:endParaRPr>
          </a:p>
        </p:txBody>
      </p:sp>
      <p:pic>
        <p:nvPicPr>
          <p:cNvPr id="6" name="Picture 5">
            <a:extLst>
              <a:ext uri="{FF2B5EF4-FFF2-40B4-BE49-F238E27FC236}">
                <a16:creationId xmlns:a16="http://schemas.microsoft.com/office/drawing/2014/main" id="{4A63FAE8-9851-4821-AC37-F89E1AECF5FF}"/>
              </a:ext>
            </a:extLst>
          </p:cNvPr>
          <p:cNvPicPr>
            <a:picLocks noChangeAspect="1"/>
          </p:cNvPicPr>
          <p:nvPr/>
        </p:nvPicPr>
        <p:blipFill>
          <a:blip r:embed="rId3"/>
          <a:stretch>
            <a:fillRect/>
          </a:stretch>
        </p:blipFill>
        <p:spPr>
          <a:xfrm>
            <a:off x="388430" y="1605177"/>
            <a:ext cx="6081139" cy="2773345"/>
          </a:xfrm>
          <a:prstGeom prst="rect">
            <a:avLst/>
          </a:prstGeom>
        </p:spPr>
      </p:pic>
      <p:grpSp>
        <p:nvGrpSpPr>
          <p:cNvPr id="8" name="Group 7">
            <a:extLst>
              <a:ext uri="{FF2B5EF4-FFF2-40B4-BE49-F238E27FC236}">
                <a16:creationId xmlns:a16="http://schemas.microsoft.com/office/drawing/2014/main" id="{0DA78C65-4C97-4AC5-B291-22BCB26789DC}"/>
              </a:ext>
            </a:extLst>
          </p:cNvPr>
          <p:cNvGrpSpPr/>
          <p:nvPr/>
        </p:nvGrpSpPr>
        <p:grpSpPr>
          <a:xfrm>
            <a:off x="5421086" y="3095149"/>
            <a:ext cx="1436914" cy="2058400"/>
            <a:chOff x="783771" y="2571750"/>
            <a:chExt cx="1750296" cy="2571750"/>
          </a:xfrm>
        </p:grpSpPr>
        <p:sp>
          <p:nvSpPr>
            <p:cNvPr id="7" name="Oval 6">
              <a:extLst>
                <a:ext uri="{FF2B5EF4-FFF2-40B4-BE49-F238E27FC236}">
                  <a16:creationId xmlns:a16="http://schemas.microsoft.com/office/drawing/2014/main" id="{532A295C-69C6-44E4-B72B-42D868CB5A08}"/>
                </a:ext>
              </a:extLst>
            </p:cNvPr>
            <p:cNvSpPr/>
            <p:nvPr/>
          </p:nvSpPr>
          <p:spPr>
            <a:xfrm>
              <a:off x="1306286" y="3045049"/>
              <a:ext cx="559474" cy="4819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Kid go to school vector illustration isolated Premium Vector">
              <a:extLst>
                <a:ext uri="{FF2B5EF4-FFF2-40B4-BE49-F238E27FC236}">
                  <a16:creationId xmlns:a16="http://schemas.microsoft.com/office/drawing/2014/main" id="{43C53D10-78AB-4E5A-8CEE-45DA4DBBE52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971" t="50000"/>
            <a:stretch/>
          </p:blipFill>
          <p:spPr bwMode="auto">
            <a:xfrm>
              <a:off x="783771" y="2571750"/>
              <a:ext cx="1750296" cy="2571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C5CE7E0-831D-4FCA-93B5-E28DF431B7EC}"/>
              </a:ext>
            </a:extLst>
          </p:cNvPr>
          <p:cNvGrpSpPr/>
          <p:nvPr/>
        </p:nvGrpSpPr>
        <p:grpSpPr>
          <a:xfrm>
            <a:off x="-85410" y="3349322"/>
            <a:ext cx="1436914" cy="2058400"/>
            <a:chOff x="1780082" y="1382580"/>
            <a:chExt cx="1750296" cy="2571750"/>
          </a:xfrm>
        </p:grpSpPr>
        <p:sp>
          <p:nvSpPr>
            <p:cNvPr id="13" name="Oval 12">
              <a:extLst>
                <a:ext uri="{FF2B5EF4-FFF2-40B4-BE49-F238E27FC236}">
                  <a16:creationId xmlns:a16="http://schemas.microsoft.com/office/drawing/2014/main" id="{6EDB13CD-017A-4C0A-9862-2476C8FDECE8}"/>
                </a:ext>
              </a:extLst>
            </p:cNvPr>
            <p:cNvSpPr/>
            <p:nvPr/>
          </p:nvSpPr>
          <p:spPr>
            <a:xfrm>
              <a:off x="2602061" y="1866066"/>
              <a:ext cx="559474" cy="4819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2" descr="Kid go to school vector illustration isolated Premium Vector">
              <a:extLst>
                <a:ext uri="{FF2B5EF4-FFF2-40B4-BE49-F238E27FC236}">
                  <a16:creationId xmlns:a16="http://schemas.microsoft.com/office/drawing/2014/main" id="{F7CC8FE5-15F4-442F-8B59-3438BBC9B99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29" t="50170" r="62942" b="-170"/>
            <a:stretch/>
          </p:blipFill>
          <p:spPr bwMode="auto">
            <a:xfrm>
              <a:off x="1780082" y="1382580"/>
              <a:ext cx="1750296" cy="257175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69129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26142" y="668594"/>
            <a:ext cx="6395019" cy="4062651"/>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Nhà </a:t>
            </a:r>
            <a:r>
              <a:rPr lang="vi-VN" sz="2000" dirty="0">
                <a:latin typeface="Times New Roman" panose="02020603050405020304" pitchFamily="18" charset="0"/>
                <a:cs typeface="Times New Roman" panose="02020603050405020304" pitchFamily="18" charset="0"/>
              </a:rPr>
              <a:t>tôi ở Hà Nội, cách Hồ Gươm không xa. Từ trên cao nhìn xuống, mặt hồ như một chiếc gương bầu dục lớn, sáng long lanh.</a:t>
            </a: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Cầu </a:t>
            </a:r>
            <a:r>
              <a:rPr lang="vi-VN" sz="2000" dirty="0">
                <a:latin typeface="Times New Roman" panose="02020603050405020304" pitchFamily="18" charset="0"/>
                <a:cs typeface="Times New Roman" panose="02020603050405020304" pitchFamily="18" charset="0"/>
              </a:rPr>
              <a:t>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1800" dirty="0">
                <a:latin typeface="Times New Roman" panose="02020603050405020304" pitchFamily="18" charset="0"/>
                <a:cs typeface="Times New Roman" panose="02020603050405020304" pitchFamily="18" charset="0"/>
              </a:rPr>
              <a:t>(</a:t>
            </a:r>
            <a:r>
              <a:rPr lang="vi-VN" sz="1800" i="1" dirty="0">
                <a:latin typeface="Times New Roman" panose="02020603050405020304" pitchFamily="18" charset="0"/>
                <a:cs typeface="Times New Roman" panose="02020603050405020304" pitchFamily="18" charset="0"/>
              </a:rPr>
              <a:t>Theo </a:t>
            </a:r>
            <a:r>
              <a:rPr lang="vi-VN" sz="1800" dirty="0">
                <a:latin typeface="Times New Roman" panose="02020603050405020304" pitchFamily="18" charset="0"/>
                <a:cs typeface="Times New Roman" panose="02020603050405020304" pitchFamily="18" charset="0"/>
              </a:rPr>
              <a:t>Ngô Quân Miện)</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420981" y="244171"/>
            <a:ext cx="1111726" cy="441772"/>
            <a:chOff x="635794" y="14285"/>
            <a:chExt cx="1305582" cy="560804"/>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525172"/>
            </a:xfrm>
            <a:prstGeom prst="rect">
              <a:avLst/>
            </a:prstGeom>
            <a:noFill/>
          </p:spPr>
          <p:txBody>
            <a:bodyPr wrap="square" rtlCol="0">
              <a:spAutoFit/>
            </a:bodyPr>
            <a:lstStyle/>
            <a:p>
              <a:pPr algn="ctr">
                <a:lnSpc>
                  <a:spcPct val="150000"/>
                </a:lnSpc>
              </a:pPr>
              <a:r>
                <a:rPr lang="vi-VN" sz="1600" b="1" dirty="0">
                  <a:solidFill>
                    <a:srgbClr val="17479D"/>
                  </a:solidFill>
                  <a:latin typeface="UTM Avo" panose="02040603050506020204" pitchFamily="18" charset="0"/>
                </a:rPr>
                <a:t>ĐỌC</a:t>
              </a:r>
              <a:endParaRPr lang="en-US" sz="16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HỒ GƯƠM</a:t>
            </a:r>
            <a:endParaRPr lang="en-US" sz="1600" b="1" dirty="0">
              <a:solidFill>
                <a:srgbClr val="FF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9765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0120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p>
          <a:p>
            <a:pPr algn="just"/>
            <a:r>
              <a:rPr lang="en-US" sz="2000" dirty="0">
                <a:latin typeface="Times New Roman" panose="02020603050405020304" pitchFamily="18" charset="0"/>
                <a:cs typeface="Times New Roman" panose="02020603050405020304" pitchFamily="18" charset="0"/>
              </a:rPr>
              <a:t>  </a:t>
            </a:r>
            <a:r>
              <a:rPr lang="vi-VN" sz="2000" dirty="0">
                <a:solidFill>
                  <a:srgbClr val="0202AE"/>
                </a:solidFill>
                <a:latin typeface="Times New Roman" panose="02020603050405020304" pitchFamily="18" charset="0"/>
                <a:cs typeface="Times New Roman" panose="020206030504050203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000" dirty="0">
                <a:latin typeface="Times New Roman" panose="02020603050405020304" pitchFamily="18" charset="0"/>
                <a:cs typeface="Times New Roman" panose="02020603050405020304" pitchFamily="18" charset="0"/>
              </a:rPr>
              <a:t>   </a:t>
            </a:r>
            <a:r>
              <a:rPr lang="vi-VN" sz="2000" dirty="0">
                <a:solidFill>
                  <a:srgbClr val="842706"/>
                </a:solidFill>
                <a:latin typeface="Times New Roman" panose="02020603050405020304" pitchFamily="18" charset="0"/>
                <a:cs typeface="Times New Roman" panose="020206030504050203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1800" dirty="0">
                <a:latin typeface="Times New Roman" panose="02020603050405020304" pitchFamily="18" charset="0"/>
                <a:cs typeface="Times New Roman" panose="02020603050405020304" pitchFamily="18" charset="0"/>
              </a:rPr>
              <a:t>(</a:t>
            </a:r>
            <a:r>
              <a:rPr lang="vi-VN" sz="1800" i="1" dirty="0">
                <a:latin typeface="Times New Roman" panose="02020603050405020304" pitchFamily="18" charset="0"/>
                <a:cs typeface="Times New Roman" panose="02020603050405020304" pitchFamily="18" charset="0"/>
              </a:rPr>
              <a:t>Theo </a:t>
            </a:r>
            <a:r>
              <a:rPr lang="vi-VN" sz="1800" dirty="0">
                <a:latin typeface="Times New Roman" panose="02020603050405020304" pitchFamily="18" charset="0"/>
                <a:cs typeface="Times New Roman" panose="02020603050405020304" pitchFamily="18" charset="0"/>
              </a:rPr>
              <a:t>Ngô Quân Miện)</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UTM Avo" panose="02040603050506020204" pitchFamily="18" charset="0"/>
              </a:rPr>
              <a:t>HỒ GƯƠM</a:t>
            </a:r>
            <a:endParaRPr lang="en-US" sz="1800" b="1" dirty="0">
              <a:solidFill>
                <a:srgbClr val="FF0000"/>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05" y="816077"/>
            <a:ext cx="167058" cy="157866"/>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7373" y="1702517"/>
            <a:ext cx="215175" cy="215175"/>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79" y="2869196"/>
            <a:ext cx="230684" cy="230684"/>
          </a:xfrm>
          <a:prstGeom prst="rect">
            <a:avLst/>
          </a:prstGeom>
        </p:spPr>
      </p:pic>
    </p:spTree>
    <p:custDataLst>
      <p:tags r:id="rId1"/>
    </p:custDataLst>
    <p:extLst>
      <p:ext uri="{BB962C8B-B14F-4D97-AF65-F5344CB8AC3E}">
        <p14:creationId xmlns:p14="http://schemas.microsoft.com/office/powerpoint/2010/main" val="321204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99107-D965-4AFA-9CEA-B5C03214425F}"/>
              </a:ext>
            </a:extLst>
          </p:cNvPr>
          <p:cNvSpPr txBox="1"/>
          <p:nvPr/>
        </p:nvSpPr>
        <p:spPr>
          <a:xfrm>
            <a:off x="314961" y="840709"/>
            <a:ext cx="6306200" cy="1490857"/>
          </a:xfrm>
          <a:prstGeom prst="rect">
            <a:avLst/>
          </a:prstGeom>
          <a:noFill/>
        </p:spPr>
        <p:txBody>
          <a:bodyPr wrap="square" rtlCol="0">
            <a:spAutoFit/>
          </a:bodyPr>
          <a:lstStyle/>
          <a:p>
            <a:pPr indent="171450" algn="just">
              <a:lnSpc>
                <a:spcPct val="120000"/>
              </a:lnSpc>
            </a:pP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Nhà tôi ở Hà Nội, cách Hồ Gươm không xa. Từ trên cao nhìn xuống, mặt hồ như một chiếc gương bầu dục lớn, sáng long lanh.</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9DC61ED-288D-48BF-9B97-B8DF9CE50B06}"/>
              </a:ext>
            </a:extLst>
          </p:cNvPr>
          <p:cNvSpPr txBox="1"/>
          <p:nvPr/>
        </p:nvSpPr>
        <p:spPr>
          <a:xfrm>
            <a:off x="1964405" y="224411"/>
            <a:ext cx="3113330" cy="574388"/>
          </a:xfrm>
          <a:prstGeom prst="rect">
            <a:avLst/>
          </a:prstGeom>
          <a:noFill/>
        </p:spPr>
        <p:txBody>
          <a:bodyPr wrap="square" rtlCol="0">
            <a:spAutoFit/>
          </a:bodyPr>
          <a:lstStyle/>
          <a:p>
            <a:pPr algn="ctr">
              <a:lnSpc>
                <a:spcPct val="150000"/>
              </a:lnSpc>
            </a:pPr>
            <a:r>
              <a:rPr lang="vi-VN" sz="2400" b="1" dirty="0">
                <a:solidFill>
                  <a:srgbClr val="FF0000"/>
                </a:solidFill>
                <a:latin typeface="UTM Avo" panose="02040603050506020204" pitchFamily="18" charset="0"/>
              </a:rPr>
              <a:t>HỒ GƯƠM</a:t>
            </a:r>
            <a:endParaRPr lang="en-US" sz="2400" b="1" dirty="0">
              <a:solidFill>
                <a:srgbClr val="FF0000"/>
              </a:solidFill>
              <a:latin typeface="UTM Avo" panose="02040603050506020204" pitchFamily="18" charset="0"/>
            </a:endParaRPr>
          </a:p>
        </p:txBody>
      </p:sp>
      <p:pic>
        <p:nvPicPr>
          <p:cNvPr id="4" name="Picture 3">
            <a:extLst>
              <a:ext uri="{FF2B5EF4-FFF2-40B4-BE49-F238E27FC236}">
                <a16:creationId xmlns:a16="http://schemas.microsoft.com/office/drawing/2014/main" id="{FE33D89D-E76A-497F-A607-D4EC75FA9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1" y="980583"/>
            <a:ext cx="304770" cy="288000"/>
          </a:xfrm>
          <a:prstGeom prst="rect">
            <a:avLst/>
          </a:prstGeom>
        </p:spPr>
      </p:pic>
      <p:cxnSp>
        <p:nvCxnSpPr>
          <p:cNvPr id="5" name="Straight Connector 4">
            <a:extLst>
              <a:ext uri="{FF2B5EF4-FFF2-40B4-BE49-F238E27FC236}">
                <a16:creationId xmlns:a16="http://schemas.microsoft.com/office/drawing/2014/main" id="{7ED23EDF-7ECA-477D-A9AE-31652F31A9E9}"/>
              </a:ext>
            </a:extLst>
          </p:cNvPr>
          <p:cNvCxnSpPr>
            <a:cxnSpLocks/>
          </p:cNvCxnSpPr>
          <p:nvPr/>
        </p:nvCxnSpPr>
        <p:spPr>
          <a:xfrm>
            <a:off x="4329719" y="1285704"/>
            <a:ext cx="11891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6D2075-E83B-4DC3-839D-AC31CC502D2E}"/>
              </a:ext>
            </a:extLst>
          </p:cNvPr>
          <p:cNvSpPr txBox="1"/>
          <p:nvPr/>
        </p:nvSpPr>
        <p:spPr>
          <a:xfrm>
            <a:off x="236839" y="2655052"/>
            <a:ext cx="3293703" cy="1532727"/>
          </a:xfrm>
          <a:prstGeom prst="rect">
            <a:avLst/>
          </a:prstGeom>
          <a:noFill/>
        </p:spPr>
        <p:txBody>
          <a:bodyPr wrap="square" rtlCol="0">
            <a:spAutoFit/>
          </a:bodyPr>
          <a:lstStyle/>
          <a:p>
            <a:pPr>
              <a:lnSpc>
                <a:spcPct val="120000"/>
              </a:lnSpc>
            </a:pPr>
            <a:r>
              <a:rPr lang="en-US" sz="2600" b="1" dirty="0">
                <a:solidFill>
                  <a:srgbClr val="80000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Hồ Gươm </a:t>
            </a:r>
            <a:r>
              <a:rPr lang="en-US" sz="2600" dirty="0">
                <a:solidFill>
                  <a:srgbClr val="FF0000"/>
                </a:solidFill>
                <a:latin typeface="Times New Roman" panose="02020603050405020304" pitchFamily="18" charset="0"/>
                <a:cs typeface="Times New Roman" panose="02020603050405020304" pitchFamily="18" charset="0"/>
              </a:rPr>
              <a:t>:</a:t>
            </a:r>
            <a:r>
              <a:rPr lang="en-US" sz="2600" b="1" dirty="0">
                <a:solidFill>
                  <a:srgbClr val="FF0000"/>
                </a:solidFill>
                <a:latin typeface="Times New Roman" panose="02020603050405020304" pitchFamily="18" charset="0"/>
                <a:cs typeface="Times New Roman" panose="02020603050405020304" pitchFamily="18" charset="0"/>
              </a:rPr>
              <a:t> </a:t>
            </a:r>
            <a:r>
              <a:rPr lang="vi-VN" sz="2600" dirty="0">
                <a:solidFill>
                  <a:srgbClr val="0202AE"/>
                </a:solidFill>
                <a:latin typeface="Times New Roman" panose="02020603050405020304" pitchFamily="18" charset="0"/>
                <a:cs typeface="Times New Roman" panose="02020603050405020304" pitchFamily="18" charset="0"/>
              </a:rPr>
              <a:t>còn gọi là hồ Hoàn Kiếm, ở Thủ đô Hà Nội.</a:t>
            </a:r>
            <a:endParaRPr lang="vi-VN" sz="2600" b="1" dirty="0">
              <a:solidFill>
                <a:srgbClr val="0202AE"/>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4224BD-2BB3-4F87-B1DC-6E28D44DDC39}"/>
              </a:ext>
            </a:extLst>
          </p:cNvPr>
          <p:cNvPicPr>
            <a:picLocks noChangeAspect="1"/>
          </p:cNvPicPr>
          <p:nvPr/>
        </p:nvPicPr>
        <p:blipFill>
          <a:blip r:embed="rId3"/>
          <a:stretch>
            <a:fillRect/>
          </a:stretch>
        </p:blipFill>
        <p:spPr>
          <a:xfrm>
            <a:off x="3991897" y="3039800"/>
            <a:ext cx="2721334" cy="1981571"/>
          </a:xfrm>
          <a:prstGeom prst="rect">
            <a:avLst/>
          </a:prstGeom>
        </p:spPr>
      </p:pic>
      <p:cxnSp>
        <p:nvCxnSpPr>
          <p:cNvPr id="8" name="Straight Connector 7">
            <a:extLst>
              <a:ext uri="{FF2B5EF4-FFF2-40B4-BE49-F238E27FC236}">
                <a16:creationId xmlns:a16="http://schemas.microsoft.com/office/drawing/2014/main" id="{62C78A9D-E359-4060-8BF5-2114FCEE632A}"/>
              </a:ext>
            </a:extLst>
          </p:cNvPr>
          <p:cNvCxnSpPr>
            <a:cxnSpLocks/>
          </p:cNvCxnSpPr>
          <p:nvPr/>
        </p:nvCxnSpPr>
        <p:spPr>
          <a:xfrm>
            <a:off x="4627581" y="2218564"/>
            <a:ext cx="10810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14E263-8C84-43F3-84F1-56A53A6400BA}"/>
              </a:ext>
            </a:extLst>
          </p:cNvPr>
          <p:cNvPicPr>
            <a:picLocks noChangeAspect="1"/>
          </p:cNvPicPr>
          <p:nvPr/>
        </p:nvPicPr>
        <p:blipFill>
          <a:blip r:embed="rId4"/>
          <a:stretch>
            <a:fillRect/>
          </a:stretch>
        </p:blipFill>
        <p:spPr>
          <a:xfrm rot="16200000">
            <a:off x="4131102" y="2439241"/>
            <a:ext cx="1981571" cy="3182690"/>
          </a:xfrm>
          <a:prstGeom prst="rect">
            <a:avLst/>
          </a:prstGeom>
        </p:spPr>
      </p:pic>
      <p:sp>
        <p:nvSpPr>
          <p:cNvPr id="10" name="TextBox 9">
            <a:extLst>
              <a:ext uri="{FF2B5EF4-FFF2-40B4-BE49-F238E27FC236}">
                <a16:creationId xmlns:a16="http://schemas.microsoft.com/office/drawing/2014/main" id="{DABD9C70-350C-4881-962E-42BAE4B8FCB8}"/>
              </a:ext>
            </a:extLst>
          </p:cNvPr>
          <p:cNvSpPr txBox="1"/>
          <p:nvPr/>
        </p:nvSpPr>
        <p:spPr>
          <a:xfrm>
            <a:off x="139558" y="2599951"/>
            <a:ext cx="3621661" cy="1490857"/>
          </a:xfrm>
          <a:prstGeom prst="rect">
            <a:avLst/>
          </a:prstGeom>
          <a:noFill/>
        </p:spPr>
        <p:txBody>
          <a:bodyPr wrap="square" rtlCol="0">
            <a:spAutoFit/>
          </a:bodyPr>
          <a:lstStyle/>
          <a:p>
            <a:pPr>
              <a:lnSpc>
                <a:spcPct val="120000"/>
              </a:lnSpc>
            </a:pPr>
            <a:r>
              <a:rPr lang="en-US" sz="2600" b="1" dirty="0">
                <a:solidFill>
                  <a:srgbClr val="80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Bầu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dục</a:t>
            </a:r>
            <a:r>
              <a:rPr lang="en-US" sz="2600" dirty="0">
                <a:solidFill>
                  <a:srgbClr val="FF0000"/>
                </a:solidFill>
                <a:latin typeface="Times New Roman" panose="02020603050405020304" pitchFamily="18" charset="0"/>
                <a:cs typeface="Times New Roman" panose="02020603050405020304" pitchFamily="18" charset="0"/>
              </a:rPr>
              <a:t>:</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là</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một</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hình</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vẽ</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khi</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một</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vòng</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tròn</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kéo</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dài</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trên</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hai</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đầu</a:t>
            </a:r>
            <a:r>
              <a:rPr lang="en-US" sz="2600" dirty="0">
                <a:solidFill>
                  <a:srgbClr val="090383"/>
                </a:solidFill>
                <a:latin typeface="Times New Roman" panose="02020603050405020304" pitchFamily="18" charset="0"/>
                <a:cs typeface="Times New Roman" panose="02020603050405020304" pitchFamily="18" charset="0"/>
              </a:rPr>
              <a:t> </a:t>
            </a:r>
            <a:r>
              <a:rPr lang="en-US" sz="2600" dirty="0" err="1">
                <a:solidFill>
                  <a:srgbClr val="090383"/>
                </a:solidFill>
                <a:latin typeface="Times New Roman" panose="02020603050405020304" pitchFamily="18" charset="0"/>
                <a:cs typeface="Times New Roman" panose="02020603050405020304" pitchFamily="18" charset="0"/>
              </a:rPr>
              <a:t>đối</a:t>
            </a:r>
            <a:r>
              <a:rPr lang="en-US" sz="2600" dirty="0">
                <a:solidFill>
                  <a:srgbClr val="090383"/>
                </a:solidFill>
                <a:latin typeface="Times New Roman" panose="02020603050405020304" pitchFamily="18" charset="0"/>
                <a:cs typeface="Times New Roman" panose="02020603050405020304" pitchFamily="18" charset="0"/>
              </a:rPr>
              <a:t> .</a:t>
            </a:r>
            <a:endParaRPr lang="vi-VN" sz="2600" dirty="0">
              <a:solidFill>
                <a:srgbClr val="09038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0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C7D4BB-C47A-42CC-BD83-172D43B7360A}"/>
              </a:ext>
            </a:extLst>
          </p:cNvPr>
          <p:cNvSpPr txBox="1"/>
          <p:nvPr/>
        </p:nvSpPr>
        <p:spPr>
          <a:xfrm>
            <a:off x="275900" y="414594"/>
            <a:ext cx="6306200" cy="3143938"/>
          </a:xfrm>
          <a:prstGeom prst="rect">
            <a:avLst/>
          </a:prstGeom>
          <a:noFill/>
        </p:spPr>
        <p:txBody>
          <a:bodyPr wrap="square" rtlCol="0">
            <a:spAutoFit/>
          </a:bodyPr>
          <a:lstStyle/>
          <a:p>
            <a:pPr indent="171450" algn="just">
              <a:lnSpc>
                <a:spcPct val="120000"/>
              </a:lnSpc>
            </a:pPr>
            <a:r>
              <a:rPr lang="en-US" sz="2400" dirty="0">
                <a:solidFill>
                  <a:srgbClr val="0202AE"/>
                </a:solidFill>
                <a:latin typeface="UTM Avo" panose="02040603050506020204" pitchFamily="18" charset="0"/>
              </a:rPr>
              <a:t> </a:t>
            </a:r>
            <a:r>
              <a:rPr lang="vi-VN" sz="24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2400" dirty="0">
                <a:latin typeface="UTM Avo" panose="02040603050506020204" pitchFamily="18" charset="0"/>
              </a:rPr>
              <a:t>   </a:t>
            </a:r>
            <a:endParaRPr lang="vi-VN" sz="2400" dirty="0">
              <a:latin typeface="UTM Avo" panose="02040603050506020204" pitchFamily="18" charset="0"/>
            </a:endParaRPr>
          </a:p>
        </p:txBody>
      </p:sp>
      <p:pic>
        <p:nvPicPr>
          <p:cNvPr id="5" name="Picture 4">
            <a:extLst>
              <a:ext uri="{FF2B5EF4-FFF2-40B4-BE49-F238E27FC236}">
                <a16:creationId xmlns:a16="http://schemas.microsoft.com/office/drawing/2014/main" id="{D194115A-F9BA-45FD-B6DB-B68D27B49CD7}"/>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75900" y="509572"/>
            <a:ext cx="288000" cy="288000"/>
          </a:xfrm>
          <a:prstGeom prst="rect">
            <a:avLst/>
          </a:prstGeom>
        </p:spPr>
      </p:pic>
      <p:cxnSp>
        <p:nvCxnSpPr>
          <p:cNvPr id="6" name="Straight Connector 5">
            <a:extLst>
              <a:ext uri="{FF2B5EF4-FFF2-40B4-BE49-F238E27FC236}">
                <a16:creationId xmlns:a16="http://schemas.microsoft.com/office/drawing/2014/main" id="{1F8F58D4-F4EF-4C6B-93F3-3EAD3BAEB2B8}"/>
              </a:ext>
            </a:extLst>
          </p:cNvPr>
          <p:cNvCxnSpPr>
            <a:cxnSpLocks/>
          </p:cNvCxnSpPr>
          <p:nvPr/>
        </p:nvCxnSpPr>
        <p:spPr>
          <a:xfrm>
            <a:off x="5898670" y="1684959"/>
            <a:ext cx="5547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DA6090-F1B1-47C8-9677-17C701EDB0CD}"/>
              </a:ext>
            </a:extLst>
          </p:cNvPr>
          <p:cNvSpPr txBox="1"/>
          <p:nvPr/>
        </p:nvSpPr>
        <p:spPr>
          <a:xfrm>
            <a:off x="291204" y="3186844"/>
            <a:ext cx="6162200" cy="933332"/>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UTM Avo" panose="02040603050506020204" pitchFamily="18" charset="0"/>
              </a:rPr>
              <a:t>Xum</a:t>
            </a:r>
            <a:r>
              <a:rPr lang="en-US" sz="2400" dirty="0">
                <a:solidFill>
                  <a:srgbClr val="FF0000"/>
                </a:solidFill>
                <a:latin typeface="UTM Avo" panose="02040603050506020204" pitchFamily="18" charset="0"/>
              </a:rPr>
              <a:t> </a:t>
            </a:r>
            <a:r>
              <a:rPr lang="en-US" sz="2400" dirty="0" err="1">
                <a:solidFill>
                  <a:srgbClr val="FF0000"/>
                </a:solidFill>
                <a:latin typeface="UTM Avo" panose="02040603050506020204" pitchFamily="18" charset="0"/>
              </a:rPr>
              <a:t>xuê</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latin typeface="+mn-lt"/>
              </a:rPr>
              <a:t>cây cối có nhiều cành lá rậm rạp tươi tốt.</a:t>
            </a:r>
            <a:endParaRPr lang="vi-VN" sz="2400" dirty="0">
              <a:latin typeface="+mn-lt"/>
              <a:cs typeface="Times New Roman" panose="02020603050405020304" pitchFamily="18" charset="0"/>
            </a:endParaRPr>
          </a:p>
        </p:txBody>
      </p:sp>
      <p:cxnSp>
        <p:nvCxnSpPr>
          <p:cNvPr id="8" name="Straight Connector 7">
            <a:extLst>
              <a:ext uri="{FF2B5EF4-FFF2-40B4-BE49-F238E27FC236}">
                <a16:creationId xmlns:a16="http://schemas.microsoft.com/office/drawing/2014/main" id="{5A1A30A5-3F80-46BF-A153-847CFD6E6F4C}"/>
              </a:ext>
            </a:extLst>
          </p:cNvPr>
          <p:cNvCxnSpPr>
            <a:cxnSpLocks/>
          </p:cNvCxnSpPr>
          <p:nvPr/>
        </p:nvCxnSpPr>
        <p:spPr>
          <a:xfrm>
            <a:off x="412093" y="2121839"/>
            <a:ext cx="4584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14F779-86B3-455B-BC0A-21ABC0E4B3E1}"/>
              </a:ext>
            </a:extLst>
          </p:cNvPr>
          <p:cNvSpPr txBox="1"/>
          <p:nvPr/>
        </p:nvSpPr>
        <p:spPr>
          <a:xfrm>
            <a:off x="275900" y="3198827"/>
            <a:ext cx="4812500" cy="494559"/>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vi-VN" sz="2400" dirty="0">
                <a:solidFill>
                  <a:srgbClr val="FF0000"/>
                </a:solidFill>
                <a:latin typeface="UTM Avo" panose="02040603050506020204" pitchFamily="18" charset="0"/>
              </a:rPr>
              <a:t>Cổ kính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latin typeface="UTM Avo" panose="02040603050506020204" pitchFamily="18" charset="0"/>
              </a:rPr>
              <a:t>cổ và trang nghiêm.</a:t>
            </a:r>
            <a:endParaRPr lang="vi-VN" sz="2400" b="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D46E9AB-A8B3-42C0-8483-CC776E3BB2ED}"/>
              </a:ext>
            </a:extLst>
          </p:cNvPr>
          <p:cNvCxnSpPr>
            <a:cxnSpLocks/>
          </p:cNvCxnSpPr>
          <p:nvPr/>
        </p:nvCxnSpPr>
        <p:spPr>
          <a:xfrm>
            <a:off x="482147" y="2559989"/>
            <a:ext cx="893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92B1342-CFA8-4173-8CFE-72064D679937}"/>
              </a:ext>
            </a:extLst>
          </p:cNvPr>
          <p:cNvSpPr txBox="1"/>
          <p:nvPr/>
        </p:nvSpPr>
        <p:spPr>
          <a:xfrm>
            <a:off x="147204" y="3186844"/>
            <a:ext cx="6306200" cy="927946"/>
          </a:xfrm>
          <a:prstGeom prst="rect">
            <a:avLst/>
          </a:prstGeom>
          <a:noFill/>
        </p:spPr>
        <p:txBody>
          <a:bodyPr wrap="square" rtlCol="0">
            <a:spAutoFit/>
          </a:bodyPr>
          <a:lstStyle/>
          <a:p>
            <a:pPr indent="171450" algn="just">
              <a:lnSpc>
                <a:spcPct val="120000"/>
              </a:lnSpc>
            </a:pPr>
            <a:r>
              <a:rPr lang="vi-VN" sz="2400" dirty="0">
                <a:solidFill>
                  <a:srgbClr val="0202AE"/>
                </a:solidFill>
                <a:latin typeface="UTM Avo" panose="02040603050506020204" pitchFamily="18" charset="0"/>
              </a:rPr>
              <a:t>Mái đền lấp ló bên gốc đa già, rễ lá xum xuê. </a:t>
            </a:r>
            <a:endParaRPr lang="vi-VN" sz="2400" dirty="0">
              <a:latin typeface="UTM Avo" panose="02040603050506020204" pitchFamily="18" charset="0"/>
            </a:endParaRPr>
          </a:p>
        </p:txBody>
      </p:sp>
      <p:cxnSp>
        <p:nvCxnSpPr>
          <p:cNvPr id="18" name="Straight Connector 17">
            <a:extLst>
              <a:ext uri="{FF2B5EF4-FFF2-40B4-BE49-F238E27FC236}">
                <a16:creationId xmlns:a16="http://schemas.microsoft.com/office/drawing/2014/main" id="{B2CB05D4-1DEE-4E8A-A621-325D6299A70B}"/>
              </a:ext>
            </a:extLst>
          </p:cNvPr>
          <p:cNvCxnSpPr>
            <a:cxnSpLocks/>
          </p:cNvCxnSpPr>
          <p:nvPr/>
        </p:nvCxnSpPr>
        <p:spPr>
          <a:xfrm flipH="1">
            <a:off x="5508465" y="331614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41A092E-B274-4F10-AECB-17258C1A52C8}"/>
              </a:ext>
            </a:extLst>
          </p:cNvPr>
          <p:cNvGrpSpPr/>
          <p:nvPr/>
        </p:nvGrpSpPr>
        <p:grpSpPr>
          <a:xfrm>
            <a:off x="1558588" y="3739402"/>
            <a:ext cx="138312" cy="334748"/>
            <a:chOff x="6506827" y="4238141"/>
            <a:chExt cx="138312" cy="334748"/>
          </a:xfrm>
        </p:grpSpPr>
        <p:cxnSp>
          <p:nvCxnSpPr>
            <p:cNvPr id="20" name="Straight Connector 19">
              <a:extLst>
                <a:ext uri="{FF2B5EF4-FFF2-40B4-BE49-F238E27FC236}">
                  <a16:creationId xmlns:a16="http://schemas.microsoft.com/office/drawing/2014/main" id="{A8A90176-C060-4871-BBA4-A88905715464}"/>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9A8BEB-11B3-42B9-A321-BB826465CC7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A1B92FDE-738E-41F5-B905-F83BB3A3C0F9}"/>
              </a:ext>
            </a:extLst>
          </p:cNvPr>
          <p:cNvCxnSpPr>
            <a:cxnSpLocks/>
          </p:cNvCxnSpPr>
          <p:nvPr/>
        </p:nvCxnSpPr>
        <p:spPr>
          <a:xfrm flipH="1">
            <a:off x="2740651" y="331614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BC74ED-7194-4F20-8D69-F913C7447EED}"/>
              </a:ext>
            </a:extLst>
          </p:cNvPr>
          <p:cNvCxnSpPr>
            <a:cxnSpLocks/>
          </p:cNvCxnSpPr>
          <p:nvPr/>
        </p:nvCxnSpPr>
        <p:spPr>
          <a:xfrm flipH="1">
            <a:off x="2050681" y="136900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C30A351-B4CC-4D94-B100-04BC3A093CF1}"/>
              </a:ext>
            </a:extLst>
          </p:cNvPr>
          <p:cNvGrpSpPr/>
          <p:nvPr/>
        </p:nvGrpSpPr>
        <p:grpSpPr>
          <a:xfrm>
            <a:off x="908529" y="1862033"/>
            <a:ext cx="138312" cy="334748"/>
            <a:chOff x="6506827" y="4238141"/>
            <a:chExt cx="138312" cy="334748"/>
          </a:xfrm>
        </p:grpSpPr>
        <p:cxnSp>
          <p:nvCxnSpPr>
            <p:cNvPr id="25" name="Straight Connector 24">
              <a:extLst>
                <a:ext uri="{FF2B5EF4-FFF2-40B4-BE49-F238E27FC236}">
                  <a16:creationId xmlns:a16="http://schemas.microsoft.com/office/drawing/2014/main" id="{2DD60A1E-7F13-4318-B5B8-B7FF6B4672B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57F1E8-20CB-40E4-B1B2-B2A488C6375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BEE8C594-E5CC-4D3A-82C1-E2B39C6E6B27}"/>
              </a:ext>
            </a:extLst>
          </p:cNvPr>
          <p:cNvCxnSpPr>
            <a:cxnSpLocks/>
          </p:cNvCxnSpPr>
          <p:nvPr/>
        </p:nvCxnSpPr>
        <p:spPr>
          <a:xfrm flipH="1">
            <a:off x="4798436" y="140964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par>
                                <p:cTn id="54" presetID="22" presetClass="entr" presetSubtype="1"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nodeType="clickEffect">
                                  <p:stCondLst>
                                    <p:cond delay="0"/>
                                  </p:stCondLst>
                                  <p:childTnLst>
                                    <p:animEffect transition="out" filter="checkerboard(across)">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5" presetClass="exit" presetSubtype="10" fill="hold" grpId="1" nodeType="withEffect">
                                  <p:stCondLst>
                                    <p:cond delay="0"/>
                                  </p:stCondLst>
                                  <p:childTnLst>
                                    <p:animEffect transition="out" filter="checkerboard(across)">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childTnLst>
                          </p:cTn>
                        </p:par>
                        <p:par>
                          <p:cTn id="76" fill="hold">
                            <p:stCondLst>
                              <p:cond delay="500"/>
                            </p:stCondLst>
                            <p:childTnLst>
                              <p:par>
                                <p:cTn id="77" presetID="22" presetClass="entr" presetSubtype="1"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par>
                                <p:cTn id="80" presetID="22" presetClass="entr" presetSubtype="1"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par>
                                <p:cTn id="83" presetID="22" presetClass="entr" presetSubtype="1"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C8FBD-B703-4EEA-8150-6A7E27D38E42}"/>
              </a:ext>
            </a:extLst>
          </p:cNvPr>
          <p:cNvSpPr txBox="1"/>
          <p:nvPr/>
        </p:nvSpPr>
        <p:spPr>
          <a:xfrm>
            <a:off x="275900" y="333314"/>
            <a:ext cx="6306200" cy="2889702"/>
          </a:xfrm>
          <a:prstGeom prst="rect">
            <a:avLst/>
          </a:prstGeom>
          <a:noFill/>
        </p:spPr>
        <p:txBody>
          <a:bodyPr wrap="square" rtlCol="0">
            <a:spAutoFit/>
          </a:bodyPr>
          <a:lstStyle/>
          <a:p>
            <a:pPr indent="171450" algn="just">
              <a:lnSpc>
                <a:spcPct val="120000"/>
              </a:lnSpc>
            </a:pPr>
            <a:r>
              <a:rPr lang="en-US" sz="2200" dirty="0">
                <a:solidFill>
                  <a:srgbClr val="842706"/>
                </a:solidFill>
                <a:latin typeface="UTM Avo" panose="02040603050506020204" pitchFamily="18" charset="0"/>
              </a:rPr>
              <a:t> </a:t>
            </a:r>
            <a:r>
              <a:rPr lang="vi-VN" sz="22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p:txBody>
      </p:sp>
      <p:pic>
        <p:nvPicPr>
          <p:cNvPr id="5" name="Picture 4">
            <a:extLst>
              <a:ext uri="{FF2B5EF4-FFF2-40B4-BE49-F238E27FC236}">
                <a16:creationId xmlns:a16="http://schemas.microsoft.com/office/drawing/2014/main" id="{F51B17C5-10BE-4848-A3E1-37A6260E8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80" y="455899"/>
            <a:ext cx="288000" cy="288000"/>
          </a:xfrm>
          <a:prstGeom prst="rect">
            <a:avLst/>
          </a:prstGeom>
        </p:spPr>
      </p:pic>
      <p:cxnSp>
        <p:nvCxnSpPr>
          <p:cNvPr id="6" name="Straight Connector 5">
            <a:extLst>
              <a:ext uri="{FF2B5EF4-FFF2-40B4-BE49-F238E27FC236}">
                <a16:creationId xmlns:a16="http://schemas.microsoft.com/office/drawing/2014/main" id="{52D53B80-88E9-44E8-ACFB-3698A2F8D32C}"/>
              </a:ext>
            </a:extLst>
          </p:cNvPr>
          <p:cNvCxnSpPr>
            <a:cxnSpLocks/>
          </p:cNvCxnSpPr>
          <p:nvPr/>
        </p:nvCxnSpPr>
        <p:spPr>
          <a:xfrm>
            <a:off x="433324" y="2304719"/>
            <a:ext cx="13080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EB3A35-C93A-4AC4-A883-EBB3875B19F5}"/>
              </a:ext>
            </a:extLst>
          </p:cNvPr>
          <p:cNvSpPr txBox="1"/>
          <p:nvPr/>
        </p:nvSpPr>
        <p:spPr>
          <a:xfrm>
            <a:off x="255580" y="3342793"/>
            <a:ext cx="6182520" cy="933332"/>
          </a:xfrm>
          <a:prstGeom prst="rect">
            <a:avLst/>
          </a:prstGeom>
          <a:noFill/>
        </p:spPr>
        <p:txBody>
          <a:bodyPr wrap="square" rtlCol="0">
            <a:spAutoFit/>
          </a:bodyPr>
          <a:lstStyle/>
          <a:p>
            <a:pPr>
              <a:lnSpc>
                <a:spcPct val="120000"/>
              </a:lnSpc>
            </a:pPr>
            <a:r>
              <a:rPr lang="en-US" sz="2400" b="1" dirty="0">
                <a:solidFill>
                  <a:srgbClr val="8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UTM Avo" panose="02040603050506020204" pitchFamily="18" charset="0"/>
              </a:rPr>
              <a:t>Ngân</a:t>
            </a:r>
            <a:r>
              <a:rPr lang="en-US" sz="2400" dirty="0">
                <a:solidFill>
                  <a:srgbClr val="FF0000"/>
                </a:solidFill>
                <a:latin typeface="UTM Avo" panose="02040603050506020204" pitchFamily="18" charset="0"/>
              </a:rPr>
              <a:t> </a:t>
            </a:r>
            <a:r>
              <a:rPr lang="en-US" sz="2400" dirty="0" err="1">
                <a:solidFill>
                  <a:srgbClr val="FF0000"/>
                </a:solidFill>
                <a:latin typeface="UTM Avo" panose="02040603050506020204" pitchFamily="18" charset="0"/>
              </a:rPr>
              <a:t>nga</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202AE"/>
                </a:solidFill>
                <a:latin typeface="+mn-lt"/>
              </a:rPr>
              <a:t>Chỉ</a:t>
            </a:r>
            <a:r>
              <a:rPr lang="en-US" sz="2400" dirty="0">
                <a:solidFill>
                  <a:srgbClr val="0202AE"/>
                </a:solidFill>
                <a:latin typeface="+mn-lt"/>
              </a:rPr>
              <a:t> </a:t>
            </a:r>
            <a:r>
              <a:rPr lang="en-US" sz="2400" dirty="0" err="1">
                <a:solidFill>
                  <a:srgbClr val="0202AE"/>
                </a:solidFill>
                <a:latin typeface="+mn-lt"/>
              </a:rPr>
              <a:t>âm</a:t>
            </a:r>
            <a:r>
              <a:rPr lang="en-US" sz="2400" dirty="0">
                <a:solidFill>
                  <a:srgbClr val="0202AE"/>
                </a:solidFill>
                <a:latin typeface="+mn-lt"/>
              </a:rPr>
              <a:t> </a:t>
            </a:r>
            <a:r>
              <a:rPr lang="en-US" sz="2400" dirty="0" err="1">
                <a:solidFill>
                  <a:srgbClr val="0202AE"/>
                </a:solidFill>
                <a:latin typeface="+mn-lt"/>
              </a:rPr>
              <a:t>thanh</a:t>
            </a:r>
            <a:r>
              <a:rPr lang="en-US" sz="2400" dirty="0">
                <a:solidFill>
                  <a:srgbClr val="0202AE"/>
                </a:solidFill>
                <a:latin typeface="+mn-lt"/>
              </a:rPr>
              <a:t> </a:t>
            </a:r>
            <a:r>
              <a:rPr lang="en-US" sz="2400" dirty="0" err="1">
                <a:solidFill>
                  <a:srgbClr val="0202AE"/>
                </a:solidFill>
                <a:latin typeface="+mn-lt"/>
              </a:rPr>
              <a:t>kéo</a:t>
            </a:r>
            <a:r>
              <a:rPr lang="en-US" sz="2400" dirty="0">
                <a:solidFill>
                  <a:srgbClr val="0202AE"/>
                </a:solidFill>
                <a:latin typeface="+mn-lt"/>
              </a:rPr>
              <a:t> </a:t>
            </a:r>
            <a:r>
              <a:rPr lang="en-US" sz="2400" dirty="0" err="1">
                <a:solidFill>
                  <a:srgbClr val="0202AE"/>
                </a:solidFill>
                <a:latin typeface="+mn-lt"/>
              </a:rPr>
              <a:t>dài</a:t>
            </a:r>
            <a:r>
              <a:rPr lang="en-US" sz="2400" dirty="0">
                <a:solidFill>
                  <a:srgbClr val="0202AE"/>
                </a:solidFill>
                <a:latin typeface="+mn-lt"/>
              </a:rPr>
              <a:t> </a:t>
            </a:r>
            <a:r>
              <a:rPr lang="en-US" sz="2400" dirty="0" err="1">
                <a:solidFill>
                  <a:srgbClr val="0202AE"/>
                </a:solidFill>
                <a:latin typeface="+mn-lt"/>
              </a:rPr>
              <a:t>và</a:t>
            </a:r>
            <a:r>
              <a:rPr lang="en-US" sz="2400" dirty="0">
                <a:solidFill>
                  <a:srgbClr val="0202AE"/>
                </a:solidFill>
                <a:latin typeface="+mn-lt"/>
              </a:rPr>
              <a:t> </a:t>
            </a:r>
            <a:r>
              <a:rPr lang="en-US" sz="2400" dirty="0" err="1">
                <a:solidFill>
                  <a:srgbClr val="0202AE"/>
                </a:solidFill>
                <a:latin typeface="+mn-lt"/>
              </a:rPr>
              <a:t>vang</a:t>
            </a:r>
            <a:r>
              <a:rPr lang="en-US" sz="2400" dirty="0">
                <a:solidFill>
                  <a:srgbClr val="0202AE"/>
                </a:solidFill>
                <a:latin typeface="+mn-lt"/>
              </a:rPr>
              <a:t> </a:t>
            </a:r>
            <a:r>
              <a:rPr lang="en-US" sz="2400" dirty="0" err="1">
                <a:solidFill>
                  <a:srgbClr val="0202AE"/>
                </a:solidFill>
                <a:latin typeface="+mn-lt"/>
              </a:rPr>
              <a:t>mãi</a:t>
            </a:r>
            <a:r>
              <a:rPr lang="en-US" sz="2400" dirty="0">
                <a:solidFill>
                  <a:srgbClr val="0202AE"/>
                </a:solidFill>
                <a:latin typeface="+mn-lt"/>
              </a:rPr>
              <a:t>.</a:t>
            </a:r>
            <a:endParaRPr lang="vi-VN" sz="2400" b="1" dirty="0">
              <a:solidFill>
                <a:srgbClr val="0202AE"/>
              </a:solidFill>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6EF8C560-8F5A-4468-A5E0-79D7736F8A8F}"/>
              </a:ext>
            </a:extLst>
          </p:cNvPr>
          <p:cNvSpPr txBox="1"/>
          <p:nvPr/>
        </p:nvSpPr>
        <p:spPr>
          <a:xfrm>
            <a:off x="296220" y="3342793"/>
            <a:ext cx="6306200" cy="1371145"/>
          </a:xfrm>
          <a:prstGeom prst="rect">
            <a:avLst/>
          </a:prstGeom>
          <a:noFill/>
        </p:spPr>
        <p:txBody>
          <a:bodyPr wrap="square" rtlCol="0">
            <a:spAutoFit/>
          </a:bodyPr>
          <a:lstStyle/>
          <a:p>
            <a:pPr indent="171450" algn="just">
              <a:lnSpc>
                <a:spcPct val="120000"/>
              </a:lnSpc>
            </a:pPr>
            <a:r>
              <a:rPr lang="vi-VN" sz="2400" dirty="0">
                <a:solidFill>
                  <a:srgbClr val="090383"/>
                </a:solidFill>
                <a:latin typeface="UTM Avo" panose="02040603050506020204" pitchFamily="18" charset="0"/>
              </a:rPr>
              <a:t>Rùa như lắng nghe tiếng chuông đồng hồ trên tầng cao nhà bưu điện, buông từng tiếng ngân nga trong gió.</a:t>
            </a:r>
          </a:p>
        </p:txBody>
      </p:sp>
      <p:cxnSp>
        <p:nvCxnSpPr>
          <p:cNvPr id="9" name="Straight Connector 8">
            <a:extLst>
              <a:ext uri="{FF2B5EF4-FFF2-40B4-BE49-F238E27FC236}">
                <a16:creationId xmlns:a16="http://schemas.microsoft.com/office/drawing/2014/main" id="{DEE080BE-1651-40A3-B227-1D05149CDEA2}"/>
              </a:ext>
            </a:extLst>
          </p:cNvPr>
          <p:cNvCxnSpPr>
            <a:cxnSpLocks/>
          </p:cNvCxnSpPr>
          <p:nvPr/>
        </p:nvCxnSpPr>
        <p:spPr>
          <a:xfrm flipH="1">
            <a:off x="5351101" y="393238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3FF075-F42E-484E-8F74-240AAF817DEE}"/>
              </a:ext>
            </a:extLst>
          </p:cNvPr>
          <p:cNvGrpSpPr/>
          <p:nvPr/>
        </p:nvGrpSpPr>
        <p:grpSpPr>
          <a:xfrm>
            <a:off x="4916584" y="4379190"/>
            <a:ext cx="138312" cy="334748"/>
            <a:chOff x="6506827" y="4238141"/>
            <a:chExt cx="138312" cy="334748"/>
          </a:xfrm>
        </p:grpSpPr>
        <p:cxnSp>
          <p:nvCxnSpPr>
            <p:cNvPr id="11" name="Straight Connector 10">
              <a:extLst>
                <a:ext uri="{FF2B5EF4-FFF2-40B4-BE49-F238E27FC236}">
                  <a16:creationId xmlns:a16="http://schemas.microsoft.com/office/drawing/2014/main" id="{5C2F5A48-44A1-4F7A-9A66-27798F0E4AE3}"/>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F075E1-18C1-4581-951D-2B3CA3D0FAE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9BA26022-C687-450E-B052-D7B832DAD0C0}"/>
              </a:ext>
            </a:extLst>
          </p:cNvPr>
          <p:cNvCxnSpPr>
            <a:cxnSpLocks/>
          </p:cNvCxnSpPr>
          <p:nvPr/>
        </p:nvCxnSpPr>
        <p:spPr>
          <a:xfrm flipH="1">
            <a:off x="3456498" y="345486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565F55-4626-47D1-A49C-FEF6BC8FBB16}"/>
              </a:ext>
            </a:extLst>
          </p:cNvPr>
          <p:cNvCxnSpPr>
            <a:cxnSpLocks/>
          </p:cNvCxnSpPr>
          <p:nvPr/>
        </p:nvCxnSpPr>
        <p:spPr>
          <a:xfrm flipH="1">
            <a:off x="797560" y="391206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5029A1-C154-453F-AC69-86BCA4773F68}"/>
              </a:ext>
            </a:extLst>
          </p:cNvPr>
          <p:cNvCxnSpPr>
            <a:cxnSpLocks/>
          </p:cNvCxnSpPr>
          <p:nvPr/>
        </p:nvCxnSpPr>
        <p:spPr>
          <a:xfrm flipH="1">
            <a:off x="3825960" y="164130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F1A51BA-8A4F-45C7-B8B4-D499910DC157}"/>
              </a:ext>
            </a:extLst>
          </p:cNvPr>
          <p:cNvGrpSpPr/>
          <p:nvPr/>
        </p:nvGrpSpPr>
        <p:grpSpPr>
          <a:xfrm>
            <a:off x="3257364" y="2026062"/>
            <a:ext cx="138312" cy="334748"/>
            <a:chOff x="6506827" y="4238141"/>
            <a:chExt cx="138312" cy="334748"/>
          </a:xfrm>
        </p:grpSpPr>
        <p:cxnSp>
          <p:nvCxnSpPr>
            <p:cNvPr id="17" name="Straight Connector 16">
              <a:extLst>
                <a:ext uri="{FF2B5EF4-FFF2-40B4-BE49-F238E27FC236}">
                  <a16:creationId xmlns:a16="http://schemas.microsoft.com/office/drawing/2014/main" id="{2276A21D-7B91-48E3-A9C7-A109B2829C9A}"/>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52D58B-3E66-4EA7-BBC7-BB4AB67299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5981CD91-E985-438C-9CB0-72D085AEEA3F}"/>
              </a:ext>
            </a:extLst>
          </p:cNvPr>
          <p:cNvCxnSpPr>
            <a:cxnSpLocks/>
          </p:cNvCxnSpPr>
          <p:nvPr/>
        </p:nvCxnSpPr>
        <p:spPr>
          <a:xfrm flipH="1">
            <a:off x="5857100" y="121386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6A09EF-4D45-4D89-AD29-5BA3A25C4800}"/>
              </a:ext>
            </a:extLst>
          </p:cNvPr>
          <p:cNvCxnSpPr>
            <a:cxnSpLocks/>
          </p:cNvCxnSpPr>
          <p:nvPr/>
        </p:nvCxnSpPr>
        <p:spPr>
          <a:xfrm flipH="1">
            <a:off x="2455220" y="122843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F7C0D97-DC0D-4708-8DF8-0D311B425E3B}"/>
              </a:ext>
            </a:extLst>
          </p:cNvPr>
          <p:cNvSpPr txBox="1"/>
          <p:nvPr/>
        </p:nvSpPr>
        <p:spPr>
          <a:xfrm>
            <a:off x="91260" y="3283975"/>
            <a:ext cx="6306200" cy="1371145"/>
          </a:xfrm>
          <a:prstGeom prst="rect">
            <a:avLst/>
          </a:prstGeom>
          <a:noFill/>
        </p:spPr>
        <p:txBody>
          <a:bodyPr wrap="square" rtlCol="0">
            <a:spAutoFit/>
          </a:bodyPr>
          <a:lstStyle/>
          <a:p>
            <a:pPr indent="171450" algn="just">
              <a:lnSpc>
                <a:spcPct val="120000"/>
              </a:lnSpc>
            </a:pPr>
            <a:r>
              <a:rPr lang="vi-VN" sz="2400" dirty="0">
                <a:solidFill>
                  <a:srgbClr val="090383"/>
                </a:solidFill>
                <a:latin typeface="UTM Avo" panose="02040603050506020204" pitchFamily="18" charset="0"/>
              </a:rPr>
              <a:t>Tôi thầm nghĩ: không biết có phải rùa đã từng ngậm thanh kiếm của vua Lê thắng giặc đó không?</a:t>
            </a:r>
          </a:p>
        </p:txBody>
      </p:sp>
      <p:cxnSp>
        <p:nvCxnSpPr>
          <p:cNvPr id="22" name="Straight Connector 21">
            <a:extLst>
              <a:ext uri="{FF2B5EF4-FFF2-40B4-BE49-F238E27FC236}">
                <a16:creationId xmlns:a16="http://schemas.microsoft.com/office/drawing/2014/main" id="{062F1276-E4A5-400F-8E6F-1EF1AB3BC478}"/>
              </a:ext>
            </a:extLst>
          </p:cNvPr>
          <p:cNvCxnSpPr>
            <a:cxnSpLocks/>
          </p:cNvCxnSpPr>
          <p:nvPr/>
        </p:nvCxnSpPr>
        <p:spPr>
          <a:xfrm flipH="1">
            <a:off x="2545181" y="340620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6F283E3-0775-4301-B0A7-D3EDA0BC9842}"/>
              </a:ext>
            </a:extLst>
          </p:cNvPr>
          <p:cNvGrpSpPr/>
          <p:nvPr/>
        </p:nvGrpSpPr>
        <p:grpSpPr>
          <a:xfrm>
            <a:off x="3482264" y="4288924"/>
            <a:ext cx="138312" cy="334748"/>
            <a:chOff x="6506827" y="4238141"/>
            <a:chExt cx="138312" cy="334748"/>
          </a:xfrm>
        </p:grpSpPr>
        <p:cxnSp>
          <p:nvCxnSpPr>
            <p:cNvPr id="24" name="Straight Connector 23">
              <a:extLst>
                <a:ext uri="{FF2B5EF4-FFF2-40B4-BE49-F238E27FC236}">
                  <a16:creationId xmlns:a16="http://schemas.microsoft.com/office/drawing/2014/main" id="{F2046205-B2BE-4A55-BA9B-5931CBFB154E}"/>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6FB717-569C-4821-8D86-B8BB7072F281}"/>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55D14D0F-6C1D-497E-9065-A37BE362861D}"/>
              </a:ext>
            </a:extLst>
          </p:cNvPr>
          <p:cNvCxnSpPr>
            <a:cxnSpLocks/>
          </p:cNvCxnSpPr>
          <p:nvPr/>
        </p:nvCxnSpPr>
        <p:spPr>
          <a:xfrm flipH="1">
            <a:off x="4379884" y="383269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CCB7DB-8BC8-4329-98E4-EC569DDB352D}"/>
              </a:ext>
            </a:extLst>
          </p:cNvPr>
          <p:cNvCxnSpPr>
            <a:cxnSpLocks/>
          </p:cNvCxnSpPr>
          <p:nvPr/>
        </p:nvCxnSpPr>
        <p:spPr>
          <a:xfrm flipH="1">
            <a:off x="6296617" y="340620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501FED-B44F-47C1-90D6-730BF5C0B315}"/>
              </a:ext>
            </a:extLst>
          </p:cNvPr>
          <p:cNvCxnSpPr>
            <a:cxnSpLocks/>
          </p:cNvCxnSpPr>
          <p:nvPr/>
        </p:nvCxnSpPr>
        <p:spPr>
          <a:xfrm flipH="1">
            <a:off x="6505077" y="243489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1BA45F7-ADFE-44B8-AB7D-01D1227A4595}"/>
              </a:ext>
            </a:extLst>
          </p:cNvPr>
          <p:cNvGrpSpPr/>
          <p:nvPr/>
        </p:nvGrpSpPr>
        <p:grpSpPr>
          <a:xfrm>
            <a:off x="5003767" y="2881397"/>
            <a:ext cx="138312" cy="334748"/>
            <a:chOff x="6506827" y="4238141"/>
            <a:chExt cx="138312" cy="334748"/>
          </a:xfrm>
        </p:grpSpPr>
        <p:cxnSp>
          <p:nvCxnSpPr>
            <p:cNvPr id="30" name="Straight Connector 29">
              <a:extLst>
                <a:ext uri="{FF2B5EF4-FFF2-40B4-BE49-F238E27FC236}">
                  <a16:creationId xmlns:a16="http://schemas.microsoft.com/office/drawing/2014/main" id="{7DED58D8-8649-402F-A36D-DDF0C63F9B3B}"/>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E3C971-EDA9-41B4-9DB6-4E0BEB709830}"/>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E0A05DED-4B9B-45B3-9A06-E2608D63A675}"/>
              </a:ext>
            </a:extLst>
          </p:cNvPr>
          <p:cNvCxnSpPr>
            <a:cxnSpLocks/>
          </p:cNvCxnSpPr>
          <p:nvPr/>
        </p:nvCxnSpPr>
        <p:spPr>
          <a:xfrm flipH="1">
            <a:off x="2679029" y="241457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4B15EE-D2C0-4062-8C9A-0989068E0788}"/>
              </a:ext>
            </a:extLst>
          </p:cNvPr>
          <p:cNvCxnSpPr>
            <a:cxnSpLocks/>
          </p:cNvCxnSpPr>
          <p:nvPr/>
        </p:nvCxnSpPr>
        <p:spPr>
          <a:xfrm flipH="1">
            <a:off x="5487223" y="203712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par>
                                <p:cTn id="30" presetID="22" presetClass="entr" presetSubtype="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par>
                                <p:cTn id="74" presetID="22" presetClass="entr" presetSubtype="1"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up)">
                                      <p:cBhvr>
                                        <p:cTn id="76" dur="500"/>
                                        <p:tgtEl>
                                          <p:spTgt spid="15"/>
                                        </p:tgtEl>
                                      </p:cBhvr>
                                    </p:animEffect>
                                  </p:childTnLst>
                                </p:cTn>
                              </p:par>
                              <p:par>
                                <p:cTn id="77" presetID="22" presetClass="entr" presetSubtype="1"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par>
                                <p:cTn id="80" presetID="22" presetClass="entr" presetSubtype="1"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up)">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up)">
                                      <p:cBhvr>
                                        <p:cTn id="92" dur="500"/>
                                        <p:tgtEl>
                                          <p:spTgt spid="23"/>
                                        </p:tgtEl>
                                      </p:cBhvr>
                                    </p:animEffect>
                                  </p:childTnLst>
                                </p:cTn>
                              </p:par>
                              <p:par>
                                <p:cTn id="93" presetID="22" presetClass="entr" presetSubtype="1"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up)">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up)">
                                      <p:cBhvr>
                                        <p:cTn id="100" dur="500"/>
                                        <p:tgtEl>
                                          <p:spTgt spid="26"/>
                                        </p:tgtEl>
                                      </p:cBhvr>
                                    </p:animEffect>
                                  </p:childTnLst>
                                </p:cTn>
                              </p:par>
                              <p:par>
                                <p:cTn id="101" presetID="22" presetClass="entr" presetSubtype="1"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up)">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xit" presetSubtype="10" fill="hold" nodeType="clickEffect">
                                  <p:stCondLst>
                                    <p:cond delay="0"/>
                                  </p:stCondLst>
                                  <p:childTnLst>
                                    <p:animEffect transition="out" filter="checkerboard(across)">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5" presetClass="exit" presetSubtype="10" fill="hold" nodeType="withEffect">
                                  <p:stCondLst>
                                    <p:cond delay="0"/>
                                  </p:stCondLst>
                                  <p:childTnLst>
                                    <p:animEffect transition="out" filter="checkerboard(across)">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par>
                                <p:cTn id="112" presetID="5" presetClass="exit" presetSubtype="10" fill="hold" nodeType="withEffect">
                                  <p:stCondLst>
                                    <p:cond delay="0"/>
                                  </p:stCondLst>
                                  <p:childTnLst>
                                    <p:animEffect transition="out" filter="checkerboard(across)">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5" presetClass="exit" presetSubtype="10" fill="hold" nodeType="withEffect">
                                  <p:stCondLst>
                                    <p:cond delay="0"/>
                                  </p:stCondLst>
                                  <p:childTnLst>
                                    <p:animEffect transition="out" filter="checkerboard(across)">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5" presetClass="exit" presetSubtype="10" fill="hold" grpId="1" nodeType="withEffect">
                                  <p:stCondLst>
                                    <p:cond delay="0"/>
                                  </p:stCondLst>
                                  <p:childTnLst>
                                    <p:animEffect transition="out" filter="checkerboard(across)">
                                      <p:cBhvr>
                                        <p:cTn id="119" dur="500"/>
                                        <p:tgtEl>
                                          <p:spTgt spid="21"/>
                                        </p:tgtEl>
                                      </p:cBhvr>
                                    </p:animEffect>
                                    <p:set>
                                      <p:cBhvr>
                                        <p:cTn id="120" dur="1" fill="hold">
                                          <p:stCondLst>
                                            <p:cond delay="499"/>
                                          </p:stCondLst>
                                        </p:cTn>
                                        <p:tgtEl>
                                          <p:spTgt spid="21"/>
                                        </p:tgtEl>
                                        <p:attrNameLst>
                                          <p:attrName>style.visibility</p:attrName>
                                        </p:attrNameLst>
                                      </p:cBhvr>
                                      <p:to>
                                        <p:strVal val="hidden"/>
                                      </p:to>
                                    </p:set>
                                  </p:childTnLst>
                                </p:cTn>
                              </p:par>
                            </p:childTnLst>
                          </p:cTn>
                        </p:par>
                        <p:par>
                          <p:cTn id="121" fill="hold">
                            <p:stCondLst>
                              <p:cond delay="500"/>
                            </p:stCondLst>
                            <p:childTnLst>
                              <p:par>
                                <p:cTn id="122" presetID="22" presetClass="entr" presetSubtype="1"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up)">
                                      <p:cBhvr>
                                        <p:cTn id="124" dur="500"/>
                                        <p:tgtEl>
                                          <p:spTgt spid="29"/>
                                        </p:tgtEl>
                                      </p:cBhvr>
                                    </p:animEffect>
                                  </p:childTnLst>
                                </p:cTn>
                              </p:par>
                              <p:par>
                                <p:cTn id="125" presetID="22" presetClass="entr" presetSubtype="1" fill="hold"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up)">
                                      <p:cBhvr>
                                        <p:cTn id="127" dur="500"/>
                                        <p:tgtEl>
                                          <p:spTgt spid="28"/>
                                        </p:tgtEl>
                                      </p:cBhvr>
                                    </p:animEffect>
                                  </p:childTnLst>
                                </p:cTn>
                              </p:par>
                              <p:par>
                                <p:cTn id="128" presetID="22" presetClass="entr" presetSubtype="1" fill="hold" nodeType="with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ipe(up)">
                                      <p:cBhvr>
                                        <p:cTn id="130" dur="500"/>
                                        <p:tgtEl>
                                          <p:spTgt spid="32"/>
                                        </p:tgtEl>
                                      </p:cBhvr>
                                    </p:animEffect>
                                  </p:childTnLst>
                                </p:cTn>
                              </p:par>
                              <p:par>
                                <p:cTn id="131" presetID="22" presetClass="entr" presetSubtype="1" fill="hold" nodeType="with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ipe(up)">
                                      <p:cBhvr>
                                        <p:cTn id="1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14961" y="668594"/>
            <a:ext cx="6306200" cy="4451411"/>
          </a:xfrm>
          <a:prstGeom prst="rect">
            <a:avLst/>
          </a:prstGeom>
          <a:noFill/>
        </p:spPr>
        <p:txBody>
          <a:bodyPr wrap="square" rtlCol="0">
            <a:spAutoFit/>
          </a:bodyPr>
          <a:lstStyle/>
          <a:p>
            <a:pPr indent="171450" algn="just">
              <a:lnSpc>
                <a:spcPct val="120000"/>
              </a:lnSpc>
            </a:pPr>
            <a:r>
              <a:rPr lang="en-US" sz="1700" dirty="0">
                <a:latin typeface="UTM Avo" panose="02040603050506020204" pitchFamily="18" charset="0"/>
              </a:rPr>
              <a:t>   </a:t>
            </a:r>
            <a:r>
              <a:rPr lang="vi-VN" sz="1700" dirty="0">
                <a:latin typeface="UTM Avo" panose="02040603050506020204" pitchFamily="18" charset="0"/>
              </a:rPr>
              <a:t>Nhà tôi ở Hà Nội, cách Hồ Gươm không xa. Từ trên cao nhìn xuống, mặt hồ như một chiếc gương bầu dục lớn, sáng long lanh.</a:t>
            </a:r>
          </a:p>
          <a:p>
            <a:pPr indent="171450" algn="just">
              <a:lnSpc>
                <a:spcPct val="120000"/>
              </a:lnSpc>
            </a:pPr>
            <a:r>
              <a:rPr lang="en-US" sz="1700" dirty="0">
                <a:latin typeface="UTM Avo" panose="02040603050506020204" pitchFamily="18" charset="0"/>
              </a:rPr>
              <a:t>  </a:t>
            </a:r>
            <a:r>
              <a:rPr lang="vi-VN" sz="1700" dirty="0">
                <a:solidFill>
                  <a:srgbClr val="0202AE"/>
                </a:solidFill>
                <a:latin typeface="UTM Avo" panose="0204060305050602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indent="171450" algn="just">
              <a:lnSpc>
                <a:spcPct val="120000"/>
              </a:lnSpc>
            </a:pPr>
            <a:r>
              <a:rPr lang="en-US" sz="1700" dirty="0">
                <a:latin typeface="UTM Avo" panose="02040603050506020204" pitchFamily="18" charset="0"/>
              </a:rPr>
              <a:t>   </a:t>
            </a:r>
            <a:r>
              <a:rPr lang="vi-VN" sz="1700" dirty="0">
                <a:solidFill>
                  <a:srgbClr val="842706"/>
                </a:solidFill>
                <a:latin typeface="UTM Avo" panose="02040603050506020204" pitchFamily="18" charset="0"/>
              </a:rPr>
              <a:t>Có buổi, người ta thấy có con rùa lớn, đầu to như trái bưởi, nhô lên khỏi mặt nước. Rùa như lắng nghe tiếng chuông đồng hồ trên tầng cao nhà bưu điện, buông từng tiếng ngân nga trong gió. Tôi thầm nghĩ: không biết có phải rùa đã từng ngậm thanh kiếm của vua Lê thắng giặc đó không?</a:t>
            </a:r>
          </a:p>
          <a:p>
            <a:pPr indent="171450" algn="r">
              <a:lnSpc>
                <a:spcPct val="120000"/>
              </a:lnSpc>
            </a:pPr>
            <a:r>
              <a:rPr lang="vi-VN" dirty="0">
                <a:latin typeface="UTM Avo" panose="02040603050506020204" pitchFamily="18" charset="0"/>
              </a:rPr>
              <a:t>(</a:t>
            </a:r>
            <a:r>
              <a:rPr lang="vi-VN" i="1" dirty="0">
                <a:latin typeface="UTM Avo" panose="02040603050506020204" pitchFamily="18" charset="0"/>
              </a:rPr>
              <a:t>Theo </a:t>
            </a:r>
            <a:r>
              <a:rPr lang="vi-VN" dirty="0">
                <a:latin typeface="UTM Avo" panose="02040603050506020204" pitchFamily="18" charset="0"/>
              </a:rPr>
              <a:t>Ngô Quân Miện)</a:t>
            </a:r>
          </a:p>
        </p:txBody>
      </p:sp>
      <p:sp>
        <p:nvSpPr>
          <p:cNvPr id="6" name="TextBox 5">
            <a:extLst>
              <a:ext uri="{FF2B5EF4-FFF2-40B4-BE49-F238E27FC236}">
                <a16:creationId xmlns:a16="http://schemas.microsoft.com/office/drawing/2014/main" id="{9DC896DB-F00F-4B35-AA0E-25BACE8F3BB7}"/>
              </a:ext>
            </a:extLst>
          </p:cNvPr>
          <p:cNvSpPr txBox="1"/>
          <p:nvPr/>
        </p:nvSpPr>
        <p:spPr>
          <a:xfrm>
            <a:off x="1964405" y="224411"/>
            <a:ext cx="3113330" cy="453907"/>
          </a:xfrm>
          <a:prstGeom prst="rect">
            <a:avLst/>
          </a:prstGeom>
          <a:noFill/>
        </p:spPr>
        <p:txBody>
          <a:bodyPr wrap="square" rtlCol="0">
            <a:spAutoFit/>
          </a:bodyPr>
          <a:lstStyle/>
          <a:p>
            <a:pPr algn="ctr">
              <a:lnSpc>
                <a:spcPct val="150000"/>
              </a:lnSpc>
            </a:pPr>
            <a:r>
              <a:rPr lang="vi-VN" sz="1800" b="1" dirty="0">
                <a:solidFill>
                  <a:srgbClr val="FF0000"/>
                </a:solidFill>
                <a:latin typeface="UTM Avo" panose="02040603050506020204" pitchFamily="18" charset="0"/>
              </a:rPr>
              <a:t>HỒ GƯƠM</a:t>
            </a:r>
            <a:endParaRPr lang="en-US" sz="1800" b="1" dirty="0">
              <a:solidFill>
                <a:srgbClr val="FF0000"/>
              </a:solidFill>
              <a:latin typeface="UTM Avo" panose="02040603050506020204" pitchFamily="18" charset="0"/>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1" y="685943"/>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1410" y="1657652"/>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410" y="2894299"/>
            <a:ext cx="288000" cy="288000"/>
          </a:xfrm>
          <a:prstGeom prst="rect">
            <a:avLst/>
          </a:prstGeom>
        </p:spPr>
      </p:pic>
    </p:spTree>
    <p:custDataLst>
      <p:tags r:id="rId1"/>
    </p:custDataLst>
    <p:extLst>
      <p:ext uri="{BB962C8B-B14F-4D97-AF65-F5344CB8AC3E}">
        <p14:creationId xmlns:p14="http://schemas.microsoft.com/office/powerpoint/2010/main" val="1724991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1333</Words>
  <Application>Microsoft Office PowerPoint</Application>
  <PresentationFormat>Custom</PresentationFormat>
  <Paragraphs>98</Paragraphs>
  <Slides>21</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21</vt:i4>
      </vt:variant>
    </vt:vector>
  </HeadingPairs>
  <TitlesOfParts>
    <vt:vector size="38" baseType="lpstr">
      <vt:lpstr>Calibri Light</vt:lpstr>
      <vt:lpstr>Times New Roman</vt:lpstr>
      <vt:lpstr>Kalam</vt:lpstr>
      <vt:lpstr>Wingdings</vt:lpstr>
      <vt:lpstr>UTM Avo</vt:lpstr>
      <vt:lpstr>思源黑体 CN Bold</vt:lpstr>
      <vt:lpstr>Calibri</vt:lpstr>
      <vt:lpstr>仓耳玄三M W05</vt:lpstr>
      <vt:lpstr>等线</vt:lpstr>
      <vt:lpstr>Arial</vt:lpstr>
      <vt:lpstr>Arial-Rounded</vt:lpstr>
      <vt:lpstr>思源黑体 CN Medium</vt:lpstr>
      <vt:lpstr>Montserrat</vt:lpstr>
      <vt:lpstr>宋体</vt:lpstr>
      <vt:lpstr>UTM Cookies</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277</cp:revision>
  <dcterms:modified xsi:type="dcterms:W3CDTF">2025-05-12T03:00:46Z</dcterms:modified>
</cp:coreProperties>
</file>