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535" r:id="rId3"/>
    <p:sldId id="550" r:id="rId4"/>
    <p:sldId id="547" r:id="rId5"/>
    <p:sldId id="533" r:id="rId6"/>
    <p:sldId id="538" r:id="rId7"/>
    <p:sldId id="499" r:id="rId8"/>
    <p:sldId id="503" r:id="rId9"/>
    <p:sldId id="536" r:id="rId10"/>
    <p:sldId id="542" r:id="rId11"/>
    <p:sldId id="506" r:id="rId12"/>
    <p:sldId id="543" r:id="rId13"/>
    <p:sldId id="521" r:id="rId14"/>
    <p:sldId id="539" r:id="rId15"/>
    <p:sldId id="522" r:id="rId16"/>
    <p:sldId id="524" r:id="rId17"/>
    <p:sldId id="526" r:id="rId18"/>
    <p:sldId id="546" r:id="rId19"/>
    <p:sldId id="515" r:id="rId20"/>
    <p:sldId id="540" r:id="rId21"/>
    <p:sldId id="52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4152" userDrawn="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174"/>
      </p:cViewPr>
      <p:guideLst>
        <p:guide orient="horz" pos="415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68A1F-9C89-448C-AD9B-F84853DCD3B2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E5B29-53DE-441E-8300-A4E89A72F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92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E5B29-53DE-441E-8300-A4E89A72FB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38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021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E5B29-53DE-441E-8300-A4E89A72FB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97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165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700758"/>
      </p:ext>
    </p:extLst>
  </p:cSld>
  <p:clrMapOvr>
    <a:masterClrMapping/>
  </p:clrMapOvr>
  <p:transition spd="med" advClick="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626607"/>
      </p:ext>
    </p:extLst>
  </p:cSld>
  <p:clrMapOvr>
    <a:masterClrMapping/>
  </p:clrMapOvr>
  <p:transition spd="med" advClick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874084"/>
      </p:ext>
    </p:extLst>
  </p:cSld>
  <p:clrMapOvr>
    <a:masterClrMapping/>
  </p:clrMapOvr>
  <p:transition spd="med" advClick="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83" y="258928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4" y="1774827"/>
            <a:ext cx="11443220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6" y="341099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387571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76038"/>
      </p:ext>
    </p:extLst>
  </p:cSld>
  <p:clrMapOvr>
    <a:masterClrMapping/>
  </p:clrMapOvr>
  <p:transition spd="med" advClick="0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67440"/>
      </p:ext>
    </p:extLst>
  </p:cSld>
  <p:clrMapOvr>
    <a:masterClrMapping/>
  </p:clrMapOvr>
  <p:transition spd="med" advClick="0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672548"/>
      </p:ext>
    </p:extLst>
  </p:cSld>
  <p:clrMapOvr>
    <a:masterClrMapping/>
  </p:clrMapOvr>
  <p:transition spd="med" advClick="0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638466"/>
      </p:ext>
    </p:extLst>
  </p:cSld>
  <p:clrMapOvr>
    <a:masterClrMapping/>
  </p:clrMapOvr>
  <p:transition spd="med" advClick="0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541903"/>
      </p:ext>
    </p:extLst>
  </p:cSld>
  <p:clrMapOvr>
    <a:masterClrMapping/>
  </p:clrMapOvr>
  <p:transition spd="med" advClick="0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071054"/>
      </p:ext>
    </p:extLst>
  </p:cSld>
  <p:clrMapOvr>
    <a:masterClrMapping/>
  </p:clrMapOvr>
  <p:transition spd="med" advClick="0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286488"/>
      </p:ext>
    </p:extLst>
  </p:cSld>
  <p:clrMapOvr>
    <a:masterClrMapping/>
  </p:clrMapOvr>
  <p:transition spd="med" advClick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0881740"/>
      </p:ext>
    </p:extLst>
  </p:cSld>
  <p:clrMapOvr>
    <a:masterClrMapping/>
  </p:clrMapOvr>
  <p:transition spd="med" advClick="0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92555"/>
      </p:ext>
    </p:extLst>
  </p:cSld>
  <p:clrMapOvr>
    <a:masterClrMapping/>
  </p:clrMapOvr>
  <p:transition spd="med" advClick="0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356472"/>
      </p:ext>
    </p:extLst>
  </p:cSld>
  <p:clrMapOvr>
    <a:masterClrMapping/>
  </p:clrMapOvr>
  <p:transition spd="med" advClick="0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83063"/>
      </p:ext>
    </p:extLst>
  </p:cSld>
  <p:clrMapOvr>
    <a:masterClrMapping/>
  </p:clrMapOvr>
  <p:transition spd="med" advClick="0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56211"/>
      </p:ext>
    </p:extLst>
  </p:cSld>
  <p:clrMapOvr>
    <a:masterClrMapping/>
  </p:clrMapOvr>
  <p:transition spd="med" advClick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180384"/>
      </p:ext>
    </p:extLst>
  </p:cSld>
  <p:clrMapOvr>
    <a:masterClrMapping/>
  </p:clrMapOvr>
  <p:transition spd="med" advClick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879725"/>
      </p:ext>
    </p:extLst>
  </p:cSld>
  <p:clrMapOvr>
    <a:masterClrMapping/>
  </p:clrMapOvr>
  <p:transition spd="med" advClick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412838"/>
      </p:ext>
    </p:extLst>
  </p:cSld>
  <p:clrMapOvr>
    <a:masterClrMapping/>
  </p:clrMapOvr>
  <p:transition spd="med" advClick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462876"/>
      </p:ext>
    </p:extLst>
  </p:cSld>
  <p:clrMapOvr>
    <a:masterClrMapping/>
  </p:clrMapOvr>
  <p:transition spd="med" advClick="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442204"/>
      </p:ext>
    </p:extLst>
  </p:cSld>
  <p:clrMapOvr>
    <a:masterClrMapping/>
  </p:clrMapOvr>
  <p:transition spd="med" advClick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309350"/>
      </p:ext>
    </p:extLst>
  </p:cSld>
  <p:clrMapOvr>
    <a:masterClrMapping/>
  </p:clrMapOvr>
  <p:transition spd="med" advClick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1233498"/>
      </p:ext>
    </p:extLst>
  </p:cSld>
  <p:clrMapOvr>
    <a:masterClrMapping/>
  </p:clrMapOvr>
  <p:transition spd="med" advClick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75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transition spd="med" advClick="0">
    <p:pull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5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191" y="159112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2767" y="2214501"/>
            <a:ext cx="96140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60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Chào</a:t>
            </a:r>
            <a:r>
              <a:rPr lang="en-US" altLang="zh-CN" sz="60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en-US" altLang="zh-CN" sz="60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mừng</a:t>
            </a:r>
            <a:r>
              <a:rPr lang="en-US" altLang="zh-CN" sz="60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en-US" altLang="zh-CN" sz="60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các</a:t>
            </a:r>
            <a:r>
              <a:rPr lang="en-US" altLang="zh-CN" sz="60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vi-VN" altLang="zh-CN" sz="60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con</a:t>
            </a:r>
            <a:r>
              <a:rPr lang="en-US" altLang="zh-CN" sz="60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</a:p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60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đến</a:t>
            </a:r>
            <a:r>
              <a:rPr lang="en-US" altLang="zh-CN" sz="60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en-US" altLang="zh-CN" sz="60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với</a:t>
            </a:r>
            <a:r>
              <a:rPr lang="en-US" altLang="zh-CN" sz="60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vi-VN" altLang="zh-CN" sz="60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giờ học</a:t>
            </a:r>
            <a:r>
              <a:rPr lang="en-US" altLang="zh-CN" sz="60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T</a:t>
            </a:r>
            <a:r>
              <a:rPr lang="vi-VN" altLang="zh-CN" sz="60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iếng Việt!</a:t>
            </a:r>
            <a:endParaRPr lang="en-US" altLang="zh-CN" sz="6000" b="1" i="1" noProof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Times New Roman" pitchFamily="18" charset="0"/>
              <a:ea typeface="字魂17号-萌趣果冻体"/>
              <a:cs typeface="Times New Roman" pitchFamily="18" charset="0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26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>
            <a:off x="6317673" y="659476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Lý thuyết tập viết: chữ hoa a (kiểu 2) tiếng việt 2">
            <a:extLst>
              <a:ext uri="{FF2B5EF4-FFF2-40B4-BE49-F238E27FC236}">
                <a16:creationId xmlns:a16="http://schemas.microsoft.com/office/drawing/2014/main" id="{40C031AC-C39D-4E90-A9C9-1453F47D6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-476"/>
          <a:stretch/>
        </p:blipFill>
        <p:spPr bwMode="auto">
          <a:xfrm>
            <a:off x="3823854" y="233403"/>
            <a:ext cx="3211483" cy="304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DF603B-7028-4DD7-BA55-977B52F36F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294" t="24299" r="13067" b="22719"/>
          <a:stretch/>
        </p:blipFill>
        <p:spPr>
          <a:xfrm>
            <a:off x="7329053" y="1718246"/>
            <a:ext cx="1565564" cy="15556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6768" y="3582829"/>
            <a:ext cx="8650974" cy="1155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6768" y="4449761"/>
            <a:ext cx="11682250" cy="116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52573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9337681" y="2202448"/>
            <a:ext cx="818567" cy="924136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E0CCCC3-E577-46FE-871C-98704EFD4779}"/>
              </a:ext>
            </a:extLst>
          </p:cNvPr>
          <p:cNvGrpSpPr/>
          <p:nvPr/>
        </p:nvGrpSpPr>
        <p:grpSpPr>
          <a:xfrm>
            <a:off x="5081263" y="2944826"/>
            <a:ext cx="4744832" cy="3575505"/>
            <a:chOff x="-591423" y="1707337"/>
            <a:chExt cx="7679682" cy="57870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C32A5A1-1E0A-4A47-929C-3A49BD536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50EC59C-C702-495B-A7E7-3EF265D26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3A43D98-DDF0-4FA5-B0CE-C004F3A58571}"/>
              </a:ext>
            </a:extLst>
          </p:cNvPr>
          <p:cNvSpPr/>
          <p:nvPr/>
        </p:nvSpPr>
        <p:spPr>
          <a:xfrm>
            <a:off x="2087964" y="1570138"/>
            <a:ext cx="6320000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54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54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54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:</a:t>
            </a:r>
            <a:r>
              <a:rPr lang="en-US" sz="5400" b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endParaRPr lang="en-US" sz="54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868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3011158" y="287835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</a:t>
            </a:r>
            <a:r>
              <a:rPr lang="vi-VN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601773" y="3346062"/>
            <a:ext cx="81597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2,5 ô li?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1,5 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ô li ?</a:t>
            </a:r>
            <a:endParaRPr lang="vi-VN" sz="28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 ô li ?</a:t>
            </a:r>
            <a:endParaRPr lang="vi-VN" sz="28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28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031864"/>
              </p:ext>
            </p:extLst>
          </p:nvPr>
        </p:nvGraphicFramePr>
        <p:xfrm>
          <a:off x="1678637" y="1482380"/>
          <a:ext cx="9224894" cy="9235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8741">
                  <a:extLst>
                    <a:ext uri="{9D8B030D-6E8A-4147-A177-3AD203B41FA5}">
                      <a16:colId xmlns:a16="http://schemas.microsoft.com/office/drawing/2014/main" val="2286927830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1402838645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611870102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2913790501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2112383938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2596779116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2109400071"/>
                    </a:ext>
                  </a:extLst>
                </a:gridCol>
                <a:gridCol w="800775">
                  <a:extLst>
                    <a:ext uri="{9D8B030D-6E8A-4147-A177-3AD203B41FA5}">
                      <a16:colId xmlns:a16="http://schemas.microsoft.com/office/drawing/2014/main" val="2803052759"/>
                    </a:ext>
                  </a:extLst>
                </a:gridCol>
                <a:gridCol w="736709">
                  <a:extLst>
                    <a:ext uri="{9D8B030D-6E8A-4147-A177-3AD203B41FA5}">
                      <a16:colId xmlns:a16="http://schemas.microsoft.com/office/drawing/2014/main" val="3574858044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1788627206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2271902894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1019298611"/>
                    </a:ext>
                  </a:extLst>
                </a:gridCol>
              </a:tblGrid>
              <a:tr h="227155"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641679"/>
                  </a:ext>
                </a:extLst>
              </a:tr>
              <a:tr h="227155"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50255"/>
                  </a:ext>
                </a:extLst>
              </a:tr>
              <a:tr h="227155"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3370556"/>
                  </a:ext>
                </a:extLst>
              </a:tr>
              <a:tr h="242101"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449209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654948"/>
              </p:ext>
            </p:extLst>
          </p:nvPr>
        </p:nvGraphicFramePr>
        <p:xfrm>
          <a:off x="1678637" y="2405946"/>
          <a:ext cx="9224894" cy="9401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8741">
                  <a:extLst>
                    <a:ext uri="{9D8B030D-6E8A-4147-A177-3AD203B41FA5}">
                      <a16:colId xmlns:a16="http://schemas.microsoft.com/office/drawing/2014/main" val="2305900539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1629840859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2357052635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2496617045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1200038764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3032888867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3633073116"/>
                    </a:ext>
                  </a:extLst>
                </a:gridCol>
                <a:gridCol w="800775">
                  <a:extLst>
                    <a:ext uri="{9D8B030D-6E8A-4147-A177-3AD203B41FA5}">
                      <a16:colId xmlns:a16="http://schemas.microsoft.com/office/drawing/2014/main" val="71747160"/>
                    </a:ext>
                  </a:extLst>
                </a:gridCol>
                <a:gridCol w="736709">
                  <a:extLst>
                    <a:ext uri="{9D8B030D-6E8A-4147-A177-3AD203B41FA5}">
                      <a16:colId xmlns:a16="http://schemas.microsoft.com/office/drawing/2014/main" val="3389527867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1691932261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1211797768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373041619"/>
                    </a:ext>
                  </a:extLst>
                </a:gridCol>
              </a:tblGrid>
              <a:tr h="231226"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7398619"/>
                  </a:ext>
                </a:extLst>
              </a:tr>
              <a:tr h="231226"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1631434"/>
                  </a:ext>
                </a:extLst>
              </a:tr>
              <a:tr h="231226"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933591"/>
                  </a:ext>
                </a:extLst>
              </a:tr>
              <a:tr h="246439"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460972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848" y="1773768"/>
            <a:ext cx="9690790" cy="12431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1707" y="3358598"/>
            <a:ext cx="3773751" cy="871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7169" y="4006683"/>
            <a:ext cx="3743268" cy="8718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7169" y="4572154"/>
            <a:ext cx="1731414" cy="8718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7685" y="5220239"/>
            <a:ext cx="5175953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02985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3068307" y="207010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</a:t>
            </a:r>
            <a:r>
              <a:rPr lang="vi-VN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2222691" y="5085293"/>
            <a:ext cx="6292195" cy="74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Khoảng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2221797" y="5560753"/>
            <a:ext cx="928468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Khoảng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o.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2238656" y="3510601"/>
            <a:ext cx="72007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thanh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trí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2222691" y="4255013"/>
            <a:ext cx="99693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thanh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/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âm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1" y="1204497"/>
            <a:ext cx="9698181" cy="175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70097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3068307" y="207010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</a:t>
            </a:r>
            <a:r>
              <a:rPr lang="vi-VN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1698464" y="3534322"/>
            <a:ext cx="72007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1698464" y="3995987"/>
            <a:ext cx="968997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nghĩa 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464" y="1226407"/>
            <a:ext cx="9232772" cy="175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04414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3641835" y="420811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FF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Tư thế ngồi viết</a:t>
            </a:r>
            <a:endParaRPr lang="en-US" sz="4800" dirty="0">
              <a:solidFill>
                <a:srgbClr val="FFFF0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57" y="1741246"/>
            <a:ext cx="9644743" cy="440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62447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rgbClr val="E5CD76"/>
            </a:gs>
            <a:gs pos="50000">
              <a:srgbClr val="FFC000"/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806824" y="218679"/>
            <a:ext cx="10560099" cy="40011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0" y="891908"/>
            <a:ext cx="11270448" cy="569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26887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udent Writing (#4) | Free SVG">
            <a:extLst>
              <a:ext uri="{FF2B5EF4-FFF2-40B4-BE49-F238E27FC236}">
                <a16:creationId xmlns:a16="http://schemas.microsoft.com/office/drawing/2014/main" id="{008A2DFE-B3DF-4634-A3F3-A8094D68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797" y="150921"/>
            <a:ext cx="4948406" cy="494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3A5612-8186-4C6B-A9AB-D3114B59CE1E}"/>
              </a:ext>
            </a:extLst>
          </p:cNvPr>
          <p:cNvSpPr txBox="1"/>
          <p:nvPr/>
        </p:nvSpPr>
        <p:spPr>
          <a:xfrm>
            <a:off x="4385567" y="5099327"/>
            <a:ext cx="5157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12864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92507" y="438150"/>
            <a:ext cx="4806986" cy="21190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Vận</a:t>
            </a:r>
            <a:r>
              <a:rPr lang="en-US" sz="5400" b="1" cap="none" spc="0" dirty="0">
                <a:ln/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cap="none" spc="0" dirty="0" err="1">
                <a:ln/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dụng</a:t>
            </a:r>
            <a:endParaRPr lang="en-US" sz="5400" b="1" cap="none" spc="0" dirty="0">
              <a:ln/>
              <a:solidFill>
                <a:srgbClr val="FFFF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91529" y="3240232"/>
            <a:ext cx="9408942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Em hãy luyện viết chữ hoa 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kiểu 2 đẹp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và đúng mẫu nhé.</a:t>
            </a:r>
          </a:p>
        </p:txBody>
      </p:sp>
    </p:spTree>
    <p:extLst>
      <p:ext uri="{BB962C8B-B14F-4D97-AF65-F5344CB8AC3E}">
        <p14:creationId xmlns:p14="http://schemas.microsoft.com/office/powerpoint/2010/main" val="219536880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64873" y="0"/>
            <a:ext cx="5402731" cy="21190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>
                <a:gd name="adj" fmla="val 33404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smtClean="0">
                <a:ln/>
                <a:solidFill>
                  <a:schemeClr val="accent4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Định hướng học tập</a:t>
            </a:r>
            <a:endParaRPr lang="en-US" sz="5400" b="1" cap="none" spc="0" dirty="0">
              <a:ln/>
              <a:solidFill>
                <a:schemeClr val="accent4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15" y="2934817"/>
            <a:ext cx="10211685" cy="290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89339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2272608" y="1684359"/>
            <a:ext cx="7646789" cy="4424363"/>
            <a:chOff x="1990923" y="1136673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90923" y="1136673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2313891" y="3265586"/>
              <a:ext cx="3925448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TẬP VIẾT: CHỮ HOA  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HP001 4 hàng" panose="020B0603050302020204" pitchFamily="34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A </a:t>
              </a:r>
              <a:r>
                <a:rPr lang="en-US" altLang="zh-CN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kiểu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2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903884" y="2382541"/>
              <a:ext cx="3041009" cy="715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5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en-US" sz="3735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267" y="5173645"/>
            <a:ext cx="1416535" cy="141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765019" y="976473"/>
            <a:ext cx="1748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3432382" y="806434"/>
            <a:ext cx="6750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TIẾP VÀ KẾT NỐI</a:t>
            </a:r>
            <a:endParaRPr lang="en-US" sz="3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462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52E4E8-B5E7-4677-A96C-56C7E9EF7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DB786E-AACD-47A3-BA91-9A4A8DC7A014}"/>
              </a:ext>
            </a:extLst>
          </p:cNvPr>
          <p:cNvSpPr/>
          <p:nvPr/>
        </p:nvSpPr>
        <p:spPr>
          <a:xfrm>
            <a:off x="2444158" y="1771311"/>
            <a:ext cx="7616508" cy="2045708"/>
          </a:xfrm>
          <a:prstGeom prst="rect">
            <a:avLst/>
          </a:prstGeom>
          <a:noFill/>
        </p:spPr>
        <p:txBody>
          <a:bodyPr wrap="none" lIns="68580" tIns="34291" rIns="68580" bIns="34291" numCol="1">
            <a:prstTxWarp prst="textTriangle">
              <a:avLst>
                <a:gd name="adj" fmla="val 30003"/>
              </a:avLst>
            </a:prstTxWarp>
            <a:spAutoFit/>
          </a:bodyPr>
          <a:lstStyle/>
          <a:p>
            <a:pPr algn="ctr" defTabSz="685783"/>
            <a:r>
              <a:rPr lang="vi-VN" sz="495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CHÚC CÁC CON </a:t>
            </a:r>
          </a:p>
          <a:p>
            <a:pPr algn="ctr" defTabSz="685783"/>
            <a:r>
              <a:rPr lang="vi-VN" sz="495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CHĂM NGOAN HỌC GIỎI</a:t>
            </a:r>
            <a:endParaRPr lang="en-US" sz="4951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8045417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55027" y="2315841"/>
            <a:ext cx="5588389" cy="24795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</a:bodyPr>
          <a:lstStyle/>
          <a:p>
            <a:pPr algn="ctr"/>
            <a:r>
              <a:rPr lang="en-US" sz="7200" b="1" cap="none" spc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KHÁM PHÁ</a:t>
            </a:r>
            <a:endParaRPr lang="en-US" sz="7200" b="1" cap="none" spc="0">
              <a:ln w="2857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3659021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2561149" y="4801198"/>
            <a:ext cx="9528069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altLang="en-US" sz="360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Rèn</a:t>
            </a:r>
            <a:r>
              <a:rPr lang="en-US" altLang="en-US" sz="360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tính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kiên</a:t>
            </a:r>
            <a:r>
              <a:rPr lang="en-US" alt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trì</a:t>
            </a:r>
            <a:r>
              <a:rPr lang="en-US" alt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alt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cẩn</a:t>
            </a:r>
            <a:r>
              <a:rPr lang="en-US" alt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thận</a:t>
            </a:r>
            <a:r>
              <a:rPr lang="en-US" alt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alt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alt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 </a:t>
            </a:r>
          </a:p>
        </p:txBody>
      </p:sp>
      <p:grpSp>
        <p:nvGrpSpPr>
          <p:cNvPr id="6" name="组合 26">
            <a:extLst>
              <a:ext uri="{FF2B5EF4-FFF2-40B4-BE49-F238E27FC236}">
                <a16:creationId xmlns:a16="http://schemas.microsoft.com/office/drawing/2014/main" id="{7C218796-F790-44AE-A3D2-B5BE9DBEAF7B}"/>
              </a:ext>
            </a:extLst>
          </p:cNvPr>
          <p:cNvGrpSpPr/>
          <p:nvPr/>
        </p:nvGrpSpPr>
        <p:grpSpPr>
          <a:xfrm>
            <a:off x="397335" y="951420"/>
            <a:ext cx="1869788" cy="1746984"/>
            <a:chOff x="1809422" y="1855882"/>
            <a:chExt cx="1869788" cy="1746984"/>
          </a:xfrm>
        </p:grpSpPr>
        <p:pic>
          <p:nvPicPr>
            <p:cNvPr id="7" name="图片 27">
              <a:extLst>
                <a:ext uri="{FF2B5EF4-FFF2-40B4-BE49-F238E27FC236}">
                  <a16:creationId xmlns:a16="http://schemas.microsoft.com/office/drawing/2014/main" id="{7F095E84-7406-4F04-81B7-EFBB6383A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422" y="1855882"/>
              <a:ext cx="1869788" cy="1746984"/>
            </a:xfrm>
            <a:prstGeom prst="rect">
              <a:avLst/>
            </a:prstGeom>
          </p:spPr>
        </p:pic>
        <p:sp>
          <p:nvSpPr>
            <p:cNvPr id="8" name="文本框 28">
              <a:extLst>
                <a:ext uri="{FF2B5EF4-FFF2-40B4-BE49-F238E27FC236}">
                  <a16:creationId xmlns:a16="http://schemas.microsoft.com/office/drawing/2014/main" id="{8944E1AF-18DC-4A1A-942F-EC342DBF38C3}"/>
                </a:ext>
              </a:extLst>
            </p:cNvPr>
            <p:cNvSpPr txBox="1"/>
            <p:nvPr/>
          </p:nvSpPr>
          <p:spPr>
            <a:xfrm>
              <a:off x="2300528" y="2482685"/>
              <a:ext cx="887577" cy="69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Arial"/>
                </a:rPr>
                <a:t>01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9" name="组合 29">
            <a:extLst>
              <a:ext uri="{FF2B5EF4-FFF2-40B4-BE49-F238E27FC236}">
                <a16:creationId xmlns:a16="http://schemas.microsoft.com/office/drawing/2014/main" id="{0D366896-48F7-40AD-8C4A-29BBCC4DDFCA}"/>
              </a:ext>
            </a:extLst>
          </p:cNvPr>
          <p:cNvGrpSpPr/>
          <p:nvPr/>
        </p:nvGrpSpPr>
        <p:grpSpPr>
          <a:xfrm>
            <a:off x="397335" y="2555508"/>
            <a:ext cx="1869788" cy="1746984"/>
            <a:chOff x="5110494" y="3656621"/>
            <a:chExt cx="1869788" cy="1746984"/>
          </a:xfrm>
        </p:grpSpPr>
        <p:pic>
          <p:nvPicPr>
            <p:cNvPr id="10" name="图片 30">
              <a:extLst>
                <a:ext uri="{FF2B5EF4-FFF2-40B4-BE49-F238E27FC236}">
                  <a16:creationId xmlns:a16="http://schemas.microsoft.com/office/drawing/2014/main" id="{A3BECD44-A797-4F53-B389-4610AC6DB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94" y="3656621"/>
              <a:ext cx="1869788" cy="1746984"/>
            </a:xfrm>
            <a:prstGeom prst="rect">
              <a:avLst/>
            </a:prstGeom>
          </p:spPr>
        </p:pic>
        <p:sp>
          <p:nvSpPr>
            <p:cNvPr id="11" name="文本框 31">
              <a:extLst>
                <a:ext uri="{FF2B5EF4-FFF2-40B4-BE49-F238E27FC236}">
                  <a16:creationId xmlns:a16="http://schemas.microsoft.com/office/drawing/2014/main" id="{6FE35CC3-DF8E-49FA-B16F-E67996AC5D62}"/>
                </a:ext>
              </a:extLst>
            </p:cNvPr>
            <p:cNvSpPr txBox="1"/>
            <p:nvPr/>
          </p:nvSpPr>
          <p:spPr>
            <a:xfrm>
              <a:off x="5601599" y="4133667"/>
              <a:ext cx="887577" cy="766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Arial"/>
                </a:rPr>
                <a:t>02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12" name="组合 32">
            <a:extLst>
              <a:ext uri="{FF2B5EF4-FFF2-40B4-BE49-F238E27FC236}">
                <a16:creationId xmlns:a16="http://schemas.microsoft.com/office/drawing/2014/main" id="{2491A8AC-8804-46DB-B53A-260AA782FBA7}"/>
              </a:ext>
            </a:extLst>
          </p:cNvPr>
          <p:cNvGrpSpPr/>
          <p:nvPr/>
        </p:nvGrpSpPr>
        <p:grpSpPr>
          <a:xfrm>
            <a:off x="397335" y="4302492"/>
            <a:ext cx="1869788" cy="1746984"/>
            <a:chOff x="8324958" y="1824912"/>
            <a:chExt cx="1869788" cy="1746984"/>
          </a:xfrm>
        </p:grpSpPr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id="{0D801C3F-F9FB-48BE-9F9F-AF2F78E4B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4" name="文本框 34">
              <a:extLst>
                <a:ext uri="{FF2B5EF4-FFF2-40B4-BE49-F238E27FC236}">
                  <a16:creationId xmlns:a16="http://schemas.microsoft.com/office/drawing/2014/main" id="{C712F739-72CF-45DC-B6DA-1DF21680EEFE}"/>
                </a:ext>
              </a:extLst>
            </p:cNvPr>
            <p:cNvSpPr txBox="1"/>
            <p:nvPr/>
          </p:nvSpPr>
          <p:spPr>
            <a:xfrm>
              <a:off x="8742895" y="2369258"/>
              <a:ext cx="970071" cy="766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Arial"/>
                </a:rPr>
                <a:t>03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8262" y="271796"/>
            <a:ext cx="5773412" cy="12741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67123" y="1726650"/>
            <a:ext cx="9564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HP001 5H" panose="020B0603050302020204" pitchFamily="34" charset="0"/>
                <a:cs typeface="HP001 5H" panose="020B0603050302020204" pitchFamily="34" charset="0"/>
              </a:rPr>
              <a:t>- </a:t>
            </a:r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đúng mẫu chữ hoa </a:t>
            </a:r>
            <a:r>
              <a:rPr lang="en-US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kiểu 2 </a:t>
            </a:r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 vừa và cỡ nhỏ.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91813" y="2973699"/>
            <a:ext cx="9564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đúng mẫu câu ứng dụng: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9369" y="3879572"/>
            <a:ext cx="8614395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36156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30240" y="2041131"/>
            <a:ext cx="20345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4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li</a:t>
            </a:r>
          </a:p>
        </p:txBody>
      </p:sp>
      <p:sp>
        <p:nvSpPr>
          <p:cNvPr id="8" name="Rectangle 7"/>
          <p:cNvSpPr/>
          <p:nvPr/>
        </p:nvSpPr>
        <p:spPr>
          <a:xfrm>
            <a:off x="4130240" y="2930296"/>
            <a:ext cx="20040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li</a:t>
            </a:r>
          </a:p>
        </p:txBody>
      </p:sp>
      <p:sp>
        <p:nvSpPr>
          <p:cNvPr id="9" name="Rectangle 8"/>
          <p:cNvSpPr/>
          <p:nvPr/>
        </p:nvSpPr>
        <p:spPr>
          <a:xfrm>
            <a:off x="4160696" y="3850099"/>
            <a:ext cx="20040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6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li</a:t>
            </a:r>
          </a:p>
        </p:txBody>
      </p:sp>
      <p:sp>
        <p:nvSpPr>
          <p:cNvPr id="10" name="Oval 9"/>
          <p:cNvSpPr/>
          <p:nvPr/>
        </p:nvSpPr>
        <p:spPr>
          <a:xfrm>
            <a:off x="4088270" y="2994741"/>
            <a:ext cx="704996" cy="7049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BE94A2A-CE83-43E6-A51A-F53A9F4C840E}"/>
              </a:ext>
            </a:extLst>
          </p:cNvPr>
          <p:cNvGrpSpPr/>
          <p:nvPr/>
        </p:nvGrpSpPr>
        <p:grpSpPr>
          <a:xfrm>
            <a:off x="7960529" y="2324466"/>
            <a:ext cx="361074" cy="2728779"/>
            <a:chOff x="1042416" y="804672"/>
            <a:chExt cx="210312" cy="436168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7A885EF-BB9B-4413-81CE-BF51ECF786BD}"/>
                </a:ext>
              </a:extLst>
            </p:cNvPr>
            <p:cNvCxnSpPr/>
            <p:nvPr/>
          </p:nvCxnSpPr>
          <p:spPr>
            <a:xfrm>
              <a:off x="1147568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36DA1C8-C9E3-4827-9309-86A1DE761173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6E17623-F8FA-4DC6-BFDC-74768422C5F9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8">
            <a:extLst>
              <a:ext uri="{FF2B5EF4-FFF2-40B4-BE49-F238E27FC236}">
                <a16:creationId xmlns:a16="http://schemas.microsoft.com/office/drawing/2014/main" id="{073BCC31-4B09-4A59-A3C8-82B87407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9170" y="3315016"/>
            <a:ext cx="12561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ô li</a:t>
            </a:r>
          </a:p>
        </p:txBody>
      </p:sp>
      <p:pic>
        <p:nvPicPr>
          <p:cNvPr id="31" name="Picture 2" descr="Lý thuyết tập viết: chữ hoa a (kiểu 2) tiếng việt 2">
            <a:extLst>
              <a:ext uri="{FF2B5EF4-FFF2-40B4-BE49-F238E27FC236}">
                <a16:creationId xmlns:a16="http://schemas.microsoft.com/office/drawing/2014/main" id="{40C031AC-C39D-4E90-A9C9-1453F47D6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-476"/>
          <a:stretch/>
        </p:blipFill>
        <p:spPr bwMode="auto">
          <a:xfrm>
            <a:off x="8502133" y="1755266"/>
            <a:ext cx="3257397" cy="334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1435" y="164568"/>
            <a:ext cx="8126672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73132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19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30240" y="2041131"/>
            <a:ext cx="20345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li</a:t>
            </a:r>
          </a:p>
        </p:txBody>
      </p:sp>
      <p:sp>
        <p:nvSpPr>
          <p:cNvPr id="8" name="Rectangle 7"/>
          <p:cNvSpPr/>
          <p:nvPr/>
        </p:nvSpPr>
        <p:spPr>
          <a:xfrm>
            <a:off x="4059707" y="4249075"/>
            <a:ext cx="25683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5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,5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li</a:t>
            </a:r>
          </a:p>
        </p:txBody>
      </p:sp>
      <p:sp>
        <p:nvSpPr>
          <p:cNvPr id="9" name="Rectangle 8"/>
          <p:cNvSpPr/>
          <p:nvPr/>
        </p:nvSpPr>
        <p:spPr>
          <a:xfrm>
            <a:off x="4130240" y="3145103"/>
            <a:ext cx="21451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ô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</a:p>
        </p:txBody>
      </p:sp>
      <p:sp>
        <p:nvSpPr>
          <p:cNvPr id="10" name="Oval 9"/>
          <p:cNvSpPr/>
          <p:nvPr/>
        </p:nvSpPr>
        <p:spPr>
          <a:xfrm>
            <a:off x="4059707" y="4321471"/>
            <a:ext cx="704996" cy="7049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FDDE695-EFB3-4701-8F4C-03197722EB93}"/>
              </a:ext>
            </a:extLst>
          </p:cNvPr>
          <p:cNvGrpSpPr/>
          <p:nvPr/>
        </p:nvGrpSpPr>
        <p:grpSpPr>
          <a:xfrm flipV="1">
            <a:off x="8379051" y="1399349"/>
            <a:ext cx="2953967" cy="352720"/>
            <a:chOff x="5440680" y="1322832"/>
            <a:chExt cx="3017520" cy="195072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2955D04-827A-47ED-A59F-F00A2E93E619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BF2170C-C76C-4E94-AC88-D1EF60E8DF1C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BC91FE7-52E0-4838-B47D-6C5B0EF75ED0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8">
            <a:extLst>
              <a:ext uri="{FF2B5EF4-FFF2-40B4-BE49-F238E27FC236}">
                <a16:creationId xmlns:a16="http://schemas.microsoft.com/office/drawing/2014/main" id="{EED65B6B-8B8A-4AC5-8CA4-29387ADE0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7083" y="990934"/>
            <a:ext cx="14968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5,5 ô li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685" y="172460"/>
            <a:ext cx="8376630" cy="1298561"/>
          </a:xfrm>
          <a:prstGeom prst="rect">
            <a:avLst/>
          </a:prstGeom>
        </p:spPr>
      </p:pic>
      <p:pic>
        <p:nvPicPr>
          <p:cNvPr id="19" name="Picture 2" descr="Lý thuyết tập viết: chữ hoa a (kiểu 2) tiếng việt 2">
            <a:extLst>
              <a:ext uri="{FF2B5EF4-FFF2-40B4-BE49-F238E27FC236}">
                <a16:creationId xmlns:a16="http://schemas.microsoft.com/office/drawing/2014/main" id="{40C031AC-C39D-4E90-A9C9-1453F47D6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-476"/>
          <a:stretch/>
        </p:blipFill>
        <p:spPr bwMode="auto">
          <a:xfrm>
            <a:off x="8379051" y="1823690"/>
            <a:ext cx="3257397" cy="334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834384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30240" y="2041131"/>
            <a:ext cx="19864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30240" y="3057854"/>
            <a:ext cx="19559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02213" y="4009018"/>
            <a:ext cx="19559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102213" y="2171135"/>
            <a:ext cx="704996" cy="7049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8483" y="315296"/>
            <a:ext cx="6645216" cy="1292464"/>
          </a:xfrm>
          <a:prstGeom prst="rect">
            <a:avLst/>
          </a:prstGeom>
        </p:spPr>
      </p:pic>
      <p:pic>
        <p:nvPicPr>
          <p:cNvPr id="12" name="Picture 2" descr="Lý thuyết tập viết: chữ hoa a (kiểu 2) tiếng việt 2">
            <a:extLst>
              <a:ext uri="{FF2B5EF4-FFF2-40B4-BE49-F238E27FC236}">
                <a16:creationId xmlns:a16="http://schemas.microsoft.com/office/drawing/2014/main" id="{40C031AC-C39D-4E90-A9C9-1453F47D6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-476"/>
          <a:stretch/>
        </p:blipFill>
        <p:spPr bwMode="auto">
          <a:xfrm>
            <a:off x="8379051" y="1823690"/>
            <a:ext cx="3257397" cy="334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788237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ý thuyết tập viết: chữ hoa a (kiểu 2) tiếng việt 2">
            <a:extLst>
              <a:ext uri="{FF2B5EF4-FFF2-40B4-BE49-F238E27FC236}">
                <a16:creationId xmlns:a16="http://schemas.microsoft.com/office/drawing/2014/main" id="{40C031AC-C39D-4E90-A9C9-1453F47D6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-476"/>
          <a:stretch/>
        </p:blipFill>
        <p:spPr bwMode="auto">
          <a:xfrm>
            <a:off x="786760" y="1513132"/>
            <a:ext cx="3257397" cy="334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157" y="1232927"/>
            <a:ext cx="7291448" cy="390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4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9337681" y="2202448"/>
            <a:ext cx="818567" cy="924136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E0CCCC3-E577-46FE-871C-98704EFD4779}"/>
              </a:ext>
            </a:extLst>
          </p:cNvPr>
          <p:cNvGrpSpPr/>
          <p:nvPr/>
        </p:nvGrpSpPr>
        <p:grpSpPr>
          <a:xfrm>
            <a:off x="5081263" y="2944826"/>
            <a:ext cx="4744832" cy="3575505"/>
            <a:chOff x="-591423" y="1707337"/>
            <a:chExt cx="7679682" cy="57870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C32A5A1-1E0A-4A47-929C-3A49BD536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50EC59C-C702-495B-A7E7-3EF265D26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3A43D98-DDF0-4FA5-B0CE-C004F3A58571}"/>
              </a:ext>
            </a:extLst>
          </p:cNvPr>
          <p:cNvSpPr/>
          <p:nvPr/>
        </p:nvSpPr>
        <p:spPr>
          <a:xfrm>
            <a:off x="2915112" y="1570138"/>
            <a:ext cx="4665701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54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54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54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19724357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1766</TotalTime>
  <Words>275</Words>
  <Application>Microsoft Office PowerPoint</Application>
  <PresentationFormat>Widescreen</PresentationFormat>
  <Paragraphs>50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微软雅黑</vt:lpstr>
      <vt:lpstr>SimSun</vt:lpstr>
      <vt:lpstr>Arial</vt:lpstr>
      <vt:lpstr>Arial-Rounded</vt:lpstr>
      <vt:lpstr>Calibri</vt:lpstr>
      <vt:lpstr>等线</vt:lpstr>
      <vt:lpstr>等线 Light</vt:lpstr>
      <vt:lpstr>Gadugi</vt:lpstr>
      <vt:lpstr>HP001</vt:lpstr>
      <vt:lpstr>HP001 4 hàng</vt:lpstr>
      <vt:lpstr>HP001 5H</vt:lpstr>
      <vt:lpstr>Times New Roman</vt:lpstr>
      <vt:lpstr>字魂17号-萌趣果冻体</vt:lpstr>
      <vt:lpstr>思源黑体 CN Bold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188</cp:revision>
  <dcterms:created xsi:type="dcterms:W3CDTF">2021-06-19T03:09:12Z</dcterms:created>
  <dcterms:modified xsi:type="dcterms:W3CDTF">2025-03-31T02:34:07Z</dcterms:modified>
</cp:coreProperties>
</file>