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21" r:id="rId3"/>
    <p:sldId id="257" r:id="rId4"/>
    <p:sldId id="279" r:id="rId5"/>
    <p:sldId id="281" r:id="rId6"/>
    <p:sldId id="260" r:id="rId7"/>
    <p:sldId id="2007577147" r:id="rId8"/>
    <p:sldId id="262" r:id="rId9"/>
    <p:sldId id="263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oki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4C8"/>
    <a:srgbClr val="A7C804"/>
    <a:srgbClr val="F2B800"/>
    <a:srgbClr val="F6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58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49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212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  <a:endParaRPr sz="11500">
              <a:solidFill>
                <a:srgbClr val="002060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  <a:endParaRPr sz="11500">
              <a:solidFill>
                <a:srgbClr val="002060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  <a:endParaRPr sz="11500">
              <a:solidFill>
                <a:srgbClr val="002060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76555DC-DB59-438D-B55A-36E26D316A4E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32274D81-BE9C-4C9D-8371-8BC208C7A872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  <a:endParaRPr sz="11500">
              <a:solidFill>
                <a:srgbClr val="002060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TRÒ CHƠI</a:t>
            </a:r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 panose="02000000000000000000"/>
              <a:buNone/>
              <a:defRPr sz="4400" b="0" i="0" u="none" strike="noStrike" cap="none">
                <a:solidFill>
                  <a:schemeClr val="dk1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350973" y="232092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 panose="02000000000000000000"/>
                  <a:ea typeface="Cookie" panose="02000000000000000000"/>
                  <a:cs typeface="Cookie" panose="02000000000000000000"/>
                  <a:sym typeface="Cookie" panose="02000000000000000000"/>
                </a:rPr>
                <a:t>CHỦ ĐỀ 11</a:t>
              </a: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2622401" y="232092"/>
            <a:ext cx="857568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Times New Roman" panose="02020603050405020304" pitchFamily="18" charset="0"/>
                <a:ea typeface="Cookie" panose="02000000000000000000"/>
                <a:cs typeface="Times New Roman" panose="02020603050405020304" pitchFamily="18" charset="0"/>
                <a:sym typeface="Cookie" panose="02000000000000000000"/>
              </a:rPr>
              <a:t>ĐỘ DÀI VÀ ĐƠN VỊ ĐO ĐỘ DÀI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Times New Roman" panose="02020603050405020304" pitchFamily="18" charset="0"/>
                <a:ea typeface="Cookie" panose="02000000000000000000"/>
                <a:cs typeface="Times New Roman" panose="02020603050405020304" pitchFamily="18" charset="0"/>
                <a:sym typeface="Cookie" panose="02000000000000000000"/>
              </a:rPr>
              <a:t>TIỀN VIỆT NAM</a:t>
            </a:r>
          </a:p>
        </p:txBody>
      </p:sp>
      <p:sp>
        <p:nvSpPr>
          <p:cNvPr id="4344" name="Google Shape;4344;p1"/>
          <p:cNvSpPr txBox="1"/>
          <p:nvPr/>
        </p:nvSpPr>
        <p:spPr>
          <a:xfrm>
            <a:off x="2677160" y="1899285"/>
            <a:ext cx="7327900" cy="282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002060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BÀI 55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002060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ĐỀ- XI- MÉT. </a:t>
            </a:r>
            <a:r>
              <a:rPr lang="en-US" sz="6000" b="0" i="0" u="none" strike="noStrike" cap="none" dirty="0" smtClean="0">
                <a:solidFill>
                  <a:srgbClr val="002060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MÉT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Tiết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 1-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trang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 65</a:t>
            </a:r>
            <a:endParaRPr lang="en-US" sz="2800" b="0" i="0" u="none" strike="noStrike" cap="none" dirty="0">
              <a:solidFill>
                <a:srgbClr val="002060"/>
              </a:solidFill>
              <a:latin typeface="Times New Roman" panose="02020603050405020304" charset="0"/>
              <a:ea typeface="Cookie" panose="02000000000000000000"/>
              <a:cs typeface="Times New Roman" panose="02020603050405020304" charset="0"/>
              <a:sym typeface="Cookie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  <p:sndAc>
          <p:stSnd>
            <p:snd r:embed="rId2" name="applause.wav"/>
          </p:stSnd>
        </p:sndAc>
      </p:transition>
    </mc:Choice>
    <mc:Fallback xmlns="">
      <p:transition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742951" y="1740577"/>
            <a:ext cx="10430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hận biết được các đơn vị đo độ dài đề-xi-mét, mét và quan hệ giữa các đơn vị đo độ dài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742951" y="3058931"/>
            <a:ext cx="10273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hực hiện chuyển đổi và ước lượng các số đo đơn giản theo độ dài của các đơn vị đo đã học.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8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552688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965457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93758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Bút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chì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1 </a:t>
                </a:r>
                <a:r>
                  <a:rPr lang="en-US" sz="28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đề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- xi- </a:t>
                </a:r>
                <a:r>
                  <a:rPr lang="en-US" sz="28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mét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.</a:t>
                </a: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370557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xi-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xi-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dm.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dm = 10 cm; 10 cm = 1dm.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64" name="Google Shape;4364;p3"/>
          <p:cNvSpPr txBox="1"/>
          <p:nvPr/>
        </p:nvSpPr>
        <p:spPr>
          <a:xfrm>
            <a:off x="516338" y="304361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- xi 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mét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Gang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tay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mình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dài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khoảng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1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đề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- xi-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mét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Google Shape;4364;p3">
            <a:extLst>
              <a:ext uri="{FF2B5EF4-FFF2-40B4-BE49-F238E27FC236}">
                <a16:creationId xmlns:a16="http://schemas.microsoft.com/office/drawing/2014/main" id="{204D1862-8D71-4F69-8F96-971F4E481BCC}"/>
              </a:ext>
            </a:extLst>
          </p:cNvPr>
          <p:cNvSpPr txBox="1"/>
          <p:nvPr/>
        </p:nvSpPr>
        <p:spPr>
          <a:xfrm>
            <a:off x="3772870" y="2823224"/>
            <a:ext cx="11620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 cm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4364;p3">
            <a:extLst>
              <a:ext uri="{FF2B5EF4-FFF2-40B4-BE49-F238E27FC236}">
                <a16:creationId xmlns:a16="http://schemas.microsoft.com/office/drawing/2014/main" id="{4D11BE26-9CE7-4E4D-B6B2-64AFFE47BFE6}"/>
              </a:ext>
            </a:extLst>
          </p:cNvPr>
          <p:cNvSpPr txBox="1"/>
          <p:nvPr/>
        </p:nvSpPr>
        <p:spPr>
          <a:xfrm>
            <a:off x="5156676" y="2812116"/>
            <a:ext cx="18591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dm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3" grpId="0" animBg="1"/>
      <p:bldP spid="4364" grpId="0"/>
      <p:bldP spid="17" grpId="0"/>
      <p:bldP spid="1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/>
          <a:srcRect b="46143"/>
          <a:stretch>
            <a:fillRect/>
          </a:stretch>
        </p:blipFill>
        <p:spPr>
          <a:xfrm>
            <a:off x="1296411" y="24289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904005" y="352381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b)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Mét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375" name="Google Shape;4375;p4"/>
          <p:cNvSpPr/>
          <p:nvPr/>
        </p:nvSpPr>
        <p:spPr>
          <a:xfrm>
            <a:off x="1568236" y="407250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Mét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đơn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vị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đo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Mét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viết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tắt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m.</a:t>
            </a:r>
          </a:p>
          <a:p>
            <a:pPr marL="317500" lvl="0" indent="-317500">
              <a:lnSpc>
                <a:spcPct val="150000"/>
              </a:lnSpc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 m = 10 dm; 10 dm = 1 m; </a:t>
            </a:r>
          </a:p>
        </p:txBody>
      </p:sp>
      <p:sp>
        <p:nvSpPr>
          <p:cNvPr id="5" name="Google Shape;4374;p4">
            <a:extLst>
              <a:ext uri="{FF2B5EF4-FFF2-40B4-BE49-F238E27FC236}">
                <a16:creationId xmlns:a16="http://schemas.microsoft.com/office/drawing/2014/main" id="{4B09B5FE-B9D9-481F-9AEA-5D415C9F6ADF}"/>
              </a:ext>
            </a:extLst>
          </p:cNvPr>
          <p:cNvSpPr txBox="1"/>
          <p:nvPr/>
        </p:nvSpPr>
        <p:spPr>
          <a:xfrm>
            <a:off x="1812264" y="985091"/>
            <a:ext cx="8594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Mai</a:t>
            </a:r>
          </a:p>
        </p:txBody>
      </p:sp>
      <p:sp>
        <p:nvSpPr>
          <p:cNvPr id="6" name="Google Shape;4374;p4">
            <a:extLst>
              <a:ext uri="{FF2B5EF4-FFF2-40B4-BE49-F238E27FC236}">
                <a16:creationId xmlns:a16="http://schemas.microsoft.com/office/drawing/2014/main" id="{1EFBC617-53F5-409A-8A1E-4BD7D5217921}"/>
              </a:ext>
            </a:extLst>
          </p:cNvPr>
          <p:cNvSpPr txBox="1"/>
          <p:nvPr/>
        </p:nvSpPr>
        <p:spPr>
          <a:xfrm>
            <a:off x="5538979" y="944834"/>
            <a:ext cx="999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Việt</a:t>
            </a:r>
            <a:r>
              <a:rPr lang="en-US" sz="28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  <p:sp>
        <p:nvSpPr>
          <p:cNvPr id="7" name="Google Shape;4374;p4">
            <a:extLst>
              <a:ext uri="{FF2B5EF4-FFF2-40B4-BE49-F238E27FC236}">
                <a16:creationId xmlns:a16="http://schemas.microsoft.com/office/drawing/2014/main" id="{311ED525-4B2D-44E9-A56A-8BA5087299D7}"/>
              </a:ext>
            </a:extLst>
          </p:cNvPr>
          <p:cNvSpPr txBox="1"/>
          <p:nvPr/>
        </p:nvSpPr>
        <p:spPr>
          <a:xfrm>
            <a:off x="9274241" y="1018632"/>
            <a:ext cx="999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Nam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D6D3D77-2F4B-4398-BAE7-5F49396690F2}"/>
              </a:ext>
            </a:extLst>
          </p:cNvPr>
          <p:cNvSpPr/>
          <p:nvPr/>
        </p:nvSpPr>
        <p:spPr>
          <a:xfrm>
            <a:off x="2671763" y="511827"/>
            <a:ext cx="2867216" cy="1252334"/>
          </a:xfrm>
          <a:prstGeom prst="wedgeEllipseCallout">
            <a:avLst>
              <a:gd name="adj1" fmla="val 37469"/>
              <a:gd name="adj2" fmla="val 499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21F3C03-C446-457C-92AB-03F732CD1579}"/>
              </a:ext>
            </a:extLst>
          </p:cNvPr>
          <p:cNvSpPr/>
          <p:nvPr/>
        </p:nvSpPr>
        <p:spPr>
          <a:xfrm>
            <a:off x="7039167" y="698384"/>
            <a:ext cx="2004822" cy="1222939"/>
          </a:xfrm>
          <a:prstGeom prst="wedgeEllipseCallout">
            <a:avLst>
              <a:gd name="adj1" fmla="val 41745"/>
              <a:gd name="adj2" fmla="val 709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EF2EC22-9274-4722-84EC-28D59FB8C32D}"/>
              </a:ext>
            </a:extLst>
          </p:cNvPr>
          <p:cNvSpPr/>
          <p:nvPr/>
        </p:nvSpPr>
        <p:spPr>
          <a:xfrm rot="16200000">
            <a:off x="3390788" y="3030531"/>
            <a:ext cx="104702" cy="517460"/>
          </a:xfrm>
          <a:prstGeom prst="leftBrace">
            <a:avLst/>
          </a:prstGeom>
          <a:ln w="28575">
            <a:solidFill>
              <a:srgbClr val="12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E6B93FE-2F76-483B-8C02-CD5B93E93A83}"/>
              </a:ext>
            </a:extLst>
          </p:cNvPr>
          <p:cNvSpPr/>
          <p:nvPr/>
        </p:nvSpPr>
        <p:spPr>
          <a:xfrm rot="16200000">
            <a:off x="3938228" y="3030531"/>
            <a:ext cx="104702" cy="517460"/>
          </a:xfrm>
          <a:prstGeom prst="leftBrace">
            <a:avLst/>
          </a:prstGeom>
          <a:ln w="28575">
            <a:solidFill>
              <a:srgbClr val="12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4374;p4">
            <a:extLst>
              <a:ext uri="{FF2B5EF4-FFF2-40B4-BE49-F238E27FC236}">
                <a16:creationId xmlns:a16="http://schemas.microsoft.com/office/drawing/2014/main" id="{2FBE69FC-EFB4-4678-A8AD-9D20795F30BD}"/>
              </a:ext>
            </a:extLst>
          </p:cNvPr>
          <p:cNvSpPr txBox="1"/>
          <p:nvPr/>
        </p:nvSpPr>
        <p:spPr>
          <a:xfrm>
            <a:off x="3235529" y="3261178"/>
            <a:ext cx="42975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B183816-57AA-4171-9031-2DDE79A3DE61}"/>
              </a:ext>
            </a:extLst>
          </p:cNvPr>
          <p:cNvSpPr/>
          <p:nvPr/>
        </p:nvSpPr>
        <p:spPr>
          <a:xfrm rot="16200000">
            <a:off x="4455688" y="3030531"/>
            <a:ext cx="104702" cy="517460"/>
          </a:xfrm>
          <a:prstGeom prst="leftBrace">
            <a:avLst/>
          </a:prstGeom>
          <a:ln w="28575">
            <a:solidFill>
              <a:srgbClr val="12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4374;p4">
            <a:extLst>
              <a:ext uri="{FF2B5EF4-FFF2-40B4-BE49-F238E27FC236}">
                <a16:creationId xmlns:a16="http://schemas.microsoft.com/office/drawing/2014/main" id="{D7758B1E-5872-4DAA-BD93-BCDE838F0B10}"/>
              </a:ext>
            </a:extLst>
          </p:cNvPr>
          <p:cNvSpPr txBox="1"/>
          <p:nvPr/>
        </p:nvSpPr>
        <p:spPr>
          <a:xfrm>
            <a:off x="3792559" y="3286788"/>
            <a:ext cx="42975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3D098261-8D55-49A3-A292-63919BDA2E50}"/>
              </a:ext>
            </a:extLst>
          </p:cNvPr>
          <p:cNvSpPr/>
          <p:nvPr/>
        </p:nvSpPr>
        <p:spPr>
          <a:xfrm rot="16200000">
            <a:off x="8164061" y="3019714"/>
            <a:ext cx="104702" cy="517460"/>
          </a:xfrm>
          <a:prstGeom prst="leftBrace">
            <a:avLst/>
          </a:prstGeom>
          <a:ln w="28575">
            <a:solidFill>
              <a:srgbClr val="12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4374;p4">
            <a:extLst>
              <a:ext uri="{FF2B5EF4-FFF2-40B4-BE49-F238E27FC236}">
                <a16:creationId xmlns:a16="http://schemas.microsoft.com/office/drawing/2014/main" id="{4CDFD9FB-DC22-4446-82CD-97180DA480EE}"/>
              </a:ext>
            </a:extLst>
          </p:cNvPr>
          <p:cNvSpPr txBox="1"/>
          <p:nvPr/>
        </p:nvSpPr>
        <p:spPr>
          <a:xfrm>
            <a:off x="4331431" y="3271798"/>
            <a:ext cx="42975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5BC6A0B3-6416-4603-87DE-E53F90A86A6A}"/>
              </a:ext>
            </a:extLst>
          </p:cNvPr>
          <p:cNvSpPr/>
          <p:nvPr/>
        </p:nvSpPr>
        <p:spPr>
          <a:xfrm rot="16200000">
            <a:off x="7646600" y="3025558"/>
            <a:ext cx="104702" cy="517460"/>
          </a:xfrm>
          <a:prstGeom prst="leftBrace">
            <a:avLst/>
          </a:prstGeom>
          <a:ln w="28575">
            <a:solidFill>
              <a:srgbClr val="12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D04827FC-8F64-4A04-8CC6-3E378EFB7E26}"/>
              </a:ext>
            </a:extLst>
          </p:cNvPr>
          <p:cNvSpPr/>
          <p:nvPr/>
        </p:nvSpPr>
        <p:spPr>
          <a:xfrm rot="16200000">
            <a:off x="7114149" y="3025558"/>
            <a:ext cx="104702" cy="517460"/>
          </a:xfrm>
          <a:prstGeom prst="leftBrace">
            <a:avLst/>
          </a:prstGeom>
          <a:ln w="28575">
            <a:solidFill>
              <a:srgbClr val="12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F5943CF8-4E6C-4ED1-95AC-4EF0A60E2305}"/>
              </a:ext>
            </a:extLst>
          </p:cNvPr>
          <p:cNvSpPr/>
          <p:nvPr/>
        </p:nvSpPr>
        <p:spPr>
          <a:xfrm rot="16200000">
            <a:off x="6574204" y="3028059"/>
            <a:ext cx="104702" cy="517460"/>
          </a:xfrm>
          <a:prstGeom prst="leftBrace">
            <a:avLst/>
          </a:prstGeom>
          <a:ln w="28575">
            <a:solidFill>
              <a:srgbClr val="12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BCA2292D-917A-499D-9782-3F080A467E6C}"/>
              </a:ext>
            </a:extLst>
          </p:cNvPr>
          <p:cNvSpPr/>
          <p:nvPr/>
        </p:nvSpPr>
        <p:spPr>
          <a:xfrm rot="16200000">
            <a:off x="6049248" y="3028059"/>
            <a:ext cx="104702" cy="517460"/>
          </a:xfrm>
          <a:prstGeom prst="leftBrace">
            <a:avLst/>
          </a:prstGeom>
          <a:ln w="28575">
            <a:solidFill>
              <a:srgbClr val="12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36182246-7243-4983-A095-0ADEC5FC128F}"/>
              </a:ext>
            </a:extLst>
          </p:cNvPr>
          <p:cNvSpPr/>
          <p:nvPr/>
        </p:nvSpPr>
        <p:spPr>
          <a:xfrm rot="16200000">
            <a:off x="5520590" y="3028059"/>
            <a:ext cx="104702" cy="517460"/>
          </a:xfrm>
          <a:prstGeom prst="leftBrace">
            <a:avLst/>
          </a:prstGeom>
          <a:ln w="28575">
            <a:solidFill>
              <a:srgbClr val="12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8477FD68-DD04-4D25-B06A-9FE360287712}"/>
              </a:ext>
            </a:extLst>
          </p:cNvPr>
          <p:cNvSpPr/>
          <p:nvPr/>
        </p:nvSpPr>
        <p:spPr>
          <a:xfrm rot="16200000">
            <a:off x="4995634" y="3034138"/>
            <a:ext cx="104702" cy="517460"/>
          </a:xfrm>
          <a:prstGeom prst="leftBrace">
            <a:avLst/>
          </a:prstGeom>
          <a:ln w="28575">
            <a:solidFill>
              <a:srgbClr val="12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4374;p4">
            <a:extLst>
              <a:ext uri="{FF2B5EF4-FFF2-40B4-BE49-F238E27FC236}">
                <a16:creationId xmlns:a16="http://schemas.microsoft.com/office/drawing/2014/main" id="{12DEEA1B-E7A1-40CD-BE73-D02556A156C4}"/>
              </a:ext>
            </a:extLst>
          </p:cNvPr>
          <p:cNvSpPr txBox="1"/>
          <p:nvPr/>
        </p:nvSpPr>
        <p:spPr>
          <a:xfrm>
            <a:off x="4869955" y="3261178"/>
            <a:ext cx="42975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</a:t>
            </a:r>
          </a:p>
        </p:txBody>
      </p:sp>
      <p:sp>
        <p:nvSpPr>
          <p:cNvPr id="32" name="Google Shape;4374;p4">
            <a:extLst>
              <a:ext uri="{FF2B5EF4-FFF2-40B4-BE49-F238E27FC236}">
                <a16:creationId xmlns:a16="http://schemas.microsoft.com/office/drawing/2014/main" id="{F992E29F-88E9-47A4-9388-DF61AA5D7688}"/>
              </a:ext>
            </a:extLst>
          </p:cNvPr>
          <p:cNvSpPr txBox="1"/>
          <p:nvPr/>
        </p:nvSpPr>
        <p:spPr>
          <a:xfrm>
            <a:off x="5350338" y="3261178"/>
            <a:ext cx="42975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5</a:t>
            </a:r>
          </a:p>
        </p:txBody>
      </p:sp>
      <p:sp>
        <p:nvSpPr>
          <p:cNvPr id="33" name="Google Shape;4374;p4">
            <a:extLst>
              <a:ext uri="{FF2B5EF4-FFF2-40B4-BE49-F238E27FC236}">
                <a16:creationId xmlns:a16="http://schemas.microsoft.com/office/drawing/2014/main" id="{933FCEFC-C786-4F6C-8458-F1D1B5E3A9BB}"/>
              </a:ext>
            </a:extLst>
          </p:cNvPr>
          <p:cNvSpPr txBox="1"/>
          <p:nvPr/>
        </p:nvSpPr>
        <p:spPr>
          <a:xfrm>
            <a:off x="5886724" y="3261178"/>
            <a:ext cx="42975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6</a:t>
            </a:r>
          </a:p>
        </p:txBody>
      </p:sp>
      <p:sp>
        <p:nvSpPr>
          <p:cNvPr id="34" name="Google Shape;4374;p4">
            <a:extLst>
              <a:ext uri="{FF2B5EF4-FFF2-40B4-BE49-F238E27FC236}">
                <a16:creationId xmlns:a16="http://schemas.microsoft.com/office/drawing/2014/main" id="{4F4448F4-9486-4B6D-8ABF-B6D2DB279124}"/>
              </a:ext>
            </a:extLst>
          </p:cNvPr>
          <p:cNvSpPr txBox="1"/>
          <p:nvPr/>
        </p:nvSpPr>
        <p:spPr>
          <a:xfrm>
            <a:off x="6436843" y="3254588"/>
            <a:ext cx="42975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7</a:t>
            </a:r>
          </a:p>
        </p:txBody>
      </p:sp>
      <p:sp>
        <p:nvSpPr>
          <p:cNvPr id="35" name="Google Shape;4374;p4">
            <a:extLst>
              <a:ext uri="{FF2B5EF4-FFF2-40B4-BE49-F238E27FC236}">
                <a16:creationId xmlns:a16="http://schemas.microsoft.com/office/drawing/2014/main" id="{DDAFDFD7-D1E1-4659-BE4B-552C87452A76}"/>
              </a:ext>
            </a:extLst>
          </p:cNvPr>
          <p:cNvSpPr txBox="1"/>
          <p:nvPr/>
        </p:nvSpPr>
        <p:spPr>
          <a:xfrm>
            <a:off x="6975242" y="3247222"/>
            <a:ext cx="42975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8</a:t>
            </a:r>
          </a:p>
        </p:txBody>
      </p:sp>
      <p:sp>
        <p:nvSpPr>
          <p:cNvPr id="36" name="Google Shape;4374;p4">
            <a:extLst>
              <a:ext uri="{FF2B5EF4-FFF2-40B4-BE49-F238E27FC236}">
                <a16:creationId xmlns:a16="http://schemas.microsoft.com/office/drawing/2014/main" id="{37DEA954-A209-4CFD-873D-390D71459A61}"/>
              </a:ext>
            </a:extLst>
          </p:cNvPr>
          <p:cNvSpPr txBox="1"/>
          <p:nvPr/>
        </p:nvSpPr>
        <p:spPr>
          <a:xfrm>
            <a:off x="7500198" y="3269130"/>
            <a:ext cx="42975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9</a:t>
            </a:r>
          </a:p>
        </p:txBody>
      </p:sp>
      <p:sp>
        <p:nvSpPr>
          <p:cNvPr id="37" name="Google Shape;4374;p4">
            <a:extLst>
              <a:ext uri="{FF2B5EF4-FFF2-40B4-BE49-F238E27FC236}">
                <a16:creationId xmlns:a16="http://schemas.microsoft.com/office/drawing/2014/main" id="{D01FA626-8996-4E19-90B2-64674E0F0555}"/>
              </a:ext>
            </a:extLst>
          </p:cNvPr>
          <p:cNvSpPr txBox="1"/>
          <p:nvPr/>
        </p:nvSpPr>
        <p:spPr>
          <a:xfrm>
            <a:off x="8051975" y="3286788"/>
            <a:ext cx="55342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10</a:t>
            </a:r>
          </a:p>
        </p:txBody>
      </p:sp>
      <p:sp>
        <p:nvSpPr>
          <p:cNvPr id="38" name="Google Shape;4374;p4">
            <a:extLst>
              <a:ext uri="{FF2B5EF4-FFF2-40B4-BE49-F238E27FC236}">
                <a16:creationId xmlns:a16="http://schemas.microsoft.com/office/drawing/2014/main" id="{5C8046A9-93B7-458D-ABDA-D848E9AB6AC4}"/>
              </a:ext>
            </a:extLst>
          </p:cNvPr>
          <p:cNvSpPr txBox="1"/>
          <p:nvPr/>
        </p:nvSpPr>
        <p:spPr>
          <a:xfrm>
            <a:off x="4249309" y="4057443"/>
            <a:ext cx="11660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10 dm</a:t>
            </a:r>
          </a:p>
        </p:txBody>
      </p:sp>
      <p:sp>
        <p:nvSpPr>
          <p:cNvPr id="39" name="Google Shape;4374;p4">
            <a:extLst>
              <a:ext uri="{FF2B5EF4-FFF2-40B4-BE49-F238E27FC236}">
                <a16:creationId xmlns:a16="http://schemas.microsoft.com/office/drawing/2014/main" id="{E1D93C65-0474-4309-A6DE-03B71E6E96FE}"/>
              </a:ext>
            </a:extLst>
          </p:cNvPr>
          <p:cNvSpPr txBox="1"/>
          <p:nvPr/>
        </p:nvSpPr>
        <p:spPr>
          <a:xfrm>
            <a:off x="6318461" y="4043195"/>
            <a:ext cx="11660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0E1DA6-8112-4F26-B2AE-40D535553635}"/>
              </a:ext>
            </a:extLst>
          </p:cNvPr>
          <p:cNvSpPr/>
          <p:nvPr/>
        </p:nvSpPr>
        <p:spPr>
          <a:xfrm>
            <a:off x="6162024" y="5431224"/>
            <a:ext cx="476677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 = 100 cm; 100 cm = 1 m </a:t>
            </a:r>
          </a:p>
        </p:txBody>
      </p:sp>
    </p:spTree>
    <p:extLst>
      <p:ext uri="{BB962C8B-B14F-4D97-AF65-F5344CB8AC3E}">
        <p14:creationId xmlns:p14="http://schemas.microsoft.com/office/powerpoint/2010/main" val="2185981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4" grpId="0"/>
      <p:bldP spid="4375" grpId="0" animBg="1"/>
      <p:bldP spid="2" grpId="0" animBg="1"/>
      <p:bldP spid="10" grpId="0" animBg="1"/>
      <p:bldP spid="3" grpId="0" animBg="1"/>
      <p:bldP spid="3" grpId="1" animBg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23808" y="145611"/>
            <a:ext cx="1776301" cy="753799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2841990" y="370080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266733" y="313129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Số ?</a:t>
              </a:r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1</a:t>
              </a:r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974187"/>
            <a:ext cx="10350817" cy="656471"/>
            <a:chOff x="666857" y="1498114"/>
            <a:chExt cx="10350817" cy="656471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a) </a:t>
              </a:r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569850"/>
              <a:ext cx="9783447" cy="58473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Mẫu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: 2 dm = 20 cm; 	  3 m = 30 dm;	   2 m = 200 cm</a:t>
              </a:r>
              <a:endParaRPr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925962" y="1701200"/>
            <a:ext cx="9180576" cy="1815841"/>
            <a:chOff x="2353056" y="2078841"/>
            <a:chExt cx="9180576" cy="1815841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1 dm =          cm; 	        1 m =          dm; 	 1 m =          cm</a:t>
              </a:r>
              <a:endParaRPr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4 dm =          cm; 	        5 m =          dm; 	 3 m =           cm</a:t>
              </a:r>
              <a:endParaRPr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557047" y="2279237"/>
              <a:ext cx="679697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561994" y="3145898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834254" y="2304378"/>
              <a:ext cx="730334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809375" y="31969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876419" y="232164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854450" y="3213594"/>
              <a:ext cx="785793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780127"/>
            <a:ext cx="8971818" cy="954067"/>
            <a:chOff x="666857" y="1385184"/>
            <a:chExt cx="7002145" cy="954067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b) </a:t>
              </a:r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385184"/>
              <a:ext cx="6434775" cy="954067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Mẫu:      20 cm = 2 dm; 		30 dm = 3m</a:t>
              </a:r>
              <a:endParaRPr sz="28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1174326" y="4672079"/>
            <a:ext cx="9426611" cy="1815841"/>
            <a:chOff x="2353056" y="2078841"/>
            <a:chExt cx="9180576" cy="1815841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30 cm =           dm; 	        50 cm =           dm; 		</a:t>
              </a:r>
              <a:endParaRPr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40 dm =           m; 	                 20 dm =           m; 		</a:t>
              </a:r>
              <a:endParaRPr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94799" y="2245269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748515" y="313722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963736" y="2317174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919940" y="313722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2208415" y="1934928"/>
            <a:ext cx="56668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10</a:t>
            </a:r>
          </a:p>
        </p:txBody>
      </p:sp>
      <p:sp>
        <p:nvSpPr>
          <p:cNvPr id="4410" name="Google Shape;4410;p6"/>
          <p:cNvSpPr txBox="1"/>
          <p:nvPr/>
        </p:nvSpPr>
        <p:spPr>
          <a:xfrm>
            <a:off x="2231483" y="2789703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40</a:t>
            </a:r>
          </a:p>
        </p:txBody>
      </p:sp>
      <p:sp>
        <p:nvSpPr>
          <p:cNvPr id="4411" name="Google Shape;4411;p6"/>
          <p:cNvSpPr txBox="1"/>
          <p:nvPr/>
        </p:nvSpPr>
        <p:spPr>
          <a:xfrm>
            <a:off x="5510583" y="196853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10</a:t>
            </a:r>
          </a:p>
        </p:txBody>
      </p:sp>
      <p:sp>
        <p:nvSpPr>
          <p:cNvPr id="4412" name="Google Shape;4412;p6"/>
          <p:cNvSpPr txBox="1"/>
          <p:nvPr/>
        </p:nvSpPr>
        <p:spPr>
          <a:xfrm>
            <a:off x="5501222" y="2854345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50</a:t>
            </a:r>
          </a:p>
        </p:txBody>
      </p:sp>
      <p:sp>
        <p:nvSpPr>
          <p:cNvPr id="4413" name="Google Shape;4413;p6"/>
          <p:cNvSpPr txBox="1"/>
          <p:nvPr/>
        </p:nvSpPr>
        <p:spPr>
          <a:xfrm>
            <a:off x="8427356" y="1982418"/>
            <a:ext cx="730334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100</a:t>
            </a:r>
          </a:p>
        </p:txBody>
      </p:sp>
      <p:sp>
        <p:nvSpPr>
          <p:cNvPr id="4414" name="Google Shape;4414;p6"/>
          <p:cNvSpPr txBox="1"/>
          <p:nvPr/>
        </p:nvSpPr>
        <p:spPr>
          <a:xfrm>
            <a:off x="8469561" y="2880041"/>
            <a:ext cx="730334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300</a:t>
            </a:r>
          </a:p>
        </p:txBody>
      </p:sp>
      <p:sp>
        <p:nvSpPr>
          <p:cNvPr id="4415" name="Google Shape;4415;p6"/>
          <p:cNvSpPr txBox="1"/>
          <p:nvPr/>
        </p:nvSpPr>
        <p:spPr>
          <a:xfrm>
            <a:off x="2775102" y="487034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  <p:sp>
        <p:nvSpPr>
          <p:cNvPr id="4416" name="Google Shape;4416;p6"/>
          <p:cNvSpPr txBox="1"/>
          <p:nvPr/>
        </p:nvSpPr>
        <p:spPr>
          <a:xfrm>
            <a:off x="2820456" y="5762291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</a:t>
            </a:r>
          </a:p>
        </p:txBody>
      </p:sp>
      <p:sp>
        <p:nvSpPr>
          <p:cNvPr id="4417" name="Google Shape;4417;p6"/>
          <p:cNvSpPr txBox="1"/>
          <p:nvPr/>
        </p:nvSpPr>
        <p:spPr>
          <a:xfrm>
            <a:off x="7109272" y="4942244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5</a:t>
            </a:r>
          </a:p>
        </p:txBody>
      </p:sp>
      <p:sp>
        <p:nvSpPr>
          <p:cNvPr id="4418" name="Google Shape;4418;p6"/>
          <p:cNvSpPr txBox="1"/>
          <p:nvPr/>
        </p:nvSpPr>
        <p:spPr>
          <a:xfrm>
            <a:off x="7109272" y="5760439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991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477432" y="1784555"/>
            <a:ext cx="377558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Phòng học lớp Mai dài</a:t>
            </a:r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10 m</a:t>
            </a:r>
          </a:p>
        </p:txBody>
      </p:sp>
      <p:cxnSp>
        <p:nvCxnSpPr>
          <p:cNvPr id="4425" name="Google Shape;4425;p7"/>
          <p:cNvCxnSpPr>
            <a:cxnSpLocks/>
          </p:cNvCxnSpPr>
          <p:nvPr/>
        </p:nvCxnSpPr>
        <p:spPr>
          <a:xfrm flipH="1">
            <a:off x="2853467" y="2875935"/>
            <a:ext cx="2722874" cy="1144950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Chọn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độ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dài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thích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hợp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2</a:t>
              </a:r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481526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Bàn học của Mai dài</a:t>
            </a:r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542608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Cái bút chì dài</a:t>
            </a:r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10 cm</a:t>
            </a:r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10 dm</a:t>
            </a:r>
          </a:p>
        </p:txBody>
      </p:sp>
      <p:pic>
        <p:nvPicPr>
          <p:cNvPr id="4435" name="Google Shape;4435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D0C91B-3A1B-4BE8-A5B9-C7E424C20BC5}"/>
              </a:ext>
            </a:extLst>
          </p:cNvPr>
          <p:cNvCxnSpPr>
            <a:endCxn id="4432" idx="1"/>
          </p:cNvCxnSpPr>
          <p:nvPr/>
        </p:nvCxnSpPr>
        <p:spPr>
          <a:xfrm>
            <a:off x="2676253" y="2875935"/>
            <a:ext cx="2484829" cy="13430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B9BF26-D095-4CFC-930F-490E220A9F19}"/>
              </a:ext>
            </a:extLst>
          </p:cNvPr>
          <p:cNvCxnSpPr>
            <a:stCxn id="4423" idx="2"/>
            <a:endCxn id="4424" idx="0"/>
          </p:cNvCxnSpPr>
          <p:nvPr/>
        </p:nvCxnSpPr>
        <p:spPr>
          <a:xfrm flipH="1">
            <a:off x="9023559" y="2875935"/>
            <a:ext cx="341668" cy="1144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4C1275-B2D1-4F96-BE30-E2667BDC03E0}"/>
              </a:ext>
            </a:extLst>
          </p:cNvPr>
          <p:cNvCxnSpPr/>
          <p:nvPr/>
        </p:nvCxnSpPr>
        <p:spPr>
          <a:xfrm>
            <a:off x="2563318" y="1004341"/>
            <a:ext cx="22889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Bạn nào nói đúng? </a:t>
              </a:r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</a:t>
              </a:r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659188" y="5584662"/>
            <a:ext cx="465270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Rô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-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bốt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Mai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nói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đúng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</a:p>
        </p:txBody>
      </p:sp>
      <p:sp>
        <p:nvSpPr>
          <p:cNvPr id="4445" name="Google Shape;4445;p8"/>
          <p:cNvSpPr txBox="1"/>
          <p:nvPr/>
        </p:nvSpPr>
        <p:spPr>
          <a:xfrm>
            <a:off x="4879842" y="5600242"/>
            <a:ext cx="60308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( 2 </a:t>
            </a:r>
            <a:r>
              <a:rPr lang="en-US" sz="3000" b="1" dirty="0" err="1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sải</a:t>
            </a:r>
            <a:r>
              <a:rPr lang="en-US" sz="30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tay</a:t>
            </a:r>
            <a:r>
              <a:rPr lang="en-US" sz="30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khoảng</a:t>
            </a:r>
            <a:r>
              <a:rPr lang="en-US" sz="30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2m; 2m = 200cm) </a:t>
            </a:r>
            <a:endParaRPr sz="3000" b="1" dirty="0">
              <a:solidFill>
                <a:srgbClr val="1204C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20A4FDC-964A-409A-8590-B0B4AA1F4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085093" y="948913"/>
            <a:ext cx="753276" cy="66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9B5A029-4E35-4BF8-B35E-E9E3A6374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825919" y="2755073"/>
            <a:ext cx="753276" cy="66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444;p8">
            <a:extLst>
              <a:ext uri="{FF2B5EF4-FFF2-40B4-BE49-F238E27FC236}">
                <a16:creationId xmlns:a16="http://schemas.microsoft.com/office/drawing/2014/main" id="{CD9B1821-CAE5-498E-BD4C-051424F01F7F}"/>
              </a:ext>
            </a:extLst>
          </p:cNvPr>
          <p:cNvSpPr txBox="1"/>
          <p:nvPr/>
        </p:nvSpPr>
        <p:spPr>
          <a:xfrm>
            <a:off x="6891728" y="761599"/>
            <a:ext cx="99680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Mai</a:t>
            </a:r>
          </a:p>
        </p:txBody>
      </p:sp>
      <p:sp>
        <p:nvSpPr>
          <p:cNvPr id="11" name="Google Shape;4444;p8">
            <a:extLst>
              <a:ext uri="{FF2B5EF4-FFF2-40B4-BE49-F238E27FC236}">
                <a16:creationId xmlns:a16="http://schemas.microsoft.com/office/drawing/2014/main" id="{8770755E-DBD4-4F0E-ADF3-EEFAB31F1CB8}"/>
              </a:ext>
            </a:extLst>
          </p:cNvPr>
          <p:cNvSpPr txBox="1"/>
          <p:nvPr/>
        </p:nvSpPr>
        <p:spPr>
          <a:xfrm>
            <a:off x="9902818" y="2201116"/>
            <a:ext cx="153690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Rô</a:t>
            </a:r>
            <a:r>
              <a:rPr lang="en-US" sz="30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- </a:t>
            </a:r>
            <a:r>
              <a:rPr lang="en-US" sz="3000" b="1" dirty="0" err="1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bốt</a:t>
            </a:r>
            <a:r>
              <a:rPr lang="en-US" sz="30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  <p:sp>
        <p:nvSpPr>
          <p:cNvPr id="12" name="Google Shape;4444;p8">
            <a:extLst>
              <a:ext uri="{FF2B5EF4-FFF2-40B4-BE49-F238E27FC236}">
                <a16:creationId xmlns:a16="http://schemas.microsoft.com/office/drawing/2014/main" id="{E684A9C7-679B-43E5-A2B0-C6076C9D79C3}"/>
              </a:ext>
            </a:extLst>
          </p:cNvPr>
          <p:cNvSpPr txBox="1"/>
          <p:nvPr/>
        </p:nvSpPr>
        <p:spPr>
          <a:xfrm>
            <a:off x="6832957" y="5091140"/>
            <a:ext cx="130670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Nam</a:t>
            </a:r>
          </a:p>
        </p:txBody>
      </p:sp>
      <p:sp>
        <p:nvSpPr>
          <p:cNvPr id="13" name="Google Shape;4444;p8">
            <a:extLst>
              <a:ext uri="{FF2B5EF4-FFF2-40B4-BE49-F238E27FC236}">
                <a16:creationId xmlns:a16="http://schemas.microsoft.com/office/drawing/2014/main" id="{3548635E-6C6C-4847-9469-894379C5047E}"/>
              </a:ext>
            </a:extLst>
          </p:cNvPr>
          <p:cNvSpPr txBox="1"/>
          <p:nvPr/>
        </p:nvSpPr>
        <p:spPr>
          <a:xfrm>
            <a:off x="4361220" y="4319615"/>
            <a:ext cx="130670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1204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Việt</a:t>
            </a:r>
            <a:endParaRPr lang="en-US" sz="3000" b="1" dirty="0">
              <a:solidFill>
                <a:srgbClr val="1204C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4" name="Google Shape;4431;p7">
            <a:extLst>
              <a:ext uri="{FF2B5EF4-FFF2-40B4-BE49-F238E27FC236}">
                <a16:creationId xmlns:a16="http://schemas.microsoft.com/office/drawing/2014/main" id="{82807688-742C-46B3-9D78-10FC5CC39E79}"/>
              </a:ext>
            </a:extLst>
          </p:cNvPr>
          <p:cNvSpPr/>
          <p:nvPr/>
        </p:nvSpPr>
        <p:spPr>
          <a:xfrm>
            <a:off x="5383405" y="4809589"/>
            <a:ext cx="726884" cy="60368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5" name="Google Shape;4431;p7">
            <a:extLst>
              <a:ext uri="{FF2B5EF4-FFF2-40B4-BE49-F238E27FC236}">
                <a16:creationId xmlns:a16="http://schemas.microsoft.com/office/drawing/2014/main" id="{785D6EA5-4583-4819-B11C-A73D53099784}"/>
              </a:ext>
            </a:extLst>
          </p:cNvPr>
          <p:cNvSpPr/>
          <p:nvPr/>
        </p:nvSpPr>
        <p:spPr>
          <a:xfrm>
            <a:off x="7833369" y="5597805"/>
            <a:ext cx="726884" cy="60368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316</Words>
  <Application>Microsoft Office PowerPoint</Application>
  <PresentationFormat>Widescreen</PresentationFormat>
  <Paragraphs>87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Calibri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84</cp:revision>
  <dcterms:created xsi:type="dcterms:W3CDTF">2021-08-04T02:50:00Z</dcterms:created>
  <dcterms:modified xsi:type="dcterms:W3CDTF">2025-03-24T02:32:18Z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977B0C19D0B44CDBA62EEDE6A4E5C430</vt:lpwstr>
  </property>
</Properties>
</file>