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373" r:id="rId2"/>
    <p:sldId id="381" r:id="rId3"/>
    <p:sldId id="382" r:id="rId4"/>
    <p:sldId id="383" r:id="rId5"/>
    <p:sldId id="384" r:id="rId6"/>
    <p:sldId id="385" r:id="rId7"/>
    <p:sldId id="386" r:id="rId8"/>
    <p:sldId id="375" r:id="rId9"/>
    <p:sldId id="394" r:id="rId10"/>
    <p:sldId id="387" r:id="rId11"/>
    <p:sldId id="389" r:id="rId12"/>
    <p:sldId id="390" r:id="rId13"/>
    <p:sldId id="388" r:id="rId14"/>
    <p:sldId id="391" r:id="rId15"/>
    <p:sldId id="392" r:id="rId16"/>
    <p:sldId id="393" r:id="rId17"/>
    <p:sldId id="257" r:id="rId18"/>
    <p:sldId id="395" r:id="rId19"/>
  </p:sldIdLst>
  <p:sldSz cx="9144000" cy="5143500" type="screen16x9"/>
  <p:notesSz cx="6858000" cy="9144000"/>
  <p:embeddedFontLst>
    <p:embeddedFont>
      <p:font typeface="UTM Avo" panose="02040603050506020204" pitchFamily="18" charset="0"/>
      <p:regular r:id="rId21"/>
      <p:bold r:id="rId22"/>
      <p:italic r:id="rId23"/>
      <p:boldItalic r:id="rId24"/>
    </p:embeddedFont>
    <p:embeddedFont>
      <p:font typeface="Montserrat" panose="02000505000000020004" pitchFamily="2" charset="0"/>
      <p:regular r:id="rId25"/>
      <p:bold r:id="rId26"/>
      <p:italic r:id="rId27"/>
      <p:boldItalic r:id="rId28"/>
    </p:embeddedFont>
    <p:embeddedFont>
      <p:font typeface="宋体" panose="02010600030101010101" pitchFamily="2" charset="-122"/>
      <p:regular r:id="rId29"/>
    </p:embeddedFont>
    <p:embeddedFont>
      <p:font typeface="Kalam" panose="020B0604020202020204" charset="0"/>
      <p:regular r:id="rId30"/>
      <p:bold r:id="rId31"/>
    </p:embeddedFont>
    <p:embeddedFont>
      <p:font typeface="Calibri" panose="020F0502020204030204" pitchFamily="34" charset="0"/>
      <p:regular r:id="rId32"/>
      <p:bold r:id="rId33"/>
      <p:italic r:id="rId34"/>
      <p:boldItalic r:id="rId35"/>
    </p:embeddedFont>
    <p:embeddedFont>
      <p:font typeface="UTM Avo" panose="02040603050506020204" pitchFamily="18" charset="0"/>
      <p:regular r:id="rId21"/>
      <p:bold r:id="rId22"/>
      <p:italic r:id="rId23"/>
      <p:boldItalic r:id="rId24"/>
    </p:embeddedFont>
    <p:embeddedFont>
      <p:font typeface="UTM Cookies" panose="02040603050506020204" pitchFamily="18" charset="0"/>
      <p:regular r:id="rId36"/>
    </p:embeddedFont>
    <p:embeddedFont>
      <p:font typeface="UTM Charlotte" panose="02040603050506020204" pitchFamily="18" charset="0"/>
      <p:regular r:id="rId37"/>
    </p:embeddedFont>
    <p:embeddedFont>
      <p:font typeface="Arial-Rounded" panose="020B0500000000000000" pitchFamily="3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00"/>
    <a:srgbClr val="B7D574"/>
    <a:srgbClr val="FB5B53"/>
    <a:srgbClr val="FFFCD3"/>
    <a:srgbClr val="FDE464"/>
    <a:srgbClr val="FB4C43"/>
    <a:srgbClr val="D6EEFA"/>
    <a:srgbClr val="ADE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364" autoAdjust="0"/>
  </p:normalViewPr>
  <p:slideViewPr>
    <p:cSldViewPr snapToGrid="0">
      <p:cViewPr varScale="1">
        <p:scale>
          <a:sx n="120" d="100"/>
          <a:sy n="120" d="100"/>
        </p:scale>
        <p:origin x="480" y="21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3928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AD9AEC3D-87E3-4F4A-90AF-C1365B2A2E70}" type="slidenum">
              <a:rPr lang="en-US" smtClean="0"/>
              <a:t>3</a:t>
            </a:fld>
            <a:endParaRPr lang="en-US"/>
          </a:p>
        </p:txBody>
      </p:sp>
    </p:spTree>
    <p:extLst>
      <p:ext uri="{BB962C8B-B14F-4D97-AF65-F5344CB8AC3E}">
        <p14:creationId xmlns:p14="http://schemas.microsoft.com/office/powerpoint/2010/main" val="274755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17</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 y="3458213"/>
            <a:ext cx="9144011" cy="1685306"/>
          </a:xfrm>
          <a:prstGeom prst="rect">
            <a:avLst/>
          </a:prstGeom>
        </p:spPr>
      </p:pic>
    </p:spTree>
    <p:extLst>
      <p:ext uri="{BB962C8B-B14F-4D97-AF65-F5344CB8AC3E}">
        <p14:creationId xmlns:p14="http://schemas.microsoft.com/office/powerpoint/2010/main" val="12793875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628651" y="4767263"/>
            <a:ext cx="2057400" cy="273844"/>
          </a:xfrm>
          <a:prstGeom prst="rect">
            <a:avLst/>
          </a:prstGeom>
        </p:spPr>
        <p:txBody>
          <a:bodyPr lIns="57607" tIns="28804" rIns="57607" bIns="28804"/>
          <a:lstStyle/>
          <a:p>
            <a:fld id="{A3C7057A-3CB6-4482-95B3-991E6705BD35}" type="datetimeFigureOut">
              <a:rPr lang="en-US" smtClean="0"/>
              <a:t>3/11/2025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3028951" y="4767263"/>
            <a:ext cx="3086100"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6457951" y="4767263"/>
            <a:ext cx="2057400" cy="273844"/>
          </a:xfrm>
          <a:prstGeom prst="rect">
            <a:avLst/>
          </a:prstGeom>
        </p:spPr>
        <p:txBody>
          <a:bodyPr lIns="57607" tIns="28804" rIns="57607" bIns="28804"/>
          <a:lstStyle/>
          <a:p>
            <a:fld id="{98258438-8E98-4F0D-B134-7A50166EB272}" type="slidenum">
              <a:rPr lang="en-US" smtClean="0"/>
              <a:t>‹#›</a:t>
            </a:fld>
            <a:endParaRPr lang="en-US"/>
          </a:p>
        </p:txBody>
      </p:sp>
    </p:spTree>
    <p:extLst>
      <p:ext uri="{BB962C8B-B14F-4D97-AF65-F5344CB8AC3E}">
        <p14:creationId xmlns:p14="http://schemas.microsoft.com/office/powerpoint/2010/main" val="40549585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4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17" name="Group 16"/>
          <p:cNvGrpSpPr/>
          <p:nvPr userDrawn="1"/>
        </p:nvGrpSpPr>
        <p:grpSpPr>
          <a:xfrm>
            <a:off x="281406" y="1321594"/>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13" name="Group 12"/>
          <p:cNvGrpSpPr/>
          <p:nvPr userDrawn="1"/>
        </p:nvGrpSpPr>
        <p:grpSpPr>
          <a:xfrm>
            <a:off x="377048" y="255821"/>
            <a:ext cx="1931059"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09" y="174940"/>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nvGrpSpPr>
          <p:cNvPr id="4" name="Group 3"/>
          <p:cNvGrpSpPr/>
          <p:nvPr userDrawn="1"/>
        </p:nvGrpSpPr>
        <p:grpSpPr>
          <a:xfrm>
            <a:off x="281406" y="1321594"/>
            <a:ext cx="8582413"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grpSp>
        <p:nvGrpSpPr>
          <p:cNvPr id="8" name="Group 7"/>
          <p:cNvGrpSpPr/>
          <p:nvPr userDrawn="1"/>
        </p:nvGrpSpPr>
        <p:grpSpPr>
          <a:xfrm>
            <a:off x="377048" y="255821"/>
            <a:ext cx="1931059"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239920"/>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1867"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539500"/>
            <a:ext cx="7717500"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18760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5979268" y="4876800"/>
            <a:ext cx="2140085" cy="256545"/>
          </a:xfrm>
          <a:prstGeom prst="rect">
            <a:avLst/>
          </a:prstGeom>
          <a:noFill/>
        </p:spPr>
        <p:txBody>
          <a:bodyPr wrap="square" rtlCol="0">
            <a:spAutoFit/>
          </a:bodyPr>
          <a:lstStyle/>
          <a:p>
            <a:r>
              <a:rPr lang="en-US" sz="1067"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5.png"/><Relationship Id="rId7" Type="http://schemas.openxmlformats.org/officeDocument/2006/relationships/slide" Target="slide12.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image" Target="../media/image36.png"/><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8.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gif"/><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4.png"/><Relationship Id="rId22"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2642" y="-361067"/>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0665" y="259587"/>
            <a:ext cx="7101007" cy="830997"/>
          </a:xfrm>
          <a:prstGeom prst="rect">
            <a:avLst/>
          </a:prstGeom>
          <a:noFill/>
        </p:spPr>
        <p:txBody>
          <a:bodyPr wrap="square" rtlCol="0">
            <a:spAutoFit/>
          </a:bodyPr>
          <a:lstStyle/>
          <a:p>
            <a:pPr algn="ctr"/>
            <a:r>
              <a:rPr lang="en-US" sz="48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0246" t="27343" r="21717" b="6125"/>
          <a:stretch/>
        </p:blipFill>
        <p:spPr>
          <a:xfrm>
            <a:off x="1310641" y="1206643"/>
            <a:ext cx="6800319" cy="4383017"/>
          </a:xfrm>
          <a:prstGeom prst="roundRect">
            <a:avLst/>
          </a:prstGeom>
          <a:ln>
            <a:noFill/>
          </a:ln>
          <a:effectLst>
            <a:softEdge rad="112500"/>
          </a:effectLst>
        </p:spPr>
      </p:pic>
    </p:spTree>
    <p:extLst>
      <p:ext uri="{BB962C8B-B14F-4D97-AF65-F5344CB8AC3E}">
        <p14:creationId xmlns:p14="http://schemas.microsoft.com/office/powerpoint/2010/main" val="42120307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1A902-0C74-4040-8A77-385CCD2AA3E7}"/>
              </a:ext>
            </a:extLst>
          </p:cNvPr>
          <p:cNvSpPr txBox="1"/>
          <p:nvPr/>
        </p:nvSpPr>
        <p:spPr>
          <a:xfrm>
            <a:off x="287079" y="-687129"/>
            <a:ext cx="7073309" cy="405791"/>
          </a:xfrm>
          <a:prstGeom prst="rect">
            <a:avLst/>
          </a:prstGeom>
          <a:noFill/>
        </p:spPr>
        <p:txBody>
          <a:bodyPr wrap="square" lIns="76809" tIns="38405" rIns="76809" bIns="38405" rtlCol="0">
            <a:spAutoFit/>
          </a:bodyPr>
          <a:lstStyle/>
          <a:p>
            <a:r>
              <a:rPr lang="en-US" sz="2133" b="1" dirty="0">
                <a:latin typeface="UTM Avo" pitchFamily="18" charset="0"/>
                <a:ea typeface="Arial-Rounded" panose="020B0500000000000000" pitchFamily="34" charset="0"/>
                <a:cs typeface="Arial-Rounded" panose="020B0500000000000000" pitchFamily="34" charset="0"/>
              </a:rPr>
              <a:t>2. </a:t>
            </a:r>
            <a:r>
              <a:rPr lang="en-US" sz="2133" b="1" dirty="0" err="1">
                <a:latin typeface="UTM Avo" pitchFamily="18" charset="0"/>
                <a:ea typeface="Arial-Rounded" panose="020B0500000000000000" pitchFamily="34" charset="0"/>
                <a:cs typeface="Arial-Rounded" panose="020B0500000000000000" pitchFamily="34" charset="0"/>
              </a:rPr>
              <a:t>Chọn</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đọc</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một</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bài</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và</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trả</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lời</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câu</a:t>
            </a:r>
            <a:r>
              <a:rPr lang="en-US" sz="2133" b="1" dirty="0">
                <a:latin typeface="UTM Avo" pitchFamily="18" charset="0"/>
                <a:ea typeface="Arial-Rounded" panose="020B0500000000000000" pitchFamily="34" charset="0"/>
                <a:cs typeface="Arial-Rounded" panose="020B0500000000000000" pitchFamily="34" charset="0"/>
              </a:rPr>
              <a:t> </a:t>
            </a:r>
            <a:r>
              <a:rPr lang="en-US" sz="2133" b="1" dirty="0" err="1">
                <a:latin typeface="UTM Avo" pitchFamily="18" charset="0"/>
                <a:ea typeface="Arial-Rounded" panose="020B0500000000000000" pitchFamily="34" charset="0"/>
                <a:cs typeface="Arial-Rounded" panose="020B0500000000000000" pitchFamily="34" charset="0"/>
              </a:rPr>
              <a:t>hỏi</a:t>
            </a:r>
            <a:r>
              <a:rPr lang="en-US" sz="2133" b="1" dirty="0">
                <a:latin typeface="UTM Avo" pitchFamily="18"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975EF3A4-3309-4254-973E-817EE7A1FF3C}"/>
              </a:ext>
            </a:extLst>
          </p:cNvPr>
          <p:cNvPicPr>
            <a:picLocks noChangeAspect="1"/>
          </p:cNvPicPr>
          <p:nvPr/>
        </p:nvPicPr>
        <p:blipFill>
          <a:blip r:embed="rId2"/>
          <a:stretch>
            <a:fillRect/>
          </a:stretch>
        </p:blipFill>
        <p:spPr>
          <a:xfrm>
            <a:off x="3823733" y="-301791"/>
            <a:ext cx="5014912" cy="5143500"/>
          </a:xfrm>
          <a:prstGeom prst="rect">
            <a:avLst/>
          </a:prstGeom>
        </p:spPr>
      </p:pic>
      <p:pic>
        <p:nvPicPr>
          <p:cNvPr id="11" name="Picture 10">
            <a:extLst>
              <a:ext uri="{FF2B5EF4-FFF2-40B4-BE49-F238E27FC236}">
                <a16:creationId xmlns:a16="http://schemas.microsoft.com/office/drawing/2014/main" id="{D5BDCF64-A18A-4BB8-947E-F3E023828B5A}"/>
              </a:ext>
            </a:extLst>
          </p:cNvPr>
          <p:cNvPicPr>
            <a:picLocks noChangeAspect="1"/>
          </p:cNvPicPr>
          <p:nvPr/>
        </p:nvPicPr>
        <p:blipFill>
          <a:blip r:embed="rId3"/>
          <a:stretch>
            <a:fillRect/>
          </a:stretch>
        </p:blipFill>
        <p:spPr>
          <a:xfrm>
            <a:off x="5395305" y="4494653"/>
            <a:ext cx="2200275" cy="1285875"/>
          </a:xfrm>
          <a:prstGeom prst="rect">
            <a:avLst/>
          </a:prstGeom>
        </p:spPr>
      </p:pic>
      <p:pic>
        <p:nvPicPr>
          <p:cNvPr id="6" name="Picture 5">
            <a:extLst>
              <a:ext uri="{FF2B5EF4-FFF2-40B4-BE49-F238E27FC236}">
                <a16:creationId xmlns:a16="http://schemas.microsoft.com/office/drawing/2014/main" id="{E627053E-1200-410A-A199-8166DD3FAC81}"/>
              </a:ext>
            </a:extLst>
          </p:cNvPr>
          <p:cNvPicPr>
            <a:picLocks noChangeAspect="1"/>
          </p:cNvPicPr>
          <p:nvPr/>
        </p:nvPicPr>
        <p:blipFill>
          <a:blip r:embed="rId4"/>
          <a:stretch>
            <a:fillRect/>
          </a:stretch>
        </p:blipFill>
        <p:spPr>
          <a:xfrm>
            <a:off x="3370310" y="4522367"/>
            <a:ext cx="2024996" cy="1258160"/>
          </a:xfrm>
          <a:prstGeom prst="rect">
            <a:avLst/>
          </a:prstGeom>
        </p:spPr>
      </p:pic>
      <p:sp>
        <p:nvSpPr>
          <p:cNvPr id="2" name="Oval 1">
            <a:hlinkClick r:id="rId5" action="ppaction://hlinksldjump"/>
          </p:cNvPr>
          <p:cNvSpPr/>
          <p:nvPr/>
        </p:nvSpPr>
        <p:spPr>
          <a:xfrm>
            <a:off x="4382807" y="975936"/>
            <a:ext cx="184196" cy="184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3" name="Oval 2">
            <a:hlinkClick r:id="rId6" action="ppaction://hlinksldjump"/>
          </p:cNvPr>
          <p:cNvSpPr/>
          <p:nvPr/>
        </p:nvSpPr>
        <p:spPr>
          <a:xfrm>
            <a:off x="8288808" y="2563528"/>
            <a:ext cx="157881" cy="192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7" name="Oval 6">
            <a:hlinkClick r:id="rId7" action="ppaction://hlinksldjump"/>
          </p:cNvPr>
          <p:cNvSpPr/>
          <p:nvPr/>
        </p:nvSpPr>
        <p:spPr>
          <a:xfrm>
            <a:off x="4382807" y="3159970"/>
            <a:ext cx="184196" cy="157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Oval 7">
            <a:hlinkClick r:id="rId8" action="ppaction://hlinksldjump"/>
          </p:cNvPr>
          <p:cNvSpPr/>
          <p:nvPr/>
        </p:nvSpPr>
        <p:spPr>
          <a:xfrm>
            <a:off x="7666049" y="3583550"/>
            <a:ext cx="140339" cy="216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9" name="Oval 8">
            <a:hlinkClick r:id="rId9" action="ppaction://hlinksldjump"/>
          </p:cNvPr>
          <p:cNvSpPr/>
          <p:nvPr/>
        </p:nvSpPr>
        <p:spPr>
          <a:xfrm>
            <a:off x="3404055" y="4522368"/>
            <a:ext cx="192967" cy="210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Oval 9">
            <a:hlinkClick r:id="rId10" action="ppaction://hlinksldjump"/>
          </p:cNvPr>
          <p:cNvSpPr/>
          <p:nvPr/>
        </p:nvSpPr>
        <p:spPr>
          <a:xfrm>
            <a:off x="7263905" y="4515172"/>
            <a:ext cx="192967" cy="252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89940398"/>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FA81A-90E5-4FCB-9E96-A1EE0D577C34}"/>
              </a:ext>
            </a:extLst>
          </p:cNvPr>
          <p:cNvSpPr txBox="1"/>
          <p:nvPr/>
        </p:nvSpPr>
        <p:spPr>
          <a:xfrm>
            <a:off x="1082242" y="121626"/>
            <a:ext cx="7154436" cy="708014"/>
          </a:xfrm>
          <a:prstGeom prst="rect">
            <a:avLst/>
          </a:prstGeom>
          <a:noFill/>
        </p:spPr>
        <p:txBody>
          <a:bodyPr wrap="square" rtlCol="0">
            <a:spAutoFit/>
          </a:bodyPr>
          <a:lstStyle/>
          <a:p>
            <a:pPr algn="ctr">
              <a:lnSpc>
                <a:spcPct val="150000"/>
              </a:lnSpc>
            </a:pPr>
            <a:r>
              <a:rPr lang="vi-VN" sz="2667" b="1" dirty="0">
                <a:solidFill>
                  <a:schemeClr val="accent1">
                    <a:lumMod val="75000"/>
                  </a:schemeClr>
                </a:solidFill>
                <a:latin typeface="UTM Avo" panose="02040603050506020204" pitchFamily="18" charset="0"/>
              </a:rPr>
              <a:t>Tôi là học sinh lớp 2</a:t>
            </a:r>
            <a:endParaRPr lang="en-US" sz="2667"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396846" y="697270"/>
            <a:ext cx="8350298" cy="4247317"/>
          </a:xfrm>
          <a:prstGeom prst="rect">
            <a:avLst/>
          </a:prstGeom>
          <a:noFill/>
        </p:spPr>
        <p:txBody>
          <a:bodyPr wrap="square" rtlCol="0">
            <a:spAutoFit/>
          </a:bodyPr>
          <a:lstStyle/>
          <a:p>
            <a:pPr algn="just"/>
            <a:r>
              <a:rPr lang="vi-VN" sz="1800" b="1" dirty="0">
                <a:latin typeface="UTM Avo" panose="02040603050506020204" pitchFamily="18" charset="0"/>
              </a:rPr>
              <a:t>      Ngày khai trường đã đến.</a:t>
            </a:r>
          </a:p>
          <a:p>
            <a:pPr algn="just"/>
            <a:r>
              <a:rPr lang="vi-VN" sz="1800" b="1"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1800" b="1" dirty="0">
                <a:solidFill>
                  <a:srgbClr val="0000CC"/>
                </a:solidFill>
                <a:latin typeface="UTM Avo" panose="02040603050506020204" pitchFamily="18" charset="0"/>
              </a:rPr>
              <a:t>      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1800" b="1" dirty="0">
                <a:solidFill>
                  <a:srgbClr val="006600"/>
                </a:solidFill>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r>
              <a:rPr lang="vi-VN" sz="1800" b="1" dirty="0">
                <a:latin typeface="UTM Avo" panose="02040603050506020204" pitchFamily="18" charset="0"/>
              </a:rPr>
              <a:t>(Văn Giá)</a:t>
            </a:r>
            <a:endParaRPr lang="en-US" sz="1800" b="1" dirty="0">
              <a:latin typeface="UTM Avo" panose="02040603050506020204" pitchFamily="18" charset="0"/>
            </a:endParaRPr>
          </a:p>
        </p:txBody>
      </p:sp>
      <p:sp>
        <p:nvSpPr>
          <p:cNvPr id="2" name="Right Arrow 1">
            <a:hlinkClick r:id="rId2" action="ppaction://hlinksldjump"/>
          </p:cNvPr>
          <p:cNvSpPr/>
          <p:nvPr/>
        </p:nvSpPr>
        <p:spPr>
          <a:xfrm>
            <a:off x="7683592" y="5387862"/>
            <a:ext cx="719240" cy="306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32" y="795130"/>
            <a:ext cx="245247" cy="204289"/>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6846" y="2138901"/>
            <a:ext cx="232880" cy="23288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36685" y="3511263"/>
            <a:ext cx="264694" cy="212384"/>
          </a:xfrm>
          <a:prstGeom prst="rect">
            <a:avLst/>
          </a:prstGeom>
        </p:spPr>
      </p:pic>
    </p:spTree>
    <p:extLst>
      <p:ext uri="{BB962C8B-B14F-4D97-AF65-F5344CB8AC3E}">
        <p14:creationId xmlns:p14="http://schemas.microsoft.com/office/powerpoint/2010/main" val="17104046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BD02AF-8B24-4D36-8F50-BDF44D7C2D8A}"/>
              </a:ext>
            </a:extLst>
          </p:cNvPr>
          <p:cNvSpPr txBox="1"/>
          <p:nvPr/>
        </p:nvSpPr>
        <p:spPr>
          <a:xfrm>
            <a:off x="1026935" y="275776"/>
            <a:ext cx="7154436" cy="584712"/>
          </a:xfrm>
          <a:prstGeom prst="rect">
            <a:avLst/>
          </a:prstGeom>
          <a:noFill/>
        </p:spPr>
        <p:txBody>
          <a:bodyPr wrap="square" rtlCol="0">
            <a:spAutoFit/>
          </a:bodyPr>
          <a:lstStyle/>
          <a:p>
            <a:pPr algn="ctr">
              <a:lnSpc>
                <a:spcPct val="150000"/>
              </a:lnSpc>
            </a:pPr>
            <a:r>
              <a:rPr lang="vi-VN" sz="2133" b="1" dirty="0">
                <a:solidFill>
                  <a:schemeClr val="accent1">
                    <a:lumMod val="75000"/>
                  </a:schemeClr>
                </a:solidFill>
                <a:latin typeface="UTM Avo" panose="02040603050506020204" pitchFamily="18" charset="0"/>
              </a:rPr>
              <a:t>Niềm vui của Bi và Bống</a:t>
            </a:r>
            <a:endParaRPr lang="en-US" sz="2133"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28E7C2F1-DDD3-4C5E-80C8-5B1CD2B28DC3}"/>
              </a:ext>
            </a:extLst>
          </p:cNvPr>
          <p:cNvSpPr txBox="1"/>
          <p:nvPr/>
        </p:nvSpPr>
        <p:spPr>
          <a:xfrm>
            <a:off x="222636" y="974775"/>
            <a:ext cx="8763035" cy="3785652"/>
          </a:xfrm>
          <a:prstGeom prst="rect">
            <a:avLst/>
          </a:prstGeom>
          <a:noFill/>
        </p:spPr>
        <p:txBody>
          <a:bodyPr wrap="square" rtlCol="0">
            <a:spAutoFit/>
          </a:bodyPr>
          <a:lstStyle/>
          <a:p>
            <a:pPr algn="just"/>
            <a:r>
              <a:rPr lang="vi-VN" sz="1600" b="1" dirty="0">
                <a:latin typeface="UTM Avo" panose="02040603050506020204" pitchFamily="18" charset="0"/>
              </a:rPr>
              <a:t>      Khi cơn mưa vừa dứt, hai anh em Bi và Bống chợt thấy cầu vồng:</a:t>
            </a:r>
          </a:p>
          <a:p>
            <a:pPr algn="just"/>
            <a:r>
              <a:rPr lang="vi-VN" sz="1600" b="1" dirty="0">
                <a:latin typeface="UTM Avo" panose="02040603050506020204" pitchFamily="18" charset="0"/>
              </a:rPr>
              <a:t>      - Cầu vồng kìa! Em nhìn xem. Đẹp quá!</a:t>
            </a:r>
          </a:p>
          <a:p>
            <a:pPr algn="just"/>
            <a:r>
              <a:rPr lang="vi-VN" sz="1600" b="1" dirty="0">
                <a:latin typeface="UTM Avo" panose="02040603050506020204" pitchFamily="18" charset="0"/>
              </a:rPr>
              <a:t>      Bi chỉ lên bầu trời và nói tiếp:</a:t>
            </a:r>
          </a:p>
          <a:p>
            <a:pPr algn="just"/>
            <a:r>
              <a:rPr lang="vi-VN" sz="1600" b="1" dirty="0">
                <a:latin typeface="UTM Avo" panose="02040603050506020204" pitchFamily="18" charset="0"/>
              </a:rPr>
              <a:t>      - Anh nghe nói dưới chân cầu vồng có bảy hũ vàng đấy.</a:t>
            </a:r>
          </a:p>
          <a:p>
            <a:pPr algn="just"/>
            <a:r>
              <a:rPr lang="vi-VN" sz="1600" b="1" dirty="0">
                <a:latin typeface="UTM Avo" panose="02040603050506020204" pitchFamily="18" charset="0"/>
              </a:rPr>
              <a:t>      Bống hưởng ứng:</a:t>
            </a:r>
          </a:p>
          <a:p>
            <a:pPr algn="just"/>
            <a:r>
              <a:rPr lang="vi-VN" sz="1600" b="1" dirty="0">
                <a:latin typeface="UTM Avo" panose="02040603050506020204" pitchFamily="18" charset="0"/>
              </a:rPr>
              <a:t>      - Lát nữa, mình sẽ đi lấy về nhé! Có vàng rồi, em sẽ mua nhiều búp bê và quần áo đẹp.</a:t>
            </a:r>
          </a:p>
          <a:p>
            <a:pPr algn="just"/>
            <a:r>
              <a:rPr lang="vi-VN" sz="1600" b="1" dirty="0">
                <a:latin typeface="UTM Avo" panose="02040603050506020204" pitchFamily="18" charset="0"/>
              </a:rPr>
              <a:t>      - Còn anh sẽ mua một con ngựa hồng và một cái ô tô.</a:t>
            </a:r>
          </a:p>
          <a:p>
            <a:pPr algn="just"/>
            <a:r>
              <a:rPr lang="vi-VN" sz="1600" b="1" dirty="0">
                <a:latin typeface="UTM Avo" panose="02040603050506020204" pitchFamily="18" charset="0"/>
              </a:rPr>
              <a:t>      </a:t>
            </a:r>
            <a:r>
              <a:rPr lang="vi-VN" sz="1600" b="1" dirty="0">
                <a:solidFill>
                  <a:srgbClr val="0000CC"/>
                </a:solidFill>
                <a:latin typeface="UTM Avo" panose="02040603050506020204" pitchFamily="18" charset="0"/>
              </a:rPr>
              <a:t>Bỗng nhiên, cầu vồng biến mất. Bi cười:</a:t>
            </a:r>
          </a:p>
          <a:p>
            <a:pPr algn="just"/>
            <a:r>
              <a:rPr lang="vi-VN" sz="1600" b="1" dirty="0">
                <a:solidFill>
                  <a:srgbClr val="0000CC"/>
                </a:solidFill>
                <a:latin typeface="UTM Avo" panose="02040603050506020204" pitchFamily="18" charset="0"/>
              </a:rPr>
              <a:t>      - Em ơi! Anh đùa đấy! Ở đó không có vàng đâu.</a:t>
            </a:r>
          </a:p>
          <a:p>
            <a:pPr algn="just"/>
            <a:r>
              <a:rPr lang="vi-VN" sz="1600" b="1" dirty="0">
                <a:solidFill>
                  <a:srgbClr val="0000CC"/>
                </a:solidFill>
                <a:latin typeface="UTM Avo" panose="02040603050506020204" pitchFamily="18" charset="0"/>
              </a:rPr>
              <a:t>      Bống vui vẻ:</a:t>
            </a:r>
          </a:p>
          <a:p>
            <a:pPr algn="just"/>
            <a:r>
              <a:rPr lang="vi-VN" sz="1600" b="1" dirty="0">
                <a:solidFill>
                  <a:srgbClr val="0000CC"/>
                </a:solidFill>
                <a:latin typeface="UTM Avo" panose="02040603050506020204" pitchFamily="18" charset="0"/>
              </a:rPr>
              <a:t>      - Thế ạ? Nếu vậy, em sẽ lấy bút màu để vẽ tặng anh ngựa hồng và ô tô.</a:t>
            </a:r>
          </a:p>
          <a:p>
            <a:pPr algn="just"/>
            <a:r>
              <a:rPr lang="vi-VN" sz="1600" b="1" dirty="0">
                <a:solidFill>
                  <a:srgbClr val="0000CC"/>
                </a:solidFill>
                <a:latin typeface="UTM Avo" panose="02040603050506020204" pitchFamily="18" charset="0"/>
              </a:rPr>
              <a:t>      - Còn anh sẽ vẽ tặng em nhiều búp bê và quần áo đủ các màu sắc.</a:t>
            </a:r>
          </a:p>
          <a:p>
            <a:pPr algn="just"/>
            <a:r>
              <a:rPr lang="vi-VN" sz="1600" b="1" dirty="0">
                <a:latin typeface="UTM Avo" panose="02040603050506020204" pitchFamily="18" charset="0"/>
              </a:rPr>
              <a:t>      </a:t>
            </a:r>
            <a:r>
              <a:rPr lang="vi-VN" sz="1600" b="1" dirty="0">
                <a:solidFill>
                  <a:srgbClr val="006600"/>
                </a:solidFill>
                <a:latin typeface="UTM Avo" panose="02040603050506020204" pitchFamily="18" charset="0"/>
              </a:rPr>
              <a:t>Không có bảy hũ vàng dưới chân cầu vồng, hai anh em vẫn cười vui vẻ</a:t>
            </a:r>
            <a:r>
              <a:rPr lang="vi-VN" sz="1600" b="1" dirty="0">
                <a:latin typeface="UTM Avo" panose="02040603050506020204" pitchFamily="18" charset="0"/>
              </a:rPr>
              <a:t>.</a:t>
            </a:r>
          </a:p>
          <a:p>
            <a:pPr algn="r"/>
            <a:r>
              <a:rPr lang="vi-VN" sz="1600" b="1" dirty="0">
                <a:latin typeface="UTM Avo" panose="02040603050506020204" pitchFamily="18" charset="0"/>
              </a:rPr>
              <a:t>(Theo </a:t>
            </a:r>
            <a:r>
              <a:rPr lang="vi-VN" sz="1600" b="1" i="1" dirty="0">
                <a:latin typeface="UTM Avo" panose="02040603050506020204" pitchFamily="18" charset="0"/>
              </a:rPr>
              <a:t>108 truyện mẹ kể con nghe</a:t>
            </a:r>
            <a:r>
              <a:rPr lang="vi-VN" sz="1600" b="1" dirty="0">
                <a:latin typeface="UTM Avo" panose="02040603050506020204" pitchFamily="18" charset="0"/>
              </a:rPr>
              <a:t>)</a:t>
            </a:r>
            <a:endParaRPr lang="en-US" sz="1600" b="1" dirty="0">
              <a:latin typeface="UTM Avo" panose="02040603050506020204" pitchFamily="18" charset="0"/>
            </a:endParaRPr>
          </a:p>
        </p:txBody>
      </p:sp>
      <p:sp>
        <p:nvSpPr>
          <p:cNvPr id="2" name="Right Arrow 1">
            <a:hlinkClick r:id="rId2" action="ppaction://hlinksldjump"/>
          </p:cNvPr>
          <p:cNvSpPr/>
          <p:nvPr/>
        </p:nvSpPr>
        <p:spPr>
          <a:xfrm>
            <a:off x="7534481" y="5459426"/>
            <a:ext cx="745553" cy="444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83" y="974775"/>
            <a:ext cx="182740" cy="207213"/>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518" y="2989691"/>
            <a:ext cx="269657" cy="269657"/>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512" y="4180088"/>
            <a:ext cx="232072" cy="232072"/>
          </a:xfrm>
          <a:prstGeom prst="rect">
            <a:avLst/>
          </a:prstGeom>
        </p:spPr>
      </p:pic>
    </p:spTree>
    <p:extLst>
      <p:ext uri="{BB962C8B-B14F-4D97-AF65-F5344CB8AC3E}">
        <p14:creationId xmlns:p14="http://schemas.microsoft.com/office/powerpoint/2010/main" val="103038777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92806" y="277348"/>
            <a:ext cx="8849383" cy="426396"/>
          </a:xfrm>
          <a:prstGeom prst="rect">
            <a:avLst/>
          </a:prstGeom>
          <a:noFill/>
        </p:spPr>
        <p:txBody>
          <a:bodyPr wrap="square" lIns="76768" tIns="38384" rIns="76768" bIns="38384" rtlCol="0">
            <a:spAutoFit/>
          </a:bodyPr>
          <a:lstStyle/>
          <a:p>
            <a:pPr algn="ctr"/>
            <a:r>
              <a:rPr lang="en-US" sz="2267" b="1" dirty="0">
                <a:solidFill>
                  <a:srgbClr val="FF6600"/>
                </a:solidFill>
                <a:latin typeface="utm avo" pitchFamily="18" charset="0"/>
                <a:ea typeface="Arial-Rounded" panose="020B0500000000000000" pitchFamily="34" charset="0"/>
                <a:cs typeface="Times New Roman" panose="02020603050405020304" pitchFamily="18" charset="0"/>
              </a:rPr>
              <a:t>	</a:t>
            </a:r>
            <a:r>
              <a:rPr lang="en-US" sz="2267" b="1" dirty="0" err="1">
                <a:solidFill>
                  <a:srgbClr val="FF6600"/>
                </a:solidFill>
                <a:latin typeface="utm avo" pitchFamily="18" charset="0"/>
                <a:ea typeface="Arial-Rounded" panose="020B0500000000000000" pitchFamily="34" charset="0"/>
                <a:cs typeface="Times New Roman" panose="02020603050405020304" pitchFamily="18" charset="0"/>
              </a:rPr>
              <a:t>Bài</a:t>
            </a:r>
            <a:r>
              <a:rPr lang="en-US" sz="2267" b="1" dirty="0">
                <a:solidFill>
                  <a:srgbClr val="FF6600"/>
                </a:solidFill>
                <a:latin typeface="utm avo" pitchFamily="18" charset="0"/>
                <a:ea typeface="Arial-Rounded" panose="020B0500000000000000" pitchFamily="34" charset="0"/>
                <a:cs typeface="Times New Roman" panose="02020603050405020304" pitchFamily="18" charset="0"/>
              </a:rPr>
              <a:t> 5: EM CÓ XINH KHÔNG?</a:t>
            </a:r>
          </a:p>
        </p:txBody>
      </p:sp>
      <p:sp>
        <p:nvSpPr>
          <p:cNvPr id="9" name="TextBox 8"/>
          <p:cNvSpPr txBox="1"/>
          <p:nvPr/>
        </p:nvSpPr>
        <p:spPr>
          <a:xfrm>
            <a:off x="260234" y="731272"/>
            <a:ext cx="8804254" cy="3972815"/>
          </a:xfrm>
          <a:prstGeom prst="rect">
            <a:avLst/>
          </a:prstGeom>
          <a:noFill/>
        </p:spPr>
        <p:txBody>
          <a:bodyPr wrap="square" lIns="76768" tIns="38384" rIns="76768" bIns="38384" rtlCol="0">
            <a:spAutoFit/>
          </a:bodyPr>
          <a:lstStyle/>
          <a:p>
            <a:pPr indent="389373"/>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thích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mặc</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đẹp</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và</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thích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được</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khen</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Ở </a:t>
            </a:r>
            <a:r>
              <a:rPr lang="en-US" b="1" dirty="0" err="1">
                <a:latin typeface="utm avo" pitchFamily="18" charset="0"/>
                <a:ea typeface="Arial-Rounded" panose="020B0500000000000000" pitchFamily="34" charset="0"/>
                <a:cs typeface="Times New Roman" panose="02020603050405020304" pitchFamily="18" charset="0"/>
              </a:rPr>
              <a:t>nhà</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luôn</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hỏi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anh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có</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anh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bao</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giờ</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cũng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khen</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lắm</a:t>
            </a:r>
            <a:r>
              <a:rPr lang="en-US" b="1" dirty="0">
                <a:latin typeface="utm avo" pitchFamily="18" charset="0"/>
                <a:ea typeface="Arial-Rounded" panose="020B0500000000000000" pitchFamily="34" charset="0"/>
                <a:cs typeface="Times New Roman" panose="02020603050405020304" pitchFamily="18" charset="0"/>
              </a:rPr>
              <a:t>!”.</a:t>
            </a:r>
          </a:p>
          <a:p>
            <a:pPr indent="389373"/>
            <a:r>
              <a:rPr lang="en-US" b="1" dirty="0" err="1">
                <a:latin typeface="utm avo" pitchFamily="18" charset="0"/>
                <a:ea typeface="Arial-Rounded" panose="020B0500000000000000" pitchFamily="34" charset="0"/>
                <a:cs typeface="Times New Roman" panose="02020603050405020304" pitchFamily="18" charset="0"/>
              </a:rPr>
              <a:t>Một</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hôm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gặp</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hươu</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hỏi</a:t>
            </a:r>
            <a:r>
              <a:rPr lang="en-US" b="1" dirty="0">
                <a:latin typeface="utm avo" pitchFamily="18" charset="0"/>
                <a:ea typeface="Arial-Rounded" panose="020B0500000000000000" pitchFamily="34" charset="0"/>
                <a:cs typeface="Times New Roman" panose="02020603050405020304" pitchFamily="18" charset="0"/>
              </a:rPr>
              <a:t>:</a:t>
            </a:r>
          </a:p>
          <a:p>
            <a:r>
              <a:rPr lang="en-US" b="1" dirty="0">
                <a:latin typeface="utm avo" pitchFamily="18" charset="0"/>
                <a:ea typeface="Arial-Rounded" panose="020B0500000000000000" pitchFamily="34" charset="0"/>
                <a:cs typeface="Times New Roman" panose="02020603050405020304" pitchFamily="18" charset="0"/>
              </a:rPr>
              <a:t>      -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có</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a:t>
            </a:r>
          </a:p>
          <a:p>
            <a:pPr indent="389373"/>
            <a:r>
              <a:rPr lang="en-US" b="1" dirty="0" err="1">
                <a:latin typeface="utm avo" pitchFamily="18" charset="0"/>
                <a:ea typeface="Arial-Rounded" panose="020B0500000000000000" pitchFamily="34" charset="0"/>
                <a:cs typeface="Times New Roman" panose="02020603050405020304" pitchFamily="18" charset="0"/>
              </a:rPr>
              <a:t>Hươu</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ngắm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rồi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lắc</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đầu</a:t>
            </a:r>
            <a:r>
              <a:rPr lang="en-US" b="1" dirty="0">
                <a:latin typeface="utm avo" pitchFamily="18" charset="0"/>
                <a:ea typeface="Arial-Rounded" panose="020B0500000000000000" pitchFamily="34" charset="0"/>
                <a:cs typeface="Times New Roman" panose="02020603050405020304" pitchFamily="18" charset="0"/>
              </a:rPr>
              <a:t>:</a:t>
            </a:r>
          </a:p>
          <a:p>
            <a:r>
              <a:rPr lang="en-US" b="1" dirty="0">
                <a:latin typeface="utm avo" pitchFamily="18" charset="0"/>
                <a:ea typeface="Arial-Rounded" panose="020B0500000000000000" pitchFamily="34" charset="0"/>
                <a:cs typeface="Times New Roman" panose="02020603050405020304" pitchFamily="18" charset="0"/>
              </a:rPr>
              <a:t>      - </a:t>
            </a:r>
            <a:r>
              <a:rPr lang="en-US" b="1" dirty="0" err="1">
                <a:latin typeface="utm avo" pitchFamily="18" charset="0"/>
                <a:ea typeface="Arial-Rounded" panose="020B0500000000000000" pitchFamily="34" charset="0"/>
                <a:cs typeface="Times New Roman" panose="02020603050405020304" pitchFamily="18" charset="0"/>
              </a:rPr>
              <a:t>Chưa</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lắm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vì</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có</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đôi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sừng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giống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anh</a:t>
            </a:r>
            <a:r>
              <a:rPr lang="en-US" b="1" dirty="0">
                <a:latin typeface="utm avo" pitchFamily="18" charset="0"/>
                <a:ea typeface="Arial-Rounded" panose="020B0500000000000000" pitchFamily="34" charset="0"/>
                <a:cs typeface="Times New Roman" panose="02020603050405020304" pitchFamily="18" charset="0"/>
              </a:rPr>
              <a:t>.</a:t>
            </a:r>
          </a:p>
          <a:p>
            <a:pPr indent="389373"/>
            <a:r>
              <a:rPr lang="en-US" b="1" dirty="0" err="1">
                <a:latin typeface="utm avo" pitchFamily="18" charset="0"/>
                <a:ea typeface="Arial-Rounded" panose="020B0500000000000000" pitchFamily="34" charset="0"/>
                <a:cs typeface="Times New Roman" panose="02020603050405020304" pitchFamily="18" charset="0"/>
              </a:rPr>
              <a:t>Nghe</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vậy</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nhặt</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vài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cành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cây</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gài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lên</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đầu</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rồi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đi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tiếp</a:t>
            </a:r>
            <a:r>
              <a:rPr lang="en-US" b="1" dirty="0">
                <a:latin typeface="utm avo" pitchFamily="18" charset="0"/>
                <a:ea typeface="Arial-Rounded" panose="020B0500000000000000" pitchFamily="34" charset="0"/>
                <a:cs typeface="Times New Roman" panose="02020603050405020304" pitchFamily="18" charset="0"/>
              </a:rPr>
              <a:t>.</a:t>
            </a:r>
          </a:p>
          <a:p>
            <a:pPr indent="389373"/>
            <a:r>
              <a:rPr lang="en-US" b="1" dirty="0" err="1">
                <a:latin typeface="utm avo" pitchFamily="18" charset="0"/>
                <a:ea typeface="Arial-Rounded" panose="020B0500000000000000" pitchFamily="34" charset="0"/>
                <a:cs typeface="Times New Roman" panose="02020603050405020304" pitchFamily="18" charset="0"/>
              </a:rPr>
              <a:t>Gặp</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dê</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voi</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hỏi</a:t>
            </a:r>
            <a:r>
              <a:rPr lang="en-US" b="1" dirty="0">
                <a:latin typeface="utm avo" pitchFamily="18" charset="0"/>
                <a:ea typeface="Arial-Rounded" panose="020B0500000000000000" pitchFamily="34" charset="0"/>
                <a:cs typeface="Times New Roman" panose="02020603050405020304" pitchFamily="18" charset="0"/>
              </a:rPr>
              <a:t>:</a:t>
            </a:r>
          </a:p>
          <a:p>
            <a:r>
              <a:rPr lang="en-US" b="1" dirty="0">
                <a:latin typeface="utm avo" pitchFamily="18" charset="0"/>
                <a:ea typeface="Arial-Rounded" panose="020B0500000000000000" pitchFamily="34" charset="0"/>
                <a:cs typeface="Times New Roman" panose="02020603050405020304" pitchFamily="18" charset="0"/>
              </a:rPr>
              <a:t>      - </a:t>
            </a:r>
            <a:r>
              <a:rPr lang="en-US" b="1" dirty="0" err="1">
                <a:latin typeface="utm avo" pitchFamily="18" charset="0"/>
                <a:ea typeface="Arial-Rounded" panose="020B0500000000000000" pitchFamily="34" charset="0"/>
                <a:cs typeface="Times New Roman" panose="02020603050405020304" pitchFamily="18" charset="0"/>
              </a:rPr>
              <a:t>Em</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có</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xinh</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a:t>
            </a:r>
          </a:p>
          <a:p>
            <a:r>
              <a:rPr lang="en-US" b="1" dirty="0">
                <a:latin typeface="utm avo" pitchFamily="18" charset="0"/>
                <a:ea typeface="Arial-Rounded" panose="020B0500000000000000" pitchFamily="34" charset="0"/>
                <a:cs typeface="Times New Roman" panose="02020603050405020304" pitchFamily="18" charset="0"/>
              </a:rPr>
              <a:t>      -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vì</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cậu</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không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có</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bộ</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râu</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giống</a:t>
            </a:r>
            <a:r>
              <a:rPr lang="en-US" b="1" dirty="0">
                <a:latin typeface="utm avo" pitchFamily="18" charset="0"/>
                <a:ea typeface="Arial-Rounded" panose="020B0500000000000000" pitchFamily="34" charset="0"/>
                <a:cs typeface="Times New Roman" panose="02020603050405020304" pitchFamily="18" charset="0"/>
              </a:rPr>
              <a:t> </a:t>
            </a:r>
            <a:r>
              <a:rPr lang="en-US" b="1" dirty="0" err="1">
                <a:latin typeface="utm avo" pitchFamily="18" charset="0"/>
                <a:ea typeface="Arial-Rounded" panose="020B0500000000000000" pitchFamily="34" charset="0"/>
                <a:cs typeface="Times New Roman" panose="02020603050405020304" pitchFamily="18" charset="0"/>
              </a:rPr>
              <a:t>tôi</a:t>
            </a:r>
            <a:r>
              <a:rPr lang="en-US" b="1" dirty="0">
                <a:latin typeface="utm avo" pitchFamily="18" charset="0"/>
                <a:ea typeface="Arial-Rounded" panose="020B0500000000000000" pitchFamily="34" charset="0"/>
                <a:cs typeface="Times New Roman" panose="02020603050405020304" pitchFamily="18" charset="0"/>
              </a:rPr>
              <a:t>.</a:t>
            </a:r>
          </a:p>
          <a:p>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liền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nhổ</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một</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khóm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cỏ</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dại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bên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đường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gắn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vào</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cằm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rồi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389373"/>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với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đôi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bộ</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giả</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hớn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hở</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hỏi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có</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không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nói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Trời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ơi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sao</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lại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thêm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thế</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này</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lắm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332033"/>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ngắm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trong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gương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thật</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Sau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bỏ</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hẳn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lên</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Giờ</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đây</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hiểu</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rằng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chỉ</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đúng</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là</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92030">
              <a:lnSpc>
                <a:spcPct val="120000"/>
              </a:lnSpc>
            </a:pPr>
            <a:endParaRPr lang="en-US" b="1" dirty="0">
              <a:latin typeface="utm avo" pitchFamily="18" charset="0"/>
              <a:ea typeface="Arial-Rounded" panose="020B0500000000000000" pitchFamily="34" charset="0"/>
              <a:cs typeface="Times New Roman" panose="02020603050405020304" pitchFamily="18" charset="0"/>
            </a:endParaRPr>
          </a:p>
        </p:txBody>
      </p:sp>
      <p:sp>
        <p:nvSpPr>
          <p:cNvPr id="2" name="Right Arrow 1">
            <a:hlinkClick r:id="rId3" action="ppaction://hlinksldjump"/>
          </p:cNvPr>
          <p:cNvSpPr/>
          <p:nvPr/>
        </p:nvSpPr>
        <p:spPr>
          <a:xfrm>
            <a:off x="7666050" y="5554515"/>
            <a:ext cx="701697" cy="26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5" name="Picture 4">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88" y="793764"/>
            <a:ext cx="233105" cy="220278"/>
          </a:xfrm>
          <a:prstGeom prst="rect">
            <a:avLst/>
          </a:prstGeom>
        </p:spPr>
      </p:pic>
      <p:pic>
        <p:nvPicPr>
          <p:cNvPr id="6" name="Picture 5">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79860" y="2918129"/>
            <a:ext cx="256602" cy="256602"/>
          </a:xfrm>
          <a:prstGeom prst="rect">
            <a:avLst/>
          </a:prstGeom>
        </p:spPr>
      </p:pic>
    </p:spTree>
    <p:extLst>
      <p:ext uri="{BB962C8B-B14F-4D97-AF65-F5344CB8AC3E}">
        <p14:creationId xmlns:p14="http://schemas.microsoft.com/office/powerpoint/2010/main" val="2692750025"/>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1068456" y="114433"/>
            <a:ext cx="7154436" cy="646331"/>
          </a:xfrm>
          <a:prstGeom prst="rect">
            <a:avLst/>
          </a:prstGeom>
          <a:noFill/>
        </p:spPr>
        <p:txBody>
          <a:bodyPr wrap="square" rtlCol="0">
            <a:spAutoFit/>
          </a:bodyPr>
          <a:lstStyle/>
          <a:p>
            <a:pPr algn="ctr">
              <a:lnSpc>
                <a:spcPct val="150000"/>
              </a:lnSpc>
            </a:pPr>
            <a:r>
              <a:rPr lang="vi-VN" sz="2400" b="1" dirty="0">
                <a:solidFill>
                  <a:schemeClr val="accent1">
                    <a:lumMod val="75000"/>
                  </a:schemeClr>
                </a:solidFill>
                <a:latin typeface="UTM Avo" panose="02040603050506020204" pitchFamily="18" charset="0"/>
              </a:rPr>
              <a:t>Cầu thủ dự bị</a:t>
            </a:r>
            <a:endParaRPr lang="en-US" sz="24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51935" y="624511"/>
            <a:ext cx="8040129" cy="4278094"/>
          </a:xfrm>
          <a:prstGeom prst="rect">
            <a:avLst/>
          </a:prstGeom>
          <a:noFill/>
        </p:spPr>
        <p:txBody>
          <a:bodyPr wrap="square" rtlCol="0">
            <a:spAutoFit/>
          </a:bodyPr>
          <a:lstStyle/>
          <a:p>
            <a:pPr algn="just"/>
            <a:r>
              <a:rPr lang="vi-VN" sz="1600" b="1" dirty="0">
                <a:latin typeface="UTM Avo" panose="02040603050506020204" pitchFamily="18" charset="0"/>
              </a:rPr>
              <a:t>      Nhìn các bạn đá bóng, gấu con rất muốn chơi cùng. Nhưng thấy gấu con có vẻ chậm chạp và đá bóng không tốt nên chưa đội nào muốn nhận cậu.</a:t>
            </a:r>
          </a:p>
          <a:p>
            <a:pPr algn="just"/>
            <a:r>
              <a:rPr lang="vi-VN" sz="1600" b="1" dirty="0">
                <a:latin typeface="UTM Avo" panose="02040603050506020204" pitchFamily="18" charset="0"/>
              </a:rPr>
              <a:t>      </a:t>
            </a:r>
            <a:r>
              <a:rPr lang="vi-VN" sz="1600" b="1" dirty="0">
                <a:solidFill>
                  <a:srgbClr val="0000CC"/>
                </a:solidFill>
                <a:latin typeface="UTM Avo" panose="02040603050506020204" pitchFamily="18" charset="0"/>
              </a:rPr>
              <a:t>- Gấu à, cậu làm cầu thủ dự bị nhé! – Khỉ nói.</a:t>
            </a:r>
          </a:p>
          <a:p>
            <a:pPr algn="just"/>
            <a:r>
              <a:rPr lang="vi-VN" sz="1600" b="1" dirty="0">
                <a:solidFill>
                  <a:srgbClr val="0000CC"/>
                </a:solidFill>
                <a:latin typeface="UTM Avo" panose="02040603050506020204" pitchFamily="18" charset="0"/>
              </a:rPr>
              <a:t>      Gấu con hơi buồn nhưng cũng đồng ý. Trong khi chờ được vào sân, gấu đi nhặt bóng cho các bạn. Gấu cố gắng chạy thật nhanh để các bạn không phải chờ lâu.</a:t>
            </a:r>
          </a:p>
          <a:p>
            <a:pPr algn="just"/>
            <a:r>
              <a:rPr lang="vi-VN" sz="1600" b="1" dirty="0">
                <a:latin typeface="UTM Avo" panose="02040603050506020204" pitchFamily="18" charset="0"/>
              </a:rPr>
              <a:t>      </a:t>
            </a:r>
            <a:r>
              <a:rPr lang="vi-VN" sz="1600" b="1" dirty="0">
                <a:solidFill>
                  <a:srgbClr val="006600"/>
                </a:solidFill>
                <a:latin typeface="UTM Avo" panose="02040603050506020204" pitchFamily="18" charset="0"/>
              </a:rPr>
              <a:t>Hằng ngày, gấu đến sân bóng từ sớm để luyện tập. Gấu đá bóng ra xa, chạy đi nhặt rồi đá vào gôn, đá đi đá lại,... Cứ thế, gấu đá bóng ngày càng giỏi hơn.</a:t>
            </a:r>
          </a:p>
          <a:p>
            <a:pPr algn="just"/>
            <a:r>
              <a:rPr lang="vi-VN" sz="1600" b="1" dirty="0">
                <a:solidFill>
                  <a:srgbClr val="002060"/>
                </a:solidFill>
                <a:latin typeface="UTM Avo" panose="02040603050506020204" pitchFamily="18" charset="0"/>
              </a:rPr>
              <a:t>      Một hôm, đến sân bóng thấy gấu đang luyện tập, các bạn ngạc nhiên nhìn gấu rồi nói: “Cậu giỏi quá!”, “Này, vào đội tớ nhé!”, “Vào đội tớ đi!”</a:t>
            </a:r>
          </a:p>
          <a:p>
            <a:pPr algn="just"/>
            <a:r>
              <a:rPr lang="vi-VN" sz="1600" b="1" dirty="0">
                <a:solidFill>
                  <a:srgbClr val="002060"/>
                </a:solidFill>
                <a:latin typeface="UTM Avo" panose="02040603050506020204" pitchFamily="18" charset="0"/>
              </a:rPr>
              <a:t>      - Tớ nên vào đội nào đây? – Gấu hỏi khỉ.</a:t>
            </a:r>
          </a:p>
          <a:p>
            <a:pPr algn="just"/>
            <a:r>
              <a:rPr lang="vi-VN" sz="1600" b="1" dirty="0">
                <a:solidFill>
                  <a:srgbClr val="002060"/>
                </a:solidFill>
                <a:latin typeface="UTM Avo" panose="02040603050506020204" pitchFamily="18" charset="0"/>
              </a:rPr>
              <a:t>      - Hiệp đầu cậu đá cho đội đỏ, hiệp sau cậu đá cho đội xanh. – Khỉ nói.</a:t>
            </a:r>
          </a:p>
          <a:p>
            <a:pPr algn="just"/>
            <a:r>
              <a:rPr lang="vi-VN" sz="1600" b="1" dirty="0">
                <a:solidFill>
                  <a:srgbClr val="002060"/>
                </a:solidFill>
                <a:latin typeface="UTM Avo" panose="02040603050506020204" pitchFamily="18" charset="0"/>
              </a:rPr>
              <a:t>      Gấu vui vẻ gật đầu. Cậu nghĩ: “Hóa ra làm cầu thủ dự bị cũng hay nhỉ!”</a:t>
            </a:r>
          </a:p>
          <a:p>
            <a:pPr algn="r"/>
            <a:r>
              <a:rPr lang="vi-VN" sz="1600" b="1" dirty="0">
                <a:latin typeface="UTM Avo" panose="02040603050506020204" pitchFamily="18" charset="0"/>
              </a:rPr>
              <a:t>(Theo </a:t>
            </a:r>
            <a:r>
              <a:rPr lang="vi-VN" sz="1600" b="1" i="1" dirty="0">
                <a:latin typeface="UTM Avo" panose="02040603050506020204" pitchFamily="18" charset="0"/>
              </a:rPr>
              <a:t>100 Truyện ngụ ngôn hay nhất</a:t>
            </a:r>
            <a:r>
              <a:rPr lang="vi-VN" sz="1600" b="1" dirty="0">
                <a:latin typeface="UTM Avo" panose="02040603050506020204" pitchFamily="18" charset="0"/>
              </a:rPr>
              <a:t>)</a:t>
            </a:r>
            <a:endParaRPr lang="en-US" sz="1600" b="1" dirty="0">
              <a:latin typeface="UTM Avo" panose="02040603050506020204" pitchFamily="18" charset="0"/>
            </a:endParaRPr>
          </a:p>
        </p:txBody>
      </p:sp>
      <p:sp>
        <p:nvSpPr>
          <p:cNvPr id="2" name="Right Arrow 1">
            <a:hlinkClick r:id="rId2" action="ppaction://hlinksldjump"/>
          </p:cNvPr>
          <p:cNvSpPr/>
          <p:nvPr/>
        </p:nvSpPr>
        <p:spPr>
          <a:xfrm>
            <a:off x="7867787" y="5610491"/>
            <a:ext cx="724276" cy="376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85" y="644203"/>
            <a:ext cx="246696" cy="233122"/>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35897" y="1477578"/>
            <a:ext cx="227295" cy="227295"/>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760" y="2355514"/>
            <a:ext cx="227295" cy="227295"/>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422717" y="3005589"/>
            <a:ext cx="444564" cy="541521"/>
            <a:chOff x="3407225" y="2895028"/>
            <a:chExt cx="360304" cy="629987"/>
          </a:xfrm>
        </p:grpSpPr>
        <p:sp>
          <p:nvSpPr>
            <p:cNvPr id="10" name="Oval 9">
              <a:extLst>
                <a:ext uri="{FF2B5EF4-FFF2-40B4-BE49-F238E27FC236}">
                  <a16:creationId xmlns:a16="http://schemas.microsoft.com/office/drawing/2014/main" id="{6A6D2AEC-60AA-4C72-892F-0561A289FEF7}"/>
                </a:ext>
              </a:extLst>
            </p:cNvPr>
            <p:cNvSpPr/>
            <p:nvPr/>
          </p:nvSpPr>
          <p:spPr>
            <a:xfrm>
              <a:off x="3445636" y="3203122"/>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4267"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407225" y="2895028"/>
              <a:ext cx="309073" cy="616189"/>
            </a:xfrm>
            <a:prstGeom prst="rect">
              <a:avLst/>
            </a:prstGeom>
          </p:spPr>
          <p:txBody>
            <a:bodyPr wrap="none">
              <a:spAutoFit/>
            </a:bodyPr>
            <a:lstStyle/>
            <a:p>
              <a:pPr algn="ctr"/>
              <a:r>
                <a:rPr lang="x-none" sz="4267"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313054102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851103" y="727060"/>
            <a:ext cx="4056319" cy="4017100"/>
          </a:xfrm>
          <a:prstGeom prst="rect">
            <a:avLst/>
          </a:prstGeom>
        </p:spPr>
        <p:txBody>
          <a:bodyPr wrap="square" lIns="76809" tIns="38405" rIns="76809" bIns="38405">
            <a:spAutoFit/>
          </a:bodyPr>
          <a:lstStyle/>
          <a:p>
            <a:pPr algn="just">
              <a:defRPr/>
            </a:pPr>
            <a:r>
              <a:rPr lang="en-US" sz="2000" b="1" dirty="0" err="1">
                <a:latin typeface="UTM Avo" pitchFamily="18" charset="0"/>
                <a:ea typeface="Arial-Rounded" panose="020B0500000000000000" pitchFamily="34" charset="0"/>
                <a:cs typeface="Times New Roman" panose="02020603050405020304" pitchFamily="18" charset="0"/>
              </a:rPr>
              <a:t>Sáng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nào</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em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đến</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lớp</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Cũng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thấy</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đến</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rồi</a:t>
            </a:r>
            <a:r>
              <a:rPr lang="en-US" sz="2000" b="1" dirty="0">
                <a:latin typeface="UTM Avo" pitchFamily="18" charset="0"/>
                <a:ea typeface="Arial-Rounded" panose="020B0500000000000000" pitchFamily="34" charset="0"/>
                <a:cs typeface="Times New Roman" panose="02020603050405020304" pitchFamily="18" charset="0"/>
              </a:rPr>
              <a:t>.</a:t>
            </a: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Đáp</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lời</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Chào</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ạ!”</a:t>
            </a: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mỉm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cười</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thật</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tươi</a:t>
            </a:r>
            <a:r>
              <a:rPr lang="en-US" sz="2000" b="1" dirty="0">
                <a:latin typeface="UTM Avo" pitchFamily="18" charset="0"/>
                <a:ea typeface="Arial-Rounded" panose="020B0500000000000000" pitchFamily="34" charset="0"/>
                <a:cs typeface="Times New Roman" panose="02020603050405020304" pitchFamily="18" charset="0"/>
              </a:rPr>
              <a:t>.</a:t>
            </a:r>
          </a:p>
          <a:p>
            <a:pPr algn="just"/>
            <a:endParaRPr lang="en-US" sz="8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dạy</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em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tập</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viết</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Gió</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đưa</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thoảng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hương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nhài</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Nắng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ghé</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vào</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cửa</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lớp</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Xem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chúng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em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học</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bài</a:t>
            </a:r>
            <a:r>
              <a:rPr lang="en-US" sz="2000" b="1" dirty="0">
                <a:latin typeface="UTM Avo" pitchFamily="18" charset="0"/>
                <a:ea typeface="Arial-Rounded" panose="020B0500000000000000" pitchFamily="34" charset="0"/>
                <a:cs typeface="Times New Roman" panose="02020603050405020304" pitchFamily="18" charset="0"/>
              </a:rPr>
              <a:t>.</a:t>
            </a:r>
          </a:p>
          <a:p>
            <a:pPr algn="just"/>
            <a:endParaRPr lang="en-US" sz="8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Những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lời</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giáo</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giảng</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Ấm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trang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vở</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thơm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tho</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Yêu</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thương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em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ngắm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mãi</a:t>
            </a:r>
            <a:endParaRPr lang="en-US" sz="2000" b="1" dirty="0">
              <a:latin typeface="UTM Avo" pitchFamily="18" charset="0"/>
              <a:ea typeface="Arial-Rounded" panose="020B0500000000000000" pitchFamily="34" charset="0"/>
              <a:cs typeface="Times New Roman" panose="02020603050405020304" pitchFamily="18" charset="0"/>
            </a:endParaRPr>
          </a:p>
          <a:p>
            <a:pPr algn="just">
              <a:defRPr/>
            </a:pPr>
            <a:r>
              <a:rPr lang="en-US" sz="2000" b="1" dirty="0" err="1">
                <a:latin typeface="UTM Avo" pitchFamily="18" charset="0"/>
                <a:ea typeface="Arial-Rounded" panose="020B0500000000000000" pitchFamily="34" charset="0"/>
                <a:cs typeface="Times New Roman" panose="02020603050405020304" pitchFamily="18" charset="0"/>
              </a:rPr>
              <a:t>Những</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điểm</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mười</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cô</a:t>
            </a:r>
            <a:r>
              <a:rPr lang="en-US" sz="2000" b="1" dirty="0">
                <a:latin typeface="UTM Avo" pitchFamily="18" charset="0"/>
                <a:ea typeface="Arial-Rounded" panose="020B0500000000000000" pitchFamily="34" charset="0"/>
                <a:cs typeface="Times New Roman" panose="02020603050405020304" pitchFamily="18" charset="0"/>
              </a:rPr>
              <a:t> </a:t>
            </a:r>
            <a:r>
              <a:rPr lang="en-US" sz="2000" b="1" dirty="0" err="1">
                <a:latin typeface="UTM Avo" pitchFamily="18" charset="0"/>
                <a:ea typeface="Arial-Rounded" panose="020B0500000000000000" pitchFamily="34" charset="0"/>
                <a:cs typeface="Times New Roman" panose="02020603050405020304" pitchFamily="18" charset="0"/>
              </a:rPr>
              <a:t>cho</a:t>
            </a:r>
            <a:r>
              <a:rPr lang="en-US" sz="2000" b="1" dirty="0">
                <a:latin typeface="UTM Avo"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2369668" y="234502"/>
            <a:ext cx="4408925" cy="411136"/>
          </a:xfrm>
          <a:prstGeom prst="rect">
            <a:avLst/>
          </a:prstGeom>
          <a:noFill/>
        </p:spPr>
        <p:txBody>
          <a:bodyPr wrap="square" lIns="102359" tIns="51180" rIns="102359" bIns="51180" rtlCol="0">
            <a:spAutoFit/>
          </a:bodyPr>
          <a:lstStyle/>
          <a:p>
            <a:pPr algn="ctr"/>
            <a:r>
              <a:rPr lang="en-US" sz="2000" b="1" dirty="0">
                <a:solidFill>
                  <a:srgbClr val="FF6600"/>
                </a:solidFill>
                <a:latin typeface="UTM Avo" pitchFamily="18" charset="0"/>
                <a:ea typeface="Arial-Rounded" panose="020B0500000000000000" pitchFamily="34" charset="0"/>
                <a:cs typeface="Times New Roman" panose="02020603050405020304" pitchFamily="18" charset="0"/>
              </a:rPr>
              <a:t>CÔ GIÁO LỚP EM</a:t>
            </a:r>
          </a:p>
        </p:txBody>
      </p:sp>
      <p:sp>
        <p:nvSpPr>
          <p:cNvPr id="2" name="Right Arrow 1">
            <a:hlinkClick r:id="rId3" action="ppaction://hlinksldjump"/>
          </p:cNvPr>
          <p:cNvSpPr/>
          <p:nvPr/>
        </p:nvSpPr>
        <p:spPr>
          <a:xfrm>
            <a:off x="7552023" y="5563285"/>
            <a:ext cx="745555" cy="340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5" name="Picture 4">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314" y="821233"/>
            <a:ext cx="234144" cy="221260"/>
          </a:xfrm>
          <a:prstGeom prst="rect">
            <a:avLst/>
          </a:prstGeom>
        </p:spPr>
      </p:pic>
      <p:pic>
        <p:nvPicPr>
          <p:cNvPr id="6" name="Picture 5">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589314" y="2155945"/>
            <a:ext cx="181739" cy="181739"/>
          </a:xfrm>
          <a:prstGeom prst="rect">
            <a:avLst/>
          </a:prstGeom>
        </p:spPr>
      </p:pic>
      <p:pic>
        <p:nvPicPr>
          <p:cNvPr id="7" name="Picture 6">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6650" y="3531186"/>
            <a:ext cx="214403" cy="214403"/>
          </a:xfrm>
          <a:prstGeom prst="rect">
            <a:avLst/>
          </a:prstGeom>
        </p:spPr>
      </p:pic>
    </p:spTree>
    <p:extLst>
      <p:ext uri="{BB962C8B-B14F-4D97-AF65-F5344CB8AC3E}">
        <p14:creationId xmlns:p14="http://schemas.microsoft.com/office/powerpoint/2010/main" val="81900244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57380" y="534169"/>
            <a:ext cx="4990103" cy="452238"/>
          </a:xfrm>
          <a:prstGeom prst="rect">
            <a:avLst/>
          </a:prstGeom>
          <a:noFill/>
        </p:spPr>
        <p:txBody>
          <a:bodyPr wrap="square" lIns="102359" tIns="51180" rIns="102359" bIns="51180" rtlCol="0">
            <a:spAutoFit/>
          </a:bodyPr>
          <a:lstStyle/>
          <a:p>
            <a:pPr algn="ctr"/>
            <a:r>
              <a:rPr lang="en-US" sz="2267" b="1" dirty="0">
                <a:solidFill>
                  <a:srgbClr val="FF6600"/>
                </a:solidFill>
                <a:latin typeface="UTM Avo" pitchFamily="18" charset="0"/>
                <a:ea typeface="Arial-Rounded" panose="020B0500000000000000" pitchFamily="34" charset="0"/>
                <a:cs typeface="Arial-Rounded" panose="020B0500000000000000" pitchFamily="34" charset="0"/>
              </a:rPr>
              <a:t>CÁI TRỐNG TRƯỜNG EM</a:t>
            </a:r>
          </a:p>
        </p:txBody>
      </p:sp>
      <p:sp>
        <p:nvSpPr>
          <p:cNvPr id="14" name="TextBox 13"/>
          <p:cNvSpPr txBox="1"/>
          <p:nvPr/>
        </p:nvSpPr>
        <p:spPr>
          <a:xfrm>
            <a:off x="886743" y="1508933"/>
            <a:ext cx="4098131" cy="3243258"/>
          </a:xfrm>
          <a:prstGeom prst="rect">
            <a:avLst/>
          </a:prstGeom>
          <a:noFill/>
        </p:spPr>
        <p:txBody>
          <a:bodyPr wrap="square" lIns="102359" tIns="51180" rIns="102359" bIns="51180" numCol="1" rtlCol="0">
            <a:spAutoFit/>
          </a:bodyPr>
          <a:lstStyle/>
          <a:p>
            <a:pPr algn="just"/>
            <a:r>
              <a:rPr lang="en-US" sz="2267" b="1" dirty="0" err="1">
                <a:latin typeface="UTM Avo" pitchFamily="18" charset="0"/>
                <a:ea typeface="Arial-Rounded" panose="020B0500000000000000" pitchFamily="34" charset="0"/>
                <a:cs typeface="Arial-Rounded" panose="020B0500000000000000" pitchFamily="34" charset="0"/>
              </a:rPr>
              <a:t>Cái</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trống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trường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em</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Mùa</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hè</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cũng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nghỉ</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a:latin typeface="UTM Avo" pitchFamily="18" charset="0"/>
                <a:ea typeface="Arial-Rounded" panose="020B0500000000000000" pitchFamily="34" charset="0"/>
                <a:cs typeface="Arial-Rounded" panose="020B0500000000000000" pitchFamily="34" charset="0"/>
              </a:rPr>
              <a:t>Suốt ba tháng liền</a:t>
            </a:r>
          </a:p>
          <a:p>
            <a:pPr algn="just"/>
            <a:r>
              <a:rPr lang="en-US" sz="2267" b="1" dirty="0" err="1">
                <a:latin typeface="UTM Avo" pitchFamily="18" charset="0"/>
                <a:ea typeface="Arial-Rounded" panose="020B0500000000000000" pitchFamily="34" charset="0"/>
                <a:cs typeface="Arial-Rounded" panose="020B0500000000000000" pitchFamily="34" charset="0"/>
              </a:rPr>
              <a:t>Trống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nằm</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ngẫm</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nghĩ</a:t>
            </a:r>
            <a:r>
              <a:rPr lang="en-US" sz="2267" b="1" dirty="0">
                <a:latin typeface="UTM Avo" pitchFamily="18" charset="0"/>
                <a:ea typeface="Arial-Rounded" panose="020B0500000000000000" pitchFamily="34" charset="0"/>
                <a:cs typeface="Arial-Rounded" panose="020B0500000000000000" pitchFamily="34" charset="0"/>
              </a:rPr>
              <a:t>.</a:t>
            </a:r>
          </a:p>
          <a:p>
            <a:pPr algn="just"/>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Buồn</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không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hả</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trống</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Trong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những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ngày</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hè</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Bọn</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mình</a:t>
            </a:r>
            <a:r>
              <a:rPr lang="en-US" sz="2267" b="1" dirty="0">
                <a:latin typeface="UTM Avo" pitchFamily="18" charset="0"/>
                <a:ea typeface="Arial-Rounded" panose="020B0500000000000000" pitchFamily="34" charset="0"/>
                <a:cs typeface="Arial-Rounded" panose="020B0500000000000000" pitchFamily="34" charset="0"/>
              </a:rPr>
              <a:t> </a:t>
            </a:r>
            <a:r>
              <a:rPr lang="vi-VN" sz="2267" b="1" dirty="0">
                <a:latin typeface="Arial-Rounded" panose="020B0500000000000000" pitchFamily="34" charset="0"/>
                <a:ea typeface="Arial-Rounded" panose="020B0500000000000000" pitchFamily="34" charset="0"/>
                <a:cs typeface="Arial-Rounded" panose="020B0500000000000000" pitchFamily="34" charset="0"/>
              </a:rPr>
              <a:t>đ</a:t>
            </a:r>
            <a:r>
              <a:rPr lang="en-US" sz="2267" b="1" dirty="0" err="1">
                <a:latin typeface="UTM Avo" pitchFamily="18" charset="0"/>
                <a:ea typeface="Arial-Rounded" panose="020B0500000000000000" pitchFamily="34" charset="0"/>
                <a:cs typeface="Arial-Rounded" panose="020B0500000000000000" pitchFamily="34" charset="0"/>
              </a:rPr>
              <a:t>i</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vắng</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Chỉ</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còn</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tiếng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ve</a:t>
            </a:r>
            <a:r>
              <a:rPr lang="en-US" sz="2267" b="1" dirty="0">
                <a:latin typeface="UTM Avo" pitchFamily="18" charset="0"/>
                <a:ea typeface="Arial-Rounded" panose="020B0500000000000000" pitchFamily="34" charset="0"/>
                <a:cs typeface="Arial-Rounded" panose="020B0500000000000000" pitchFamily="34" charset="0"/>
              </a:rPr>
              <a:t>?</a:t>
            </a:r>
          </a:p>
        </p:txBody>
      </p:sp>
      <p:sp>
        <p:nvSpPr>
          <p:cNvPr id="15" name="TextBox 14"/>
          <p:cNvSpPr txBox="1"/>
          <p:nvPr/>
        </p:nvSpPr>
        <p:spPr>
          <a:xfrm>
            <a:off x="5086983" y="1487911"/>
            <a:ext cx="4462625" cy="3243258"/>
          </a:xfrm>
          <a:prstGeom prst="rect">
            <a:avLst/>
          </a:prstGeom>
          <a:noFill/>
        </p:spPr>
        <p:txBody>
          <a:bodyPr wrap="square" lIns="102359" tIns="51180" rIns="102359" bIns="51180" numCol="1" rtlCol="0">
            <a:spAutoFit/>
          </a:bodyPr>
          <a:lstStyle/>
          <a:p>
            <a:pPr algn="just"/>
            <a:r>
              <a:rPr lang="en-US" sz="2267" b="1" dirty="0" err="1">
                <a:latin typeface="UTM Avo" pitchFamily="18" charset="0"/>
                <a:ea typeface="Arial-Rounded" panose="020B0500000000000000" pitchFamily="34" charset="0"/>
                <a:cs typeface="Arial-Rounded" panose="020B0500000000000000" pitchFamily="34" charset="0"/>
              </a:rPr>
              <a:t>Cái</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trống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lặng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im</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Nghiêng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đầu</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trên</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giá</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Chắc</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thấy</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chúng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em</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Nó</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vui</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mừng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quá</a:t>
            </a:r>
            <a:r>
              <a:rPr lang="en-US" sz="2267" b="1" dirty="0">
                <a:latin typeface="UTM Avo" pitchFamily="18" charset="0"/>
                <a:ea typeface="Arial-Rounded" panose="020B0500000000000000" pitchFamily="34" charset="0"/>
                <a:cs typeface="Arial-Rounded" panose="020B0500000000000000" pitchFamily="34" charset="0"/>
              </a:rPr>
              <a:t>!</a:t>
            </a:r>
          </a:p>
          <a:p>
            <a:pPr algn="just"/>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Kìa</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trống</a:t>
            </a:r>
            <a:r>
              <a:rPr lang="en-US" sz="2267" b="1" dirty="0">
                <a:latin typeface="UTM Avo" pitchFamily="18" charset="0"/>
                <a:ea typeface="Arial-Rounded" panose="020B0500000000000000" pitchFamily="34" charset="0"/>
                <a:cs typeface="Arial-Rounded" panose="020B0500000000000000" pitchFamily="34" charset="0"/>
              </a:rPr>
              <a:t> </a:t>
            </a:r>
            <a:r>
              <a:rPr lang="vi-VN" sz="2267" b="1" dirty="0">
                <a:latin typeface="Arial-Rounded" panose="020B0500000000000000" pitchFamily="34" charset="0"/>
                <a:ea typeface="Arial-Rounded" panose="020B0500000000000000" pitchFamily="34" charset="0"/>
                <a:cs typeface="Arial-Rounded" panose="020B0500000000000000" pitchFamily="34" charset="0"/>
              </a:rPr>
              <a:t>đ</a:t>
            </a:r>
            <a:r>
              <a:rPr lang="en-US" sz="2267" b="1" dirty="0" err="1">
                <a:latin typeface="UTM Avo" pitchFamily="18" charset="0"/>
                <a:ea typeface="Arial-Rounded" panose="020B0500000000000000" pitchFamily="34" charset="0"/>
                <a:cs typeface="Arial-Rounded" panose="020B0500000000000000" pitchFamily="34" charset="0"/>
              </a:rPr>
              <a:t>ang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gọi</a:t>
            </a:r>
            <a:r>
              <a:rPr lang="en-US" sz="2267" b="1" dirty="0">
                <a:latin typeface="UTM Avo" pitchFamily="18" charset="0"/>
                <a:ea typeface="Arial-Rounded" panose="020B0500000000000000" pitchFamily="34" charset="0"/>
                <a:cs typeface="Arial-Rounded" panose="020B0500000000000000" pitchFamily="34" charset="0"/>
              </a:rPr>
              <a:t>:</a:t>
            </a:r>
          </a:p>
          <a:p>
            <a:pPr algn="just"/>
            <a:r>
              <a:rPr lang="en-US" sz="2267" b="1" dirty="0" err="1">
                <a:latin typeface="UTM Avo" pitchFamily="18" charset="0"/>
                <a:ea typeface="Arial-Rounded" panose="020B0500000000000000" pitchFamily="34" charset="0"/>
                <a:cs typeface="Arial-Rounded" panose="020B0500000000000000" pitchFamily="34" charset="0"/>
              </a:rPr>
              <a:t>Tùng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Tùng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Tùng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Tùng</a:t>
            </a:r>
            <a:r>
              <a:rPr lang="en-US" sz="2267" b="1" dirty="0">
                <a:latin typeface="UTM Avo" pitchFamily="18" charset="0"/>
                <a:ea typeface="Arial-Rounded" panose="020B0500000000000000" pitchFamily="34" charset="0"/>
                <a:cs typeface="Arial-Rounded" panose="020B0500000000000000" pitchFamily="34" charset="0"/>
              </a:rPr>
              <a:t>!</a:t>
            </a:r>
          </a:p>
          <a:p>
            <a:pPr algn="just"/>
            <a:r>
              <a:rPr lang="en-US" sz="2267" b="1" dirty="0" err="1">
                <a:latin typeface="UTM Avo" pitchFamily="18" charset="0"/>
                <a:ea typeface="Arial-Rounded" panose="020B0500000000000000" pitchFamily="34" charset="0"/>
                <a:cs typeface="Arial-Rounded" panose="020B0500000000000000" pitchFamily="34" charset="0"/>
              </a:rPr>
              <a:t>Vào</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năm</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học</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mới</a:t>
            </a:r>
            <a:endParaRPr lang="en-US" sz="2267" b="1" dirty="0">
              <a:latin typeface="UTM Avo" pitchFamily="18" charset="0"/>
              <a:ea typeface="Arial-Rounded" panose="020B0500000000000000" pitchFamily="34" charset="0"/>
              <a:cs typeface="Arial-Rounded" panose="020B0500000000000000" pitchFamily="34" charset="0"/>
            </a:endParaRPr>
          </a:p>
          <a:p>
            <a:pPr algn="just"/>
            <a:r>
              <a:rPr lang="en-US" sz="2267" b="1" dirty="0" err="1">
                <a:latin typeface="UTM Avo" pitchFamily="18" charset="0"/>
                <a:ea typeface="Arial-Rounded" panose="020B0500000000000000" pitchFamily="34" charset="0"/>
                <a:cs typeface="Arial-Rounded" panose="020B0500000000000000" pitchFamily="34" charset="0"/>
              </a:rPr>
              <a:t>Giọng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vang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tưng</a:t>
            </a:r>
            <a:r>
              <a:rPr lang="en-US" sz="2267" b="1" dirty="0">
                <a:latin typeface="UTM Avo" pitchFamily="18" charset="0"/>
                <a:ea typeface="Arial-Rounded" panose="020B0500000000000000" pitchFamily="34" charset="0"/>
                <a:cs typeface="Arial-Rounded" panose="020B0500000000000000" pitchFamily="34" charset="0"/>
              </a:rPr>
              <a:t> </a:t>
            </a:r>
            <a:r>
              <a:rPr lang="en-US" sz="2267" b="1" dirty="0" err="1">
                <a:latin typeface="UTM Avo" pitchFamily="18" charset="0"/>
                <a:ea typeface="Arial-Rounded" panose="020B0500000000000000" pitchFamily="34" charset="0"/>
                <a:cs typeface="Arial-Rounded" panose="020B0500000000000000" pitchFamily="34" charset="0"/>
              </a:rPr>
              <a:t>bừng</a:t>
            </a:r>
            <a:r>
              <a:rPr lang="en-US" sz="2267" b="1" dirty="0">
                <a:latin typeface="UTM Avo" pitchFamily="18" charset="0"/>
                <a:ea typeface="Arial-Rounded" panose="020B0500000000000000" pitchFamily="34" charset="0"/>
                <a:cs typeface="Arial-Rounded" panose="020B0500000000000000" pitchFamily="34" charset="0"/>
              </a:rPr>
              <a:t>.</a:t>
            </a:r>
          </a:p>
        </p:txBody>
      </p:sp>
      <p:sp>
        <p:nvSpPr>
          <p:cNvPr id="2" name="Right Arrow 1">
            <a:hlinkClick r:id="rId3" action="ppaction://hlinksldjump"/>
          </p:cNvPr>
          <p:cNvSpPr/>
          <p:nvPr/>
        </p:nvSpPr>
        <p:spPr>
          <a:xfrm>
            <a:off x="7394141" y="5493115"/>
            <a:ext cx="728011" cy="324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43" y="1537197"/>
            <a:ext cx="406360" cy="384000"/>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2743" y="3250645"/>
            <a:ext cx="384000" cy="384000"/>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4027" y="1537197"/>
            <a:ext cx="384000" cy="384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4687109" y="3045484"/>
            <a:ext cx="473158" cy="748988"/>
            <a:chOff x="3407225" y="2895028"/>
            <a:chExt cx="360304" cy="616189"/>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4267"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407225" y="2895028"/>
              <a:ext cx="309073" cy="616189"/>
            </a:xfrm>
            <a:prstGeom prst="rect">
              <a:avLst/>
            </a:prstGeom>
          </p:spPr>
          <p:txBody>
            <a:bodyPr wrap="none">
              <a:spAutoFit/>
            </a:bodyPr>
            <a:lstStyle/>
            <a:p>
              <a:pPr algn="ctr"/>
              <a:r>
                <a:rPr lang="x-none" sz="4267"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658163399"/>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879ED-8033-4622-B997-A28969EC8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250"/>
            <a:ext cx="9143999" cy="6000751"/>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2313973" y="386081"/>
            <a:ext cx="5197064" cy="74898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267"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267"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267"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267"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267"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267"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267"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267"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825815" y="1375644"/>
            <a:ext cx="7084063" cy="646331"/>
          </a:xfrm>
          <a:prstGeom prst="rect">
            <a:avLst/>
          </a:prstGeom>
          <a:noFill/>
        </p:spPr>
        <p:txBody>
          <a:bodyPr wrap="square">
            <a:spAutoFit/>
          </a:bodyPr>
          <a:lstStyle/>
          <a:p>
            <a:pPr>
              <a:lnSpc>
                <a:spcPct val="150000"/>
              </a:lnSpc>
            </a:pP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825813" y="3231281"/>
            <a:ext cx="5894707" cy="646331"/>
          </a:xfrm>
          <a:prstGeom prst="rect">
            <a:avLst/>
          </a:prstGeom>
          <a:noFill/>
        </p:spPr>
        <p:txBody>
          <a:bodyPr wrap="square">
            <a:spAutoFit/>
          </a:bodyPr>
          <a:lstStyle/>
          <a:p>
            <a:pPr>
              <a:lnSpc>
                <a:spcPct val="150000"/>
              </a:lnSpc>
            </a:pP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3,4</a:t>
            </a:r>
          </a:p>
        </p:txBody>
      </p:sp>
      <p:sp>
        <p:nvSpPr>
          <p:cNvPr id="7" name="TextBox 6">
            <a:extLst>
              <a:ext uri="{FF2B5EF4-FFF2-40B4-BE49-F238E27FC236}">
                <a16:creationId xmlns:a16="http://schemas.microsoft.com/office/drawing/2014/main" id="{6F53AB30-D153-4E0E-907A-F126F1E4D7AF}"/>
              </a:ext>
            </a:extLst>
          </p:cNvPr>
          <p:cNvSpPr txBox="1"/>
          <p:nvPr/>
        </p:nvSpPr>
        <p:spPr>
          <a:xfrm>
            <a:off x="825813" y="2026464"/>
            <a:ext cx="7735680" cy="1200329"/>
          </a:xfrm>
          <a:prstGeom prst="rect">
            <a:avLst/>
          </a:prstGeom>
          <a:noFill/>
        </p:spPr>
        <p:txBody>
          <a:bodyPr wrap="square">
            <a:spAutoFit/>
          </a:bodyPr>
          <a:lstStyle/>
          <a:p>
            <a:pPr>
              <a:lnSpc>
                <a:spcPct val="150000"/>
              </a:lnSpc>
            </a:pP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chủ</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92631933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4893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97982" y="309659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323417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0" y="2022527"/>
            <a:ext cx="908704"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697240" y="-365431"/>
            <a:ext cx="3866501"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8" y="2402065"/>
            <a:ext cx="92951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6440734" y="-46400"/>
            <a:ext cx="1319997" cy="734428"/>
          </a:xfrm>
          <a:prstGeom prst="rect">
            <a:avLst/>
          </a:prstGeom>
        </p:spPr>
      </p:pic>
      <p:sp>
        <p:nvSpPr>
          <p:cNvPr id="22" name="椭圆 21"/>
          <p:cNvSpPr/>
          <p:nvPr/>
        </p:nvSpPr>
        <p:spPr>
          <a:xfrm>
            <a:off x="912463" y="-259142"/>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1" y="35943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36" tIns="28784" rIns="57536" bIns="28784" rtlCol="0" anchor="ctr"/>
          <a:lstStyle/>
          <a:p>
            <a:pPr algn="ctr" defTabSz="767010">
              <a:buClrTx/>
              <a:defRPr/>
            </a:pPr>
            <a:endParaRPr lang="zh-CN" altLang="en-US" sz="12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149420" y="2149211"/>
            <a:ext cx="3176329" cy="919905"/>
          </a:xfrm>
          <a:prstGeom prst="rect">
            <a:avLst/>
          </a:prstGeom>
          <a:noFill/>
        </p:spPr>
        <p:txBody>
          <a:bodyPr wrap="none" lIns="57536" tIns="28784" rIns="57536" bIns="28784">
            <a:spAutoFit/>
            <a:scene3d>
              <a:camera prst="orthographicFront"/>
              <a:lightRig rig="soft" dir="t">
                <a:rot lat="0" lon="0" rev="15600000"/>
              </a:lightRig>
            </a:scene3d>
            <a:sp3d extrusionH="57150" prstMaterial="softEdge">
              <a:bevelT w="25400" h="38100"/>
            </a:sp3d>
          </a:bodyPr>
          <a:lstStyle/>
          <a:p>
            <a:pPr algn="ctr" defTabSz="767010">
              <a:buClrTx/>
              <a:defRPr/>
            </a:pPr>
            <a:r>
              <a:rPr lang="en-US" sz="56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56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56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56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53054" y="1871015"/>
            <a:ext cx="5863916" cy="4404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344CCFC-AA65-49CA-9591-878EF50F6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6960" y="-857250"/>
            <a:ext cx="747041" cy="991312"/>
          </a:xfrm>
          <a:prstGeom prst="rect">
            <a:avLst/>
          </a:prstGeom>
        </p:spPr>
      </p:pic>
    </p:spTree>
    <p:extLst>
      <p:ext uri="{BB962C8B-B14F-4D97-AF65-F5344CB8AC3E}">
        <p14:creationId xmlns:p14="http://schemas.microsoft.com/office/powerpoint/2010/main" val="47937309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856647"/>
            <a:ext cx="9143996"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864" y="242083"/>
            <a:ext cx="2414225" cy="2243523"/>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875" y="242084"/>
            <a:ext cx="2409652"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6297" y="2559939"/>
            <a:ext cx="2395936"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3448" y="2580982"/>
            <a:ext cx="2382219" cy="2225233"/>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59008">
            <a:off x="8684875" y="1999895"/>
            <a:ext cx="181384"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0770510">
            <a:off x="1376536" y="1636276"/>
            <a:ext cx="722936" cy="923431"/>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157570" y="4077675"/>
            <a:ext cx="379717" cy="506291"/>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805" y="-712634"/>
            <a:ext cx="651483" cy="644243"/>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5584984" y="5362576"/>
            <a:ext cx="1129685" cy="558165"/>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stretch>
            <a:fillRect/>
          </a:stretch>
        </p:blipFill>
        <p:spPr>
          <a:xfrm>
            <a:off x="2960863" y="90202"/>
            <a:ext cx="4964803" cy="4659133"/>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02816" y="-68391"/>
            <a:ext cx="2587041" cy="238468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89857" y="-121031"/>
            <a:ext cx="2426764" cy="2437320"/>
          </a:xfrm>
          <a:prstGeom prst="rect">
            <a:avLst/>
          </a:prstGeom>
        </p:spPr>
      </p:pic>
      <p:pic>
        <p:nvPicPr>
          <p:cNvPr id="23" name="3a">
            <a:hlinkClick r:id="rId20"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60864" y="2148256"/>
            <a:ext cx="2528993" cy="2601079"/>
          </a:xfrm>
          <a:prstGeom prst="rect">
            <a:avLst/>
          </a:prstGeom>
        </p:spPr>
      </p:pic>
      <p:pic>
        <p:nvPicPr>
          <p:cNvPr id="24" name="4a">
            <a:hlinkClick r:id="rId22"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89855" y="2128508"/>
            <a:ext cx="2471245" cy="2677705"/>
          </a:xfrm>
          <a:prstGeom prst="rect">
            <a:avLst/>
          </a:prstGeom>
        </p:spPr>
      </p:pic>
    </p:spTree>
    <p:extLst>
      <p:ext uri="{BB962C8B-B14F-4D97-AF65-F5344CB8AC3E}">
        <p14:creationId xmlns:p14="http://schemas.microsoft.com/office/powerpoint/2010/main" val="367657821"/>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5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4"/>
                                        </p:tgtEl>
                                        <p:attrNameLst>
                                          <p:attrName>r</p:attrName>
                                        </p:attrNameLst>
                                      </p:cBhvr>
                                    </p:animRot>
                                    <p:animRot by="-240000">
                                      <p:cBhvr>
                                        <p:cTn id="67" dur="200" fill="hold">
                                          <p:stCondLst>
                                            <p:cond delay="200"/>
                                          </p:stCondLst>
                                        </p:cTn>
                                        <p:tgtEl>
                                          <p:spTgt spid="4"/>
                                        </p:tgtEl>
                                        <p:attrNameLst>
                                          <p:attrName>r</p:attrName>
                                        </p:attrNameLst>
                                      </p:cBhvr>
                                    </p:animRot>
                                    <p:animRot by="240000">
                                      <p:cBhvr>
                                        <p:cTn id="68" dur="200" fill="hold">
                                          <p:stCondLst>
                                            <p:cond delay="400"/>
                                          </p:stCondLst>
                                        </p:cTn>
                                        <p:tgtEl>
                                          <p:spTgt spid="4"/>
                                        </p:tgtEl>
                                        <p:attrNameLst>
                                          <p:attrName>r</p:attrName>
                                        </p:attrNameLst>
                                      </p:cBhvr>
                                    </p:animRot>
                                    <p:animRot by="-240000">
                                      <p:cBhvr>
                                        <p:cTn id="69" dur="200" fill="hold">
                                          <p:stCondLst>
                                            <p:cond delay="600"/>
                                          </p:stCondLst>
                                        </p:cTn>
                                        <p:tgtEl>
                                          <p:spTgt spid="4"/>
                                        </p:tgtEl>
                                        <p:attrNameLst>
                                          <p:attrName>r</p:attrName>
                                        </p:attrNameLst>
                                      </p:cBhvr>
                                    </p:animRot>
                                    <p:animRot by="120000">
                                      <p:cBhvr>
                                        <p:cTn id="70"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24"/>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5234941" y="519303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809" tIns="38405" rIns="76809" bIns="38405" rtlCol="0" anchor="ctr"/>
          <a:lstStyle/>
          <a:p>
            <a:pPr algn="ctr" defTabSz="768077">
              <a:buClrTx/>
              <a:defRPr/>
            </a:pPr>
            <a:endParaRPr lang="en-US" sz="4267" b="1" kern="1200">
              <a:solidFill>
                <a:prstClr val="white"/>
              </a:solidFill>
              <a:latin typeface="Calibri" panose="020F0502020204030204"/>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937550" y="496989"/>
            <a:ext cx="6559115" cy="570003"/>
          </a:xfrm>
          <a:prstGeom prst="rect">
            <a:avLst/>
          </a:prstGeom>
          <a:noFill/>
        </p:spPr>
        <p:txBody>
          <a:bodyPr wrap="none" lIns="76809" tIns="38405" rIns="76809" bIns="38405" rtlCol="0">
            <a:spAutoFit/>
          </a:bodyPr>
          <a:lstStyle/>
          <a:p>
            <a:pPr defTabSz="768077">
              <a:buClrTx/>
              <a:defRPr/>
            </a:pPr>
            <a:r>
              <a:rPr lang="en-US" sz="3200" b="1" kern="1200" dirty="0">
                <a:solidFill>
                  <a:prstClr val="white"/>
                </a:solidFill>
                <a:latin typeface="UTM Avo" pitchFamily="18" charset="0"/>
                <a:ea typeface="+mn-ea"/>
                <a:cs typeface="Times New Roman" panose="02020603050405020304" pitchFamily="18" charset="0"/>
              </a:rPr>
              <a:t>1. </a:t>
            </a:r>
            <a:r>
              <a:rPr lang="en-US" sz="3200" b="1" dirty="0" err="1">
                <a:solidFill>
                  <a:prstClr val="white"/>
                </a:solidFill>
                <a:latin typeface="UTM Avo" pitchFamily="18" charset="0"/>
                <a:cs typeface="Times New Roman" panose="02020603050405020304" pitchFamily="18" charset="0"/>
              </a:rPr>
              <a:t>Bài</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trước</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em</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đã</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học</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bài</a:t>
            </a:r>
            <a:r>
              <a:rPr lang="en-US" sz="3200" b="1" dirty="0">
                <a:solidFill>
                  <a:prstClr val="white"/>
                </a:solidFill>
                <a:latin typeface="UTM Avo" pitchFamily="18" charset="0"/>
                <a:cs typeface="Times New Roman" panose="02020603050405020304" pitchFamily="18" charset="0"/>
              </a:rPr>
              <a:t> </a:t>
            </a:r>
            <a:r>
              <a:rPr lang="en-US" sz="3200" b="1" dirty="0" err="1">
                <a:solidFill>
                  <a:prstClr val="white"/>
                </a:solidFill>
                <a:latin typeface="UTM Avo" pitchFamily="18" charset="0"/>
                <a:cs typeface="Times New Roman" panose="02020603050405020304" pitchFamily="18" charset="0"/>
              </a:rPr>
              <a:t>gì</a:t>
            </a:r>
            <a:r>
              <a:rPr lang="en-US" sz="3200" b="1" dirty="0">
                <a:solidFill>
                  <a:prstClr val="white"/>
                </a:solidFill>
                <a:latin typeface="UTM Avo" pitchFamily="18" charset="0"/>
                <a:cs typeface="Times New Roman" panose="02020603050405020304" pitchFamily="18" charset="0"/>
              </a:rPr>
              <a:t>?</a:t>
            </a:r>
            <a:endParaRPr lang="en-US" sz="3200" b="1" kern="1200" dirty="0">
              <a:solidFill>
                <a:srgbClr val="FFFF00"/>
              </a:solidFill>
              <a:latin typeface="UTM Avo"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937550" y="2443465"/>
            <a:ext cx="6403624" cy="570003"/>
          </a:xfrm>
          <a:prstGeom prst="rect">
            <a:avLst/>
          </a:prstGeom>
          <a:noFill/>
        </p:spPr>
        <p:txBody>
          <a:bodyPr wrap="none" lIns="76809" tIns="38405" rIns="76809" bIns="38405" rtlCol="0">
            <a:spAutoFit/>
          </a:bodyPr>
          <a:lstStyle/>
          <a:p>
            <a:pPr defTabSz="768077">
              <a:buClrTx/>
              <a:defRPr/>
            </a:pPr>
            <a:r>
              <a:rPr lang="en-US" sz="3200" b="1" kern="1200" dirty="0" err="1">
                <a:solidFill>
                  <a:srgbClr val="FFFF00"/>
                </a:solidFill>
                <a:latin typeface="UTM Avo" pitchFamily="18" charset="0"/>
                <a:ea typeface="+mn-ea"/>
                <a:cs typeface="Times New Roman" panose="02020603050405020304" pitchFamily="18" charset="0"/>
              </a:rPr>
              <a:t>Đáp</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án</a:t>
            </a:r>
            <a:r>
              <a:rPr lang="en-US" sz="3200" b="1" kern="1200" dirty="0">
                <a:solidFill>
                  <a:srgbClr val="FFFF00"/>
                </a:solidFill>
                <a:latin typeface="UTM Avo" pitchFamily="18" charset="0"/>
                <a:ea typeface="+mn-ea"/>
                <a:cs typeface="Times New Roman" panose="02020603050405020304" pitchFamily="18" charset="0"/>
              </a:rPr>
              <a:t>: Khi </a:t>
            </a:r>
            <a:r>
              <a:rPr lang="en-US" sz="3200" b="1" kern="1200" dirty="0" err="1">
                <a:solidFill>
                  <a:srgbClr val="FFFF00"/>
                </a:solidFill>
                <a:latin typeface="UTM Avo" pitchFamily="18" charset="0"/>
                <a:ea typeface="+mn-ea"/>
                <a:cs typeface="Times New Roman" panose="02020603050405020304" pitchFamily="18" charset="0"/>
              </a:rPr>
              <a:t>trang</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sách</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mở</a:t>
            </a:r>
            <a:r>
              <a:rPr lang="en-US" sz="3200" b="1" kern="1200" dirty="0">
                <a:solidFill>
                  <a:srgbClr val="FFFF00"/>
                </a:solidFill>
                <a:latin typeface="UTM Avo" pitchFamily="18" charset="0"/>
                <a:ea typeface="+mn-ea"/>
                <a:cs typeface="Times New Roman" panose="02020603050405020304" pitchFamily="18" charset="0"/>
              </a:rPr>
              <a:t> ra</a:t>
            </a:r>
          </a:p>
        </p:txBody>
      </p:sp>
    </p:spTree>
    <p:extLst>
      <p:ext uri="{BB962C8B-B14F-4D97-AF65-F5344CB8AC3E}">
        <p14:creationId xmlns:p14="http://schemas.microsoft.com/office/powerpoint/2010/main" val="3730425754"/>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5234941" y="519303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809" tIns="38405" rIns="76809" bIns="38405" rtlCol="0" anchor="ctr"/>
          <a:lstStyle/>
          <a:p>
            <a:pPr algn="ctr" defTabSz="768077">
              <a:buClrTx/>
              <a:defRPr/>
            </a:pPr>
            <a:endParaRPr lang="en-US" sz="32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559177" y="484880"/>
            <a:ext cx="7302561" cy="1062445"/>
          </a:xfrm>
          <a:prstGeom prst="rect">
            <a:avLst/>
          </a:prstGeom>
          <a:noFill/>
        </p:spPr>
        <p:txBody>
          <a:bodyPr wrap="square" lIns="76809" tIns="38405" rIns="76809" bIns="38405" rtlCol="0">
            <a:spAutoFit/>
          </a:bodyPr>
          <a:lstStyle/>
          <a:p>
            <a:pPr defTabSz="768077">
              <a:buClrTx/>
              <a:defRPr/>
            </a:pPr>
            <a:r>
              <a:rPr lang="en-US" sz="3200" b="1" kern="1200" dirty="0">
                <a:solidFill>
                  <a:prstClr val="white"/>
                </a:solidFill>
                <a:latin typeface="UTM Avo" pitchFamily="18" charset="0"/>
                <a:ea typeface="+mn-ea"/>
                <a:cs typeface="Times New Roman" panose="02020603050405020304" pitchFamily="18" charset="0"/>
              </a:rPr>
              <a:t>2. </a:t>
            </a:r>
            <a:r>
              <a:rPr lang="en-US" sz="3200" b="1" kern="1200" dirty="0" err="1">
                <a:solidFill>
                  <a:prstClr val="white"/>
                </a:solidFill>
                <a:latin typeface="UTM Avo" pitchFamily="18" charset="0"/>
                <a:ea typeface="+mn-ea"/>
                <a:cs typeface="Times New Roman" panose="02020603050405020304" pitchFamily="18" charset="0"/>
              </a:rPr>
              <a:t>Bài</a:t>
            </a:r>
            <a:r>
              <a:rPr lang="en-US" sz="3200" b="1" kern="1200" dirty="0">
                <a:solidFill>
                  <a:prstClr val="white"/>
                </a:solidFill>
                <a:latin typeface="UTM Avo" pitchFamily="18" charset="0"/>
                <a:ea typeface="+mn-ea"/>
                <a:cs typeface="Times New Roman" panose="02020603050405020304" pitchFamily="18" charset="0"/>
              </a:rPr>
              <a:t> Khi </a:t>
            </a:r>
            <a:r>
              <a:rPr lang="en-US" sz="3200" b="1" kern="1200" dirty="0" err="1">
                <a:solidFill>
                  <a:prstClr val="white"/>
                </a:solidFill>
                <a:latin typeface="UTM Avo" pitchFamily="18" charset="0"/>
                <a:ea typeface="+mn-ea"/>
                <a:cs typeface="Times New Roman" panose="02020603050405020304" pitchFamily="18" charset="0"/>
              </a:rPr>
              <a:t>trang</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sách</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mở</a:t>
            </a:r>
            <a:r>
              <a:rPr lang="en-US" sz="3200" b="1" kern="1200" dirty="0">
                <a:solidFill>
                  <a:prstClr val="white"/>
                </a:solidFill>
                <a:latin typeface="UTM Avo" pitchFamily="18" charset="0"/>
                <a:ea typeface="+mn-ea"/>
                <a:cs typeface="Times New Roman" panose="02020603050405020304" pitchFamily="18" charset="0"/>
              </a:rPr>
              <a:t> ra </a:t>
            </a:r>
            <a:r>
              <a:rPr lang="en-US" sz="3200" b="1" kern="1200" dirty="0" err="1">
                <a:solidFill>
                  <a:prstClr val="white"/>
                </a:solidFill>
                <a:latin typeface="UTM Avo" pitchFamily="18" charset="0"/>
                <a:ea typeface="+mn-ea"/>
                <a:cs typeface="Times New Roman" panose="02020603050405020304" pitchFamily="18" charset="0"/>
              </a:rPr>
              <a:t>có</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mấy</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khổ</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thơ</a:t>
            </a:r>
            <a:r>
              <a:rPr lang="en-US" sz="3200" b="1" kern="1200" dirty="0">
                <a:solidFill>
                  <a:prstClr val="white"/>
                </a:solidFill>
                <a:latin typeface="UTM Avo" pitchFamily="18" charset="0"/>
                <a:ea typeface="+mn-ea"/>
                <a:cs typeface="Times New Roman" panose="02020603050405020304" pitchFamily="18" charset="0"/>
              </a:rPr>
              <a:t>?</a:t>
            </a:r>
            <a:endParaRPr lang="en-US" sz="3200" b="1" kern="1200" dirty="0">
              <a:solidFill>
                <a:srgbClr val="FFFF00"/>
              </a:solidFill>
              <a:latin typeface="UTM Avo"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D634D9-AB63-4CB6-AA06-E200A0D86A17}"/>
              </a:ext>
            </a:extLst>
          </p:cNvPr>
          <p:cNvSpPr txBox="1"/>
          <p:nvPr/>
        </p:nvSpPr>
        <p:spPr>
          <a:xfrm>
            <a:off x="937550" y="2443465"/>
            <a:ext cx="3130292" cy="570003"/>
          </a:xfrm>
          <a:prstGeom prst="rect">
            <a:avLst/>
          </a:prstGeom>
          <a:noFill/>
        </p:spPr>
        <p:txBody>
          <a:bodyPr wrap="none" lIns="76809" tIns="38405" rIns="76809" bIns="38405" rtlCol="0">
            <a:spAutoFit/>
          </a:bodyPr>
          <a:lstStyle/>
          <a:p>
            <a:pPr defTabSz="768077">
              <a:buClrTx/>
              <a:defRPr/>
            </a:pPr>
            <a:r>
              <a:rPr lang="en-US" sz="3200" b="1" kern="1200" dirty="0" err="1">
                <a:solidFill>
                  <a:srgbClr val="FFFF00"/>
                </a:solidFill>
                <a:latin typeface="UTM Avo" pitchFamily="18" charset="0"/>
                <a:ea typeface="+mn-ea"/>
                <a:cs typeface="Times New Roman" panose="02020603050405020304" pitchFamily="18" charset="0"/>
              </a:rPr>
              <a:t>Đáp</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án</a:t>
            </a:r>
            <a:r>
              <a:rPr lang="en-US" sz="3200" b="1" kern="1200" dirty="0">
                <a:solidFill>
                  <a:srgbClr val="FFFF00"/>
                </a:solidFill>
                <a:latin typeface="UTM Avo" pitchFamily="18" charset="0"/>
                <a:ea typeface="+mn-ea"/>
                <a:cs typeface="Times New Roman" panose="02020603050405020304" pitchFamily="18" charset="0"/>
              </a:rPr>
              <a:t>: 4 </a:t>
            </a:r>
            <a:r>
              <a:rPr lang="en-US" sz="3200" b="1" kern="1200" dirty="0" err="1">
                <a:solidFill>
                  <a:srgbClr val="FFFF00"/>
                </a:solidFill>
                <a:latin typeface="UTM Avo" pitchFamily="18" charset="0"/>
                <a:ea typeface="+mn-ea"/>
                <a:cs typeface="Times New Roman" panose="02020603050405020304" pitchFamily="18" charset="0"/>
              </a:rPr>
              <a:t>khổ</a:t>
            </a:r>
            <a:endParaRPr lang="en-US" sz="32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2799655906"/>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5234941" y="519303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809" tIns="38405" rIns="76809" bIns="38405" rtlCol="0" anchor="ctr"/>
          <a:lstStyle/>
          <a:p>
            <a:pPr algn="ctr" defTabSz="768077">
              <a:buClrTx/>
              <a:defRPr/>
            </a:pPr>
            <a:endParaRPr lang="en-US" sz="3200" b="1"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790055" y="934219"/>
            <a:ext cx="7807408" cy="1554888"/>
          </a:xfrm>
          <a:prstGeom prst="rect">
            <a:avLst/>
          </a:prstGeom>
          <a:noFill/>
        </p:spPr>
        <p:txBody>
          <a:bodyPr wrap="square" lIns="76809" tIns="38405" rIns="76809" bIns="38405" rtlCol="0">
            <a:spAutoFit/>
          </a:bodyPr>
          <a:lstStyle/>
          <a:p>
            <a:pPr lvl="0"/>
            <a:r>
              <a:rPr lang="vi-VN" sz="3200" b="1" dirty="0">
                <a:solidFill>
                  <a:prstClr val="white"/>
                </a:solidFill>
                <a:latin typeface="Times New Roman" panose="02020603050405020304" pitchFamily="18" charset="0"/>
                <a:cs typeface="Times New Roman" panose="02020603050405020304" pitchFamily="18" charset="0"/>
              </a:rPr>
              <a:t>Áo màu ngoài, ruột trắng tinh</a:t>
            </a:r>
            <a:r>
              <a:rPr lang="en-US" sz="3200" b="1" dirty="0">
                <a:solidFill>
                  <a:prstClr val="white"/>
                </a:solidFill>
                <a:latin typeface="UTM Avo" pitchFamily="18" charset="0"/>
                <a:cs typeface="Times New Roman" panose="02020603050405020304" pitchFamily="18" charset="0"/>
              </a:rPr>
              <a:t>.</a:t>
            </a:r>
          </a:p>
          <a:p>
            <a:pPr lvl="0"/>
            <a:r>
              <a:rPr lang="vi-VN" sz="3200" b="1" dirty="0">
                <a:solidFill>
                  <a:prstClr val="white"/>
                </a:solidFill>
                <a:latin typeface="Times New Roman" panose="02020603050405020304" pitchFamily="18" charset="0"/>
                <a:cs typeface="Times New Roman" panose="02020603050405020304" pitchFamily="18" charset="0"/>
              </a:rPr>
              <a:t>Đợi chữ xinh xinh sẽ hiện lên dòng </a:t>
            </a:r>
            <a:endParaRPr lang="en-US" sz="3200" b="1" dirty="0">
              <a:solidFill>
                <a:prstClr val="white"/>
              </a:solidFill>
              <a:latin typeface="UTM Avo" pitchFamily="18" charset="0"/>
              <a:cs typeface="Times New Roman" panose="02020603050405020304" pitchFamily="18" charset="0"/>
            </a:endParaRPr>
          </a:p>
          <a:p>
            <a:pPr lvl="0" algn="r"/>
            <a:r>
              <a:rPr lang="vi-VN" sz="3200" b="1" dirty="0">
                <a:solidFill>
                  <a:prstClr val="white"/>
                </a:solidFill>
                <a:latin typeface="Times New Roman" panose="02020603050405020304" pitchFamily="18" charset="0"/>
                <a:cs typeface="Times New Roman" panose="02020603050405020304" pitchFamily="18" charset="0"/>
              </a:rPr>
              <a:t>Là gì?</a:t>
            </a:r>
            <a:endParaRPr lang="en-US" sz="3200" b="1" kern="1200" dirty="0">
              <a:solidFill>
                <a:prstClr val="white"/>
              </a:solidFill>
              <a:latin typeface="UTM Avo"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BA46285-AC70-4F24-87DC-EF5358B6E211}"/>
              </a:ext>
            </a:extLst>
          </p:cNvPr>
          <p:cNvSpPr txBox="1"/>
          <p:nvPr/>
        </p:nvSpPr>
        <p:spPr>
          <a:xfrm>
            <a:off x="937549" y="3177616"/>
            <a:ext cx="3994311" cy="570003"/>
          </a:xfrm>
          <a:prstGeom prst="rect">
            <a:avLst/>
          </a:prstGeom>
          <a:noFill/>
        </p:spPr>
        <p:txBody>
          <a:bodyPr wrap="none" lIns="76809" tIns="38405" rIns="76809" bIns="38405" rtlCol="0">
            <a:spAutoFit/>
          </a:bodyPr>
          <a:lstStyle/>
          <a:p>
            <a:pPr defTabSz="768077">
              <a:buClrTx/>
              <a:defRPr/>
            </a:pPr>
            <a:r>
              <a:rPr lang="en-US" sz="3200" b="1" kern="1200" dirty="0" err="1">
                <a:solidFill>
                  <a:srgbClr val="FFFF00"/>
                </a:solidFill>
                <a:latin typeface="UTM Avo" pitchFamily="18" charset="0"/>
                <a:ea typeface="+mn-ea"/>
                <a:cs typeface="Times New Roman" panose="02020603050405020304" pitchFamily="18" charset="0"/>
              </a:rPr>
              <a:t>Đáp</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án</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Quyển</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vở</a:t>
            </a:r>
            <a:endParaRPr lang="en-US" sz="32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4254083659"/>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5234941" y="5193030"/>
            <a:ext cx="162306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809" tIns="38405" rIns="76809" bIns="38405" rtlCol="0" anchor="ctr"/>
          <a:lstStyle/>
          <a:p>
            <a:pPr algn="ctr" defTabSz="768077">
              <a:buClrTx/>
              <a:defRPr/>
            </a:pPr>
            <a:endParaRPr lang="en-US" sz="32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980686" y="710381"/>
            <a:ext cx="6524795" cy="2539773"/>
          </a:xfrm>
          <a:prstGeom prst="rect">
            <a:avLst/>
          </a:prstGeom>
          <a:noFill/>
        </p:spPr>
        <p:txBody>
          <a:bodyPr wrap="square" lIns="76809" tIns="38405" rIns="76809" bIns="38405" rtlCol="0">
            <a:spAutoFit/>
          </a:bodyPr>
          <a:lstStyle/>
          <a:p>
            <a:pPr defTabSz="768077">
              <a:buClrTx/>
              <a:defRPr/>
            </a:pPr>
            <a:r>
              <a:rPr lang="en-US" sz="3200" b="1" kern="1200" dirty="0">
                <a:solidFill>
                  <a:prstClr val="white"/>
                </a:solidFill>
                <a:latin typeface="UTM Avo" pitchFamily="18" charset="0"/>
                <a:ea typeface="+mn-ea"/>
                <a:cs typeface="Times New Roman" panose="02020603050405020304" pitchFamily="18" charset="0"/>
              </a:rPr>
              <a:t>4. </a:t>
            </a:r>
            <a:r>
              <a:rPr lang="en-US" sz="3200" b="1" kern="1200" dirty="0" err="1">
                <a:solidFill>
                  <a:prstClr val="white"/>
                </a:solidFill>
                <a:latin typeface="UTM Avo" pitchFamily="18" charset="0"/>
                <a:ea typeface="+mn-ea"/>
                <a:cs typeface="Times New Roman" panose="02020603050405020304" pitchFamily="18" charset="0"/>
              </a:rPr>
              <a:t>Thân</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hình</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chữ</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nhật</a:t>
            </a:r>
            <a:r>
              <a:rPr lang="en-US" sz="3200" b="1" kern="1200" dirty="0">
                <a:solidFill>
                  <a:prstClr val="white"/>
                </a:solidFill>
                <a:latin typeface="UTM Avo" pitchFamily="18" charset="0"/>
                <a:ea typeface="+mn-ea"/>
                <a:cs typeface="Times New Roman" panose="02020603050405020304" pitchFamily="18" charset="0"/>
              </a:rPr>
              <a:t>, </a:t>
            </a:r>
          </a:p>
          <a:p>
            <a:pPr defTabSz="768077">
              <a:buClrTx/>
              <a:defRPr/>
            </a:pPr>
            <a:r>
              <a:rPr lang="en-US" sz="3200" b="1" kern="1200" dirty="0" err="1">
                <a:solidFill>
                  <a:prstClr val="white"/>
                </a:solidFill>
                <a:latin typeface="UTM Avo" pitchFamily="18" charset="0"/>
                <a:ea typeface="+mn-ea"/>
                <a:cs typeface="Times New Roman" panose="02020603050405020304" pitchFamily="18" charset="0"/>
              </a:rPr>
              <a:t>Chữ</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nghĩa</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đầy</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mình</a:t>
            </a:r>
            <a:r>
              <a:rPr lang="en-US" sz="3200" b="1" kern="1200" dirty="0">
                <a:solidFill>
                  <a:prstClr val="white"/>
                </a:solidFill>
                <a:latin typeface="UTM Avo" pitchFamily="18" charset="0"/>
                <a:ea typeface="+mn-ea"/>
                <a:cs typeface="Times New Roman" panose="02020603050405020304" pitchFamily="18" charset="0"/>
              </a:rPr>
              <a:t>, </a:t>
            </a:r>
          </a:p>
          <a:p>
            <a:pPr defTabSz="768077">
              <a:buClrTx/>
              <a:defRPr/>
            </a:pPr>
            <a:r>
              <a:rPr lang="en-US" sz="3200" b="1" kern="1200" dirty="0">
                <a:solidFill>
                  <a:prstClr val="white"/>
                </a:solidFill>
                <a:latin typeface="UTM Avo" pitchFamily="18" charset="0"/>
                <a:ea typeface="+mn-ea"/>
                <a:cs typeface="Times New Roman" panose="02020603050405020304" pitchFamily="18" charset="0"/>
              </a:rPr>
              <a:t>Ai </a:t>
            </a:r>
            <a:r>
              <a:rPr lang="en-US" sz="3200" b="1" kern="1200" dirty="0" err="1">
                <a:solidFill>
                  <a:prstClr val="white"/>
                </a:solidFill>
                <a:latin typeface="UTM Avo" pitchFamily="18" charset="0"/>
                <a:ea typeface="+mn-ea"/>
                <a:cs typeface="Times New Roman" panose="02020603050405020304" pitchFamily="18" charset="0"/>
              </a:rPr>
              <a:t>mà</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muốn</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giỏi</a:t>
            </a:r>
            <a:r>
              <a:rPr lang="en-US" sz="3200" b="1" kern="1200" dirty="0">
                <a:solidFill>
                  <a:prstClr val="white"/>
                </a:solidFill>
                <a:latin typeface="UTM Avo" pitchFamily="18" charset="0"/>
                <a:ea typeface="+mn-ea"/>
                <a:cs typeface="Times New Roman" panose="02020603050405020304" pitchFamily="18" charset="0"/>
              </a:rPr>
              <a:t>,</a:t>
            </a:r>
          </a:p>
          <a:p>
            <a:pPr defTabSz="768077">
              <a:buClrTx/>
              <a:defRPr/>
            </a:pPr>
            <a:r>
              <a:rPr lang="en-US" sz="3200" b="1" kern="1200" dirty="0" err="1">
                <a:solidFill>
                  <a:prstClr val="white"/>
                </a:solidFill>
                <a:latin typeface="UTM Avo" pitchFamily="18" charset="0"/>
                <a:ea typeface="+mn-ea"/>
                <a:cs typeface="Times New Roman" panose="02020603050405020304" pitchFamily="18" charset="0"/>
              </a:rPr>
              <a:t>Sẽ</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phải</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nhìn</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tôi</a:t>
            </a:r>
            <a:r>
              <a:rPr lang="en-US" sz="3200" b="1" kern="1200" dirty="0">
                <a:solidFill>
                  <a:prstClr val="white"/>
                </a:solidFill>
                <a:latin typeface="UTM Avo" pitchFamily="18" charset="0"/>
                <a:ea typeface="+mn-ea"/>
                <a:cs typeface="Times New Roman" panose="02020603050405020304" pitchFamily="18" charset="0"/>
              </a:rPr>
              <a:t> </a:t>
            </a:r>
          </a:p>
          <a:p>
            <a:pPr algn="r" defTabSz="768077">
              <a:buClrTx/>
              <a:defRPr/>
            </a:pPr>
            <a:r>
              <a:rPr lang="en-US" sz="3200" b="1" kern="1200" dirty="0" err="1">
                <a:solidFill>
                  <a:prstClr val="white"/>
                </a:solidFill>
                <a:latin typeface="UTM Avo" pitchFamily="18" charset="0"/>
                <a:ea typeface="+mn-ea"/>
                <a:cs typeface="Times New Roman" panose="02020603050405020304" pitchFamily="18" charset="0"/>
              </a:rPr>
              <a:t>Là</a:t>
            </a:r>
            <a:r>
              <a:rPr lang="en-US" sz="3200" b="1" kern="1200" dirty="0">
                <a:solidFill>
                  <a:prstClr val="white"/>
                </a:solidFill>
                <a:latin typeface="UTM Avo" pitchFamily="18" charset="0"/>
                <a:ea typeface="+mn-ea"/>
                <a:cs typeface="Times New Roman" panose="02020603050405020304" pitchFamily="18" charset="0"/>
              </a:rPr>
              <a:t> </a:t>
            </a:r>
            <a:r>
              <a:rPr lang="en-US" sz="3200" b="1" kern="1200" dirty="0" err="1">
                <a:solidFill>
                  <a:prstClr val="white"/>
                </a:solidFill>
                <a:latin typeface="UTM Avo" pitchFamily="18" charset="0"/>
                <a:ea typeface="+mn-ea"/>
                <a:cs typeface="Times New Roman" panose="02020603050405020304" pitchFamily="18" charset="0"/>
              </a:rPr>
              <a:t>gì</a:t>
            </a:r>
            <a:r>
              <a:rPr lang="en-US" sz="3200" b="1" kern="1200" dirty="0">
                <a:solidFill>
                  <a:prstClr val="white"/>
                </a:solidFill>
                <a:latin typeface="UTM Avo"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F6E535D8-67EC-45C9-8FD9-E06670C45FE9}"/>
              </a:ext>
            </a:extLst>
          </p:cNvPr>
          <p:cNvSpPr txBox="1"/>
          <p:nvPr/>
        </p:nvSpPr>
        <p:spPr>
          <a:xfrm>
            <a:off x="1165698" y="3630165"/>
            <a:ext cx="4499256" cy="570003"/>
          </a:xfrm>
          <a:prstGeom prst="rect">
            <a:avLst/>
          </a:prstGeom>
          <a:noFill/>
        </p:spPr>
        <p:txBody>
          <a:bodyPr wrap="none" lIns="76809" tIns="38405" rIns="76809" bIns="38405" rtlCol="0">
            <a:spAutoFit/>
          </a:bodyPr>
          <a:lstStyle/>
          <a:p>
            <a:pPr defTabSz="768077">
              <a:buClrTx/>
              <a:defRPr/>
            </a:pPr>
            <a:r>
              <a:rPr lang="en-US" sz="3200" b="1" kern="1200" dirty="0" err="1">
                <a:solidFill>
                  <a:srgbClr val="FFFF00"/>
                </a:solidFill>
                <a:latin typeface="UTM Avo" pitchFamily="18" charset="0"/>
                <a:ea typeface="+mn-ea"/>
                <a:cs typeface="Times New Roman" panose="02020603050405020304" pitchFamily="18" charset="0"/>
              </a:rPr>
              <a:t>Đáp</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án</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Quyển</a:t>
            </a:r>
            <a:r>
              <a:rPr lang="en-US" sz="3200" b="1" kern="1200" dirty="0">
                <a:solidFill>
                  <a:srgbClr val="FFFF00"/>
                </a:solidFill>
                <a:latin typeface="UTM Avo" pitchFamily="18" charset="0"/>
                <a:ea typeface="+mn-ea"/>
                <a:cs typeface="Times New Roman" panose="02020603050405020304" pitchFamily="18" charset="0"/>
              </a:rPr>
              <a:t> </a:t>
            </a:r>
            <a:r>
              <a:rPr lang="en-US" sz="3200" b="1" kern="1200" dirty="0" err="1">
                <a:solidFill>
                  <a:srgbClr val="FFFF00"/>
                </a:solidFill>
                <a:latin typeface="UTM Avo" pitchFamily="18" charset="0"/>
                <a:ea typeface="+mn-ea"/>
                <a:cs typeface="Times New Roman" panose="02020603050405020304" pitchFamily="18" charset="0"/>
              </a:rPr>
              <a:t>sách</a:t>
            </a:r>
            <a:endParaRPr lang="en-US" sz="32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3500471035"/>
      </p:ext>
    </p:extLst>
  </p:cSld>
  <p:clrMapOvr>
    <a:masterClrMapping/>
  </p:clrMapOvr>
  <mc:AlternateContent xmlns:mc="http://schemas.openxmlformats.org/markup-compatibility/2006" xmlns:p15="http://schemas.microsoft.com/office/powerpoint/2012/main">
    <mc:Choice Requires="p15">
      <p:transition advClick="0">
        <p15:prstTrans prst="pageCurlDoub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2642" y="-361067"/>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9103" y="166179"/>
            <a:ext cx="7101007" cy="830997"/>
          </a:xfrm>
          <a:prstGeom prst="rect">
            <a:avLst/>
          </a:prstGeom>
          <a:noFill/>
        </p:spPr>
        <p:txBody>
          <a:bodyPr wrap="square" rtlCol="0">
            <a:spAutoFit/>
          </a:bodyPr>
          <a:lstStyle/>
          <a:p>
            <a:pPr algn="ctr"/>
            <a:r>
              <a:rPr lang="en-US" sz="48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grpSp>
        <p:nvGrpSpPr>
          <p:cNvPr id="5" name="Group 4">
            <a:extLst>
              <a:ext uri="{FF2B5EF4-FFF2-40B4-BE49-F238E27FC236}">
                <a16:creationId xmlns:a16="http://schemas.microsoft.com/office/drawing/2014/main" id="{CD95E369-22E3-47BF-A4B6-6F6C7AEDEE5A}"/>
              </a:ext>
            </a:extLst>
          </p:cNvPr>
          <p:cNvGrpSpPr/>
          <p:nvPr/>
        </p:nvGrpSpPr>
        <p:grpSpPr>
          <a:xfrm>
            <a:off x="1525690" y="997176"/>
            <a:ext cx="5874569" cy="4424361"/>
            <a:chOff x="1417547" y="1264224"/>
            <a:chExt cx="4405927" cy="3318271"/>
          </a:xfrm>
        </p:grpSpPr>
        <p:pic>
          <p:nvPicPr>
            <p:cNvPr id="6" name="Picture 5">
              <a:extLst>
                <a:ext uri="{FF2B5EF4-FFF2-40B4-BE49-F238E27FC236}">
                  <a16:creationId xmlns:a16="http://schemas.microsoft.com/office/drawing/2014/main" id="{BDC5CE40-1276-45C8-A43B-95F4B8826CB8}"/>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8" name="TextBox 7">
              <a:extLst>
                <a:ext uri="{FF2B5EF4-FFF2-40B4-BE49-F238E27FC236}">
                  <a16:creationId xmlns:a16="http://schemas.microsoft.com/office/drawing/2014/main" id="{D0BBE2AD-294A-48DF-B8A0-D8D32093CB5F}"/>
                </a:ext>
              </a:extLst>
            </p:cNvPr>
            <p:cNvSpPr txBox="1"/>
            <p:nvPr/>
          </p:nvSpPr>
          <p:spPr>
            <a:xfrm>
              <a:off x="2407201" y="2972752"/>
              <a:ext cx="3041009" cy="900247"/>
            </a:xfrm>
            <a:prstGeom prst="rect">
              <a:avLst/>
            </a:prstGeom>
            <a:noFill/>
          </p:spPr>
          <p:txBody>
            <a:bodyPr wrap="square" rtlCol="0">
              <a:spAutoFit/>
            </a:bodyPr>
            <a:lstStyle/>
            <a:p>
              <a:pPr algn="ctr">
                <a:lnSpc>
                  <a:spcPct val="150000"/>
                </a:lnSpc>
              </a:pPr>
              <a:r>
                <a:rPr lang="vi-VN" sz="4800" b="1" dirty="0">
                  <a:solidFill>
                    <a:schemeClr val="bg2">
                      <a:lumMod val="75000"/>
                    </a:schemeClr>
                  </a:solidFill>
                  <a:latin typeface="UTM Avo" panose="02040603050506020204" pitchFamily="18" charset="0"/>
                </a:rPr>
                <a:t>TIẾT 1 – 2</a:t>
              </a:r>
              <a:endParaRPr lang="en-US" sz="4800" b="1" dirty="0">
                <a:solidFill>
                  <a:schemeClr val="bg2">
                    <a:lumMod val="75000"/>
                  </a:schemeClr>
                </a:solidFill>
                <a:latin typeface="UTM Avo" panose="02040603050506020204" pitchFamily="18" charset="0"/>
              </a:endParaRPr>
            </a:p>
          </p:txBody>
        </p:sp>
      </p:grpSp>
      <p:pic>
        <p:nvPicPr>
          <p:cNvPr id="9"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7059" y="3500884"/>
            <a:ext cx="2084124" cy="208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209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95220-C6F6-404D-9314-0C058FEFFD7C}"/>
              </a:ext>
            </a:extLst>
          </p:cNvPr>
          <p:cNvSpPr txBox="1"/>
          <p:nvPr/>
        </p:nvSpPr>
        <p:spPr>
          <a:xfrm>
            <a:off x="421418" y="280159"/>
            <a:ext cx="8221649" cy="1274195"/>
          </a:xfrm>
          <a:prstGeom prst="rect">
            <a:avLst/>
          </a:prstGeom>
          <a:solidFill>
            <a:schemeClr val="accent5">
              <a:lumMod val="20000"/>
              <a:lumOff val="80000"/>
            </a:schemeClr>
          </a:solidFill>
          <a:ln>
            <a:solidFill>
              <a:srgbClr val="FFFF00"/>
            </a:solidFill>
          </a:ln>
        </p:spPr>
        <p:txBody>
          <a:bodyPr wrap="square" rtlCol="0">
            <a:spAutoFit/>
          </a:bodyPr>
          <a:lstStyle/>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tương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EE370664-3A81-46A1-A0BC-003C7060BCE6}"/>
              </a:ext>
            </a:extLst>
          </p:cNvPr>
          <p:cNvPicPr>
            <a:picLocks noChangeAspect="1"/>
          </p:cNvPicPr>
          <p:nvPr/>
        </p:nvPicPr>
        <p:blipFill>
          <a:blip r:embed="rId2" cstate="print"/>
          <a:srcRect l="7638" r="8965"/>
          <a:stretch>
            <a:fillRect/>
          </a:stretch>
        </p:blipFill>
        <p:spPr>
          <a:xfrm>
            <a:off x="3693300" y="1158079"/>
            <a:ext cx="4754085" cy="4464163"/>
          </a:xfrm>
          <a:prstGeom prst="rect">
            <a:avLst/>
          </a:prstGeom>
        </p:spPr>
      </p:pic>
      <p:cxnSp>
        <p:nvCxnSpPr>
          <p:cNvPr id="10" name="Straight Arrow Connector 9">
            <a:extLst>
              <a:ext uri="{FF2B5EF4-FFF2-40B4-BE49-F238E27FC236}">
                <a16:creationId xmlns:a16="http://schemas.microsoft.com/office/drawing/2014/main" id="{DF9ED4A8-C1D5-4598-B633-1395D28398AD}"/>
              </a:ext>
            </a:extLst>
          </p:cNvPr>
          <p:cNvCxnSpPr>
            <a:cxnSpLocks/>
          </p:cNvCxnSpPr>
          <p:nvPr/>
        </p:nvCxnSpPr>
        <p:spPr>
          <a:xfrm flipH="1">
            <a:off x="5686237" y="2847662"/>
            <a:ext cx="549465" cy="1375089"/>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EDF87E9-C678-4786-83F5-5E8A15399561}"/>
              </a:ext>
            </a:extLst>
          </p:cNvPr>
          <p:cNvCxnSpPr>
            <a:cxnSpLocks/>
          </p:cNvCxnSpPr>
          <p:nvPr/>
        </p:nvCxnSpPr>
        <p:spPr>
          <a:xfrm flipV="1">
            <a:off x="6665724" y="2343151"/>
            <a:ext cx="535177" cy="687481"/>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AD74E87-1C76-47C7-A38C-24C7BDFF8093}"/>
              </a:ext>
            </a:extLst>
          </p:cNvPr>
          <p:cNvCxnSpPr>
            <a:cxnSpLocks/>
          </p:cNvCxnSpPr>
          <p:nvPr/>
        </p:nvCxnSpPr>
        <p:spPr>
          <a:xfrm flipH="1">
            <a:off x="4700103" y="3676651"/>
            <a:ext cx="788127" cy="174684"/>
          </a:xfrm>
          <a:prstGeom prst="straightConnector1">
            <a:avLst/>
          </a:prstGeom>
          <a:ln w="1905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34DFF3CC-EA1F-4BBE-8207-08AA3BFB12CB}"/>
              </a:ext>
            </a:extLst>
          </p:cNvPr>
          <p:cNvCxnSpPr>
            <a:cxnSpLocks/>
          </p:cNvCxnSpPr>
          <p:nvPr/>
        </p:nvCxnSpPr>
        <p:spPr>
          <a:xfrm flipH="1" flipV="1">
            <a:off x="5686238" y="2127251"/>
            <a:ext cx="549463" cy="1333499"/>
          </a:xfrm>
          <a:prstGeom prst="straightConnector1">
            <a:avLst/>
          </a:prstGeom>
          <a:ln w="28575">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49CAD9F1-8898-4AA9-AB84-3A9E3A555A5B}"/>
              </a:ext>
            </a:extLst>
          </p:cNvPr>
          <p:cNvCxnSpPr>
            <a:cxnSpLocks/>
          </p:cNvCxnSpPr>
          <p:nvPr/>
        </p:nvCxnSpPr>
        <p:spPr>
          <a:xfrm>
            <a:off x="5686237" y="2847661"/>
            <a:ext cx="1426753" cy="971768"/>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029EE9FA-240B-4AB4-888F-686CA872FF64}"/>
              </a:ext>
            </a:extLst>
          </p:cNvPr>
          <p:cNvSpPr txBox="1"/>
          <p:nvPr/>
        </p:nvSpPr>
        <p:spPr>
          <a:xfrm>
            <a:off x="1287813" y="1158970"/>
            <a:ext cx="2254864" cy="3826368"/>
          </a:xfrm>
          <a:prstGeom prst="rect">
            <a:avLst/>
          </a:prstGeom>
          <a:noFill/>
        </p:spPr>
        <p:txBody>
          <a:bodyPr wrap="square" rtlCol="0">
            <a:spAutoFit/>
          </a:bodyPr>
          <a:lstStyle/>
          <a:p>
            <a:pPr>
              <a:lnSpc>
                <a:spcPct val="130000"/>
              </a:lnSpc>
            </a:pPr>
            <a:r>
              <a:rPr lang="en-US" sz="3733" b="1" dirty="0">
                <a:solidFill>
                  <a:srgbClr val="FF0000"/>
                </a:solidFill>
                <a:latin typeface="Times New Roman" panose="02020603050405020304" pitchFamily="18" charset="0"/>
                <a:cs typeface="Times New Roman" panose="02020603050405020304" pitchFamily="18" charset="0"/>
              </a:rPr>
              <a:t>1 – c</a:t>
            </a:r>
          </a:p>
          <a:p>
            <a:pPr>
              <a:lnSpc>
                <a:spcPct val="130000"/>
              </a:lnSpc>
            </a:pPr>
            <a:r>
              <a:rPr lang="en-US" sz="3733" b="1" dirty="0">
                <a:solidFill>
                  <a:srgbClr val="FF0000"/>
                </a:solidFill>
                <a:latin typeface="Times New Roman" panose="02020603050405020304" pitchFamily="18" charset="0"/>
                <a:cs typeface="Times New Roman" panose="02020603050405020304" pitchFamily="18" charset="0"/>
              </a:rPr>
              <a:t>2 – a </a:t>
            </a:r>
          </a:p>
          <a:p>
            <a:pPr>
              <a:lnSpc>
                <a:spcPct val="130000"/>
              </a:lnSpc>
            </a:pPr>
            <a:r>
              <a:rPr lang="en-US" sz="3733" b="1" dirty="0">
                <a:solidFill>
                  <a:srgbClr val="FF0000"/>
                </a:solidFill>
                <a:latin typeface="Times New Roman" panose="02020603050405020304" pitchFamily="18" charset="0"/>
                <a:cs typeface="Times New Roman" panose="02020603050405020304" pitchFamily="18" charset="0"/>
              </a:rPr>
              <a:t>3 – e</a:t>
            </a:r>
          </a:p>
          <a:p>
            <a:pPr>
              <a:lnSpc>
                <a:spcPct val="130000"/>
              </a:lnSpc>
            </a:pPr>
            <a:r>
              <a:rPr lang="en-US" sz="3733" b="1" dirty="0">
                <a:solidFill>
                  <a:srgbClr val="FF0000"/>
                </a:solidFill>
                <a:latin typeface="Times New Roman" panose="02020603050405020304" pitchFamily="18" charset="0"/>
                <a:cs typeface="Times New Roman" panose="02020603050405020304" pitchFamily="18" charset="0"/>
              </a:rPr>
              <a:t>4 – d</a:t>
            </a:r>
          </a:p>
          <a:p>
            <a:pPr>
              <a:lnSpc>
                <a:spcPct val="130000"/>
              </a:lnSpc>
            </a:pPr>
            <a:r>
              <a:rPr lang="en-US" sz="3733" b="1" dirty="0">
                <a:solidFill>
                  <a:srgbClr val="FF0000"/>
                </a:solidFill>
                <a:latin typeface="Times New Roman" panose="02020603050405020304" pitchFamily="18" charset="0"/>
                <a:cs typeface="Times New Roman" panose="02020603050405020304" pitchFamily="18" charset="0"/>
              </a:rPr>
              <a:t>5 – b  </a:t>
            </a:r>
            <a:endParaRPr lang="vi-VN" sz="3733"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1316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1" end="1"/>
                                            </p:txEl>
                                          </p:spTgt>
                                        </p:tgtEl>
                                        <p:attrNameLst>
                                          <p:attrName>style.visibility</p:attrName>
                                        </p:attrNameLst>
                                      </p:cBhvr>
                                      <p:to>
                                        <p:strVal val="visible"/>
                                      </p:to>
                                    </p:set>
                                    <p:animEffect transition="in" filter="fade">
                                      <p:cBhvr>
                                        <p:cTn id="18" dur="500"/>
                                        <p:tgtEl>
                                          <p:spTgt spid="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xEl>
                                              <p:pRg st="2" end="2"/>
                                            </p:txEl>
                                          </p:spTgt>
                                        </p:tgtEl>
                                        <p:attrNameLst>
                                          <p:attrName>style.visibility</p:attrName>
                                        </p:attrNameLst>
                                      </p:cBhvr>
                                      <p:to>
                                        <p:strVal val="visible"/>
                                      </p:to>
                                    </p:set>
                                    <p:animEffect transition="in" filter="fade">
                                      <p:cBhvr>
                                        <p:cTn id="26" dur="500"/>
                                        <p:tgtEl>
                                          <p:spTgt spid="3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xEl>
                                              <p:pRg st="3" end="3"/>
                                            </p:txEl>
                                          </p:spTgt>
                                        </p:tgtEl>
                                        <p:attrNameLst>
                                          <p:attrName>style.visibility</p:attrName>
                                        </p:attrNameLst>
                                      </p:cBhvr>
                                      <p:to>
                                        <p:strVal val="visible"/>
                                      </p:to>
                                    </p:set>
                                    <p:animEffect transition="in" filter="fade">
                                      <p:cBhvr>
                                        <p:cTn id="34" dur="500"/>
                                        <p:tgtEl>
                                          <p:spTgt spid="3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xEl>
                                              <p:pRg st="4" end="4"/>
                                            </p:txEl>
                                          </p:spTgt>
                                        </p:tgtEl>
                                        <p:attrNameLst>
                                          <p:attrName>style.visibility</p:attrName>
                                        </p:attrNameLst>
                                      </p:cBhvr>
                                      <p:to>
                                        <p:strVal val="visible"/>
                                      </p:to>
                                    </p:set>
                                    <p:animEffect transition="in" filter="fade">
                                      <p:cBhvr>
                                        <p:cTn id="42"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1238</Words>
  <Application>Microsoft Office PowerPoint</Application>
  <PresentationFormat>On-screen Show (16:9)</PresentationFormat>
  <Paragraphs>115</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UTM Avo</vt:lpstr>
      <vt:lpstr>Montserrat</vt:lpstr>
      <vt:lpstr>宋体</vt:lpstr>
      <vt:lpstr>Kalam</vt:lpstr>
      <vt:lpstr>Calibri</vt:lpstr>
      <vt:lpstr>UTM Avo</vt:lpstr>
      <vt:lpstr>UTM Cookies</vt:lpstr>
      <vt:lpstr>UTM Charlotte</vt:lpstr>
      <vt:lpstr>Arial-Rounded</vt:lpstr>
      <vt:lpstr>Arial</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164</cp:revision>
  <dcterms:modified xsi:type="dcterms:W3CDTF">2025-11-03T05:51:14Z</dcterms:modified>
</cp:coreProperties>
</file>