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sldIdLst>
    <p:sldId id="257" r:id="rId2"/>
    <p:sldId id="263" r:id="rId3"/>
    <p:sldId id="264" r:id="rId4"/>
    <p:sldId id="265" r:id="rId5"/>
    <p:sldId id="266" r:id="rId6"/>
    <p:sldId id="262" r:id="rId7"/>
    <p:sldId id="267" r:id="rId8"/>
    <p:sldId id="268" r:id="rId9"/>
    <p:sldId id="269" r:id="rId10"/>
    <p:sldId id="270" r:id="rId11"/>
    <p:sldId id="282" r:id="rId12"/>
    <p:sldId id="271" r:id="rId13"/>
    <p:sldId id="276" r:id="rId14"/>
    <p:sldId id="274" r:id="rId15"/>
    <p:sldId id="280" r:id="rId16"/>
  </p:sldIdLst>
  <p:sldSz cx="12192000" cy="6858000"/>
  <p:notesSz cx="6858000" cy="9144000"/>
  <p:embeddedFontLst>
    <p:embeddedFont>
      <p:font typeface="Cambria" panose="02040503050406030204" pitchFamily="18" charset="0"/>
      <p:regular r:id="rId18"/>
      <p:bold r:id="rId19"/>
      <p:italic r:id="rId20"/>
      <p:boldItalic r:id="rId21"/>
    </p:embeddedFont>
    <p:embeddedFont>
      <p:font typeface="Tahoma" panose="020B0604030504040204" pitchFamily="34"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9" autoAdjust="0"/>
    <p:restoredTop sz="94660"/>
  </p:normalViewPr>
  <p:slideViewPr>
    <p:cSldViewPr snapToGrid="0" showGuides="1">
      <p:cViewPr varScale="1">
        <p:scale>
          <a:sx n="88" d="100"/>
          <a:sy n="88" d="100"/>
        </p:scale>
        <p:origin x="528" y="84"/>
      </p:cViewPr>
      <p:guideLst>
        <p:guide orient="horz" pos="208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1255E-B5C8-4140-A0FA-C0B26E32747D}" type="datetimeFigureOut">
              <a:rPr lang="en-US" smtClean="0"/>
              <a:t>9/24/2025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3A23B-701B-45A6-8E12-258FEFAFD906}" type="slidenum">
              <a:rPr lang="en-US" smtClean="0"/>
              <a:t>‹#›</a:t>
            </a:fld>
            <a:endParaRPr lang="en-US"/>
          </a:p>
        </p:txBody>
      </p:sp>
    </p:spTree>
    <p:extLst>
      <p:ext uri="{BB962C8B-B14F-4D97-AF65-F5344CB8AC3E}">
        <p14:creationId xmlns:p14="http://schemas.microsoft.com/office/powerpoint/2010/main" val="2180423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695B-2B5C-4B14-B60D-630EB92AB14B}" type="slidenum">
              <a:rPr kumimoji="0" lang="zh-CN" altLang="en-US" sz="1200" b="0" i="0" u="none" strike="noStrike" kern="1200" cap="none" spc="0" normalizeH="0" baseline="0" noProof="0" smtClean="0">
                <a:ln>
                  <a:noFill/>
                </a:ln>
                <a:solidFill>
                  <a:prstClr val="black"/>
                </a:solidFill>
                <a:effectLst/>
                <a:uLnTx/>
                <a:uFillTx/>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ea typeface="印品丫丫体-D版" panose="02010601030101010101" pitchFamily="2" charset="-122"/>
              <a:cs typeface="+mn-cs"/>
            </a:endParaRPr>
          </a:p>
        </p:txBody>
      </p:sp>
    </p:spTree>
    <p:extLst>
      <p:ext uri="{BB962C8B-B14F-4D97-AF65-F5344CB8AC3E}">
        <p14:creationId xmlns:p14="http://schemas.microsoft.com/office/powerpoint/2010/main" val="2424469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695B-2B5C-4B14-B60D-630EB92AB14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印品丫丫体-D版" panose="02010601030101010101" pitchFamily="2" charset="-122"/>
              <a:cs typeface="+mn-cs"/>
            </a:endParaRPr>
          </a:p>
        </p:txBody>
      </p:sp>
    </p:spTree>
    <p:extLst>
      <p:ext uri="{BB962C8B-B14F-4D97-AF65-F5344CB8AC3E}">
        <p14:creationId xmlns:p14="http://schemas.microsoft.com/office/powerpoint/2010/main" val="1746509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695B-2B5C-4B14-B60D-630EB92AB14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印品丫丫体-D版" panose="02010601030101010101" pitchFamily="2" charset="-122"/>
              <a:cs typeface="+mn-cs"/>
            </a:endParaRPr>
          </a:p>
        </p:txBody>
      </p:sp>
    </p:spTree>
    <p:extLst>
      <p:ext uri="{BB962C8B-B14F-4D97-AF65-F5344CB8AC3E}">
        <p14:creationId xmlns:p14="http://schemas.microsoft.com/office/powerpoint/2010/main" val="472194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695B-2B5C-4B14-B60D-630EB92AB14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印品丫丫体-D版" panose="02010601030101010101" pitchFamily="2" charset="-122"/>
              <a:cs typeface="+mn-cs"/>
            </a:endParaRPr>
          </a:p>
        </p:txBody>
      </p:sp>
    </p:spTree>
    <p:extLst>
      <p:ext uri="{BB962C8B-B14F-4D97-AF65-F5344CB8AC3E}">
        <p14:creationId xmlns:p14="http://schemas.microsoft.com/office/powerpoint/2010/main" val="3959646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695B-2B5C-4B14-B60D-630EB92AB14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印品丫丫体-D版" panose="02010601030101010101" pitchFamily="2" charset="-122"/>
              <a:cs typeface="+mn-cs"/>
            </a:endParaRPr>
          </a:p>
        </p:txBody>
      </p:sp>
    </p:spTree>
    <p:extLst>
      <p:ext uri="{BB962C8B-B14F-4D97-AF65-F5344CB8AC3E}">
        <p14:creationId xmlns:p14="http://schemas.microsoft.com/office/powerpoint/2010/main" val="272687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695B-2B5C-4B14-B60D-630EB92AB14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印品丫丫体-D版" panose="02010601030101010101" pitchFamily="2" charset="-122"/>
              <a:cs typeface="+mn-cs"/>
            </a:endParaRPr>
          </a:p>
        </p:txBody>
      </p:sp>
    </p:spTree>
    <p:extLst>
      <p:ext uri="{BB962C8B-B14F-4D97-AF65-F5344CB8AC3E}">
        <p14:creationId xmlns:p14="http://schemas.microsoft.com/office/powerpoint/2010/main" val="3433892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695B-2B5C-4B14-B60D-630EB92AB14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印品丫丫体-D版" panose="02010601030101010101" pitchFamily="2" charset="-122"/>
              <a:cs typeface="+mn-cs"/>
            </a:endParaRPr>
          </a:p>
        </p:txBody>
      </p:sp>
    </p:spTree>
    <p:extLst>
      <p:ext uri="{BB962C8B-B14F-4D97-AF65-F5344CB8AC3E}">
        <p14:creationId xmlns:p14="http://schemas.microsoft.com/office/powerpoint/2010/main" val="2343477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695B-2B5C-4B14-B60D-630EB92AB14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印品丫丫体-D版" panose="02010601030101010101" pitchFamily="2" charset="-122"/>
              <a:cs typeface="+mn-cs"/>
            </a:endParaRPr>
          </a:p>
        </p:txBody>
      </p:sp>
    </p:spTree>
    <p:extLst>
      <p:ext uri="{BB962C8B-B14F-4D97-AF65-F5344CB8AC3E}">
        <p14:creationId xmlns:p14="http://schemas.microsoft.com/office/powerpoint/2010/main" val="2951339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695B-2B5C-4B14-B60D-630EB92AB14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印品丫丫体-D版" panose="02010601030101010101" pitchFamily="2" charset="-122"/>
              <a:cs typeface="+mn-cs"/>
            </a:endParaRPr>
          </a:p>
        </p:txBody>
      </p:sp>
    </p:spTree>
    <p:extLst>
      <p:ext uri="{BB962C8B-B14F-4D97-AF65-F5344CB8AC3E}">
        <p14:creationId xmlns:p14="http://schemas.microsoft.com/office/powerpoint/2010/main" val="752552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695B-2B5C-4B14-B60D-630EB92AB14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印品丫丫体-D版" panose="02010601030101010101" pitchFamily="2" charset="-122"/>
              <a:cs typeface="+mn-cs"/>
            </a:endParaRPr>
          </a:p>
        </p:txBody>
      </p:sp>
    </p:spTree>
    <p:extLst>
      <p:ext uri="{BB962C8B-B14F-4D97-AF65-F5344CB8AC3E}">
        <p14:creationId xmlns:p14="http://schemas.microsoft.com/office/powerpoint/2010/main" val="253776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695B-2B5C-4B14-B60D-630EB92AB14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印品丫丫体-D版" panose="02010601030101010101" pitchFamily="2" charset="-122"/>
              <a:cs typeface="+mn-cs"/>
            </a:endParaRPr>
          </a:p>
        </p:txBody>
      </p:sp>
    </p:spTree>
    <p:extLst>
      <p:ext uri="{BB962C8B-B14F-4D97-AF65-F5344CB8AC3E}">
        <p14:creationId xmlns:p14="http://schemas.microsoft.com/office/powerpoint/2010/main" val="1535390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695B-2B5C-4B14-B60D-630EB92AB14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印品丫丫体-D版" panose="02010601030101010101" pitchFamily="2" charset="-122"/>
              <a:cs typeface="+mn-cs"/>
            </a:endParaRPr>
          </a:p>
        </p:txBody>
      </p:sp>
    </p:spTree>
    <p:extLst>
      <p:ext uri="{BB962C8B-B14F-4D97-AF65-F5344CB8AC3E}">
        <p14:creationId xmlns:p14="http://schemas.microsoft.com/office/powerpoint/2010/main" val="3114864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695B-2B5C-4B14-B60D-630EB92AB14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印品丫丫体-D版" panose="02010601030101010101" pitchFamily="2" charset="-122"/>
              <a:cs typeface="+mn-cs"/>
            </a:endParaRPr>
          </a:p>
        </p:txBody>
      </p:sp>
    </p:spTree>
    <p:extLst>
      <p:ext uri="{BB962C8B-B14F-4D97-AF65-F5344CB8AC3E}">
        <p14:creationId xmlns:p14="http://schemas.microsoft.com/office/powerpoint/2010/main" val="2455352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695B-2B5C-4B14-B60D-630EB92AB14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印品丫丫体-D版" panose="02010601030101010101" pitchFamily="2" charset="-122"/>
              <a:cs typeface="+mn-cs"/>
            </a:endParaRPr>
          </a:p>
        </p:txBody>
      </p:sp>
    </p:spTree>
    <p:extLst>
      <p:ext uri="{BB962C8B-B14F-4D97-AF65-F5344CB8AC3E}">
        <p14:creationId xmlns:p14="http://schemas.microsoft.com/office/powerpoint/2010/main" val="642428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695B-2B5C-4B14-B60D-630EB92AB14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印品丫丫体-D版" panose="02010601030101010101" pitchFamily="2" charset="-122"/>
              <a:cs typeface="+mn-cs"/>
            </a:endParaRPr>
          </a:p>
        </p:txBody>
      </p:sp>
    </p:spTree>
    <p:extLst>
      <p:ext uri="{BB962C8B-B14F-4D97-AF65-F5344CB8AC3E}">
        <p14:creationId xmlns:p14="http://schemas.microsoft.com/office/powerpoint/2010/main" val="3847671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7F5DE3-3A91-49F3-83B6-C8EB99693F1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2025/9/24</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55A2D-0743-4FD7-A220-9FA28E159189}" type="slidenum">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Tree>
    <p:extLst>
      <p:ext uri="{BB962C8B-B14F-4D97-AF65-F5344CB8AC3E}">
        <p14:creationId xmlns:p14="http://schemas.microsoft.com/office/powerpoint/2010/main" val="530765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7F5DE3-3A91-49F3-83B6-C8EB99693F1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2025/9/24</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55A2D-0743-4FD7-A220-9FA28E159189}" type="slidenum">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Tree>
    <p:extLst>
      <p:ext uri="{BB962C8B-B14F-4D97-AF65-F5344CB8AC3E}">
        <p14:creationId xmlns:p14="http://schemas.microsoft.com/office/powerpoint/2010/main" val="1637301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7F5DE3-3A91-49F3-83B6-C8EB99693F1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2025/9/24</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55A2D-0743-4FD7-A220-9FA28E159189}" type="slidenum">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Tree>
    <p:extLst>
      <p:ext uri="{BB962C8B-B14F-4D97-AF65-F5344CB8AC3E}">
        <p14:creationId xmlns:p14="http://schemas.microsoft.com/office/powerpoint/2010/main" val="164617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7F5DE3-3A91-49F3-83B6-C8EB99693F1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2025/9/24</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55A2D-0743-4FD7-A220-9FA28E159189}" type="slidenum">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Tree>
    <p:extLst>
      <p:ext uri="{BB962C8B-B14F-4D97-AF65-F5344CB8AC3E}">
        <p14:creationId xmlns:p14="http://schemas.microsoft.com/office/powerpoint/2010/main" val="3256090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7F5DE3-3A91-49F3-83B6-C8EB99693F1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2025/9/24</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55A2D-0743-4FD7-A220-9FA28E159189}" type="slidenum">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Tree>
    <p:extLst>
      <p:ext uri="{BB962C8B-B14F-4D97-AF65-F5344CB8AC3E}">
        <p14:creationId xmlns:p14="http://schemas.microsoft.com/office/powerpoint/2010/main" val="25564723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7F5DE3-3A91-49F3-83B6-C8EB99693F1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2025/9/24</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55A2D-0743-4FD7-A220-9FA28E159189}" type="slidenum">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Tree>
    <p:extLst>
      <p:ext uri="{BB962C8B-B14F-4D97-AF65-F5344CB8AC3E}">
        <p14:creationId xmlns:p14="http://schemas.microsoft.com/office/powerpoint/2010/main" val="82105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7F5DE3-3A91-49F3-83B6-C8EB99693F1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2025/9/24</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55A2D-0743-4FD7-A220-9FA28E159189}" type="slidenum">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Tree>
    <p:extLst>
      <p:ext uri="{BB962C8B-B14F-4D97-AF65-F5344CB8AC3E}">
        <p14:creationId xmlns:p14="http://schemas.microsoft.com/office/powerpoint/2010/main" val="14239800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7F5DE3-3A91-49F3-83B6-C8EB99693F1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2025/9/24</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55A2D-0743-4FD7-A220-9FA28E159189}" type="slidenum">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Tree>
    <p:extLst>
      <p:ext uri="{BB962C8B-B14F-4D97-AF65-F5344CB8AC3E}">
        <p14:creationId xmlns:p14="http://schemas.microsoft.com/office/powerpoint/2010/main" val="1796366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7F5DE3-3A91-49F3-83B6-C8EB99693F1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2025/9/24</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55A2D-0743-4FD7-A220-9FA28E159189}" type="slidenum">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Tree>
    <p:extLst>
      <p:ext uri="{BB962C8B-B14F-4D97-AF65-F5344CB8AC3E}">
        <p14:creationId xmlns:p14="http://schemas.microsoft.com/office/powerpoint/2010/main" val="2897351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7F5DE3-3A91-49F3-83B6-C8EB99693F1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2025/9/24</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55A2D-0743-4FD7-A220-9FA28E159189}" type="slidenum">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Tree>
    <p:extLst>
      <p:ext uri="{BB962C8B-B14F-4D97-AF65-F5344CB8AC3E}">
        <p14:creationId xmlns:p14="http://schemas.microsoft.com/office/powerpoint/2010/main" val="4078736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7F5DE3-3A91-49F3-83B6-C8EB99693F1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2025/9/24</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55A2D-0743-4FD7-A220-9FA28E159189}" type="slidenum">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Tree>
    <p:extLst>
      <p:ext uri="{BB962C8B-B14F-4D97-AF65-F5344CB8AC3E}">
        <p14:creationId xmlns:p14="http://schemas.microsoft.com/office/powerpoint/2010/main" val="4121589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3087180" y="-14589060"/>
            <a:ext cx="1202436" cy="2044763"/>
          </a:xfrm>
          <a:prstGeom prst="rect">
            <a:avLst/>
          </a:prstGeom>
        </p:spPr>
      </p:pic>
      <p:pic>
        <p:nvPicPr>
          <p:cNvPr id="7" name="Picture 6">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7037180" y="-14589060"/>
            <a:ext cx="1202436" cy="2044763"/>
          </a:xfrm>
          <a:prstGeom prst="rect">
            <a:avLst/>
          </a:prstGeom>
        </p:spPr>
      </p:pic>
      <p:pic>
        <p:nvPicPr>
          <p:cNvPr id="8" name="Picture 7">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474714" y="16047151"/>
            <a:ext cx="1202436" cy="2044763"/>
          </a:xfrm>
          <a:prstGeom prst="rect">
            <a:avLst/>
          </a:prstGeom>
        </p:spPr>
      </p:pic>
      <p:pic>
        <p:nvPicPr>
          <p:cNvPr id="9" name="Picture 8">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8260469" y="16047151"/>
            <a:ext cx="1202436" cy="2044763"/>
          </a:xfrm>
          <a:prstGeom prst="rect">
            <a:avLst/>
          </a:prstGeom>
        </p:spPr>
      </p:pic>
      <p:pic>
        <p:nvPicPr>
          <p:cNvPr id="12" name="Picture 11">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24481104" y="-10629716"/>
            <a:ext cx="1995142" cy="2618919"/>
          </a:xfrm>
          <a:prstGeom prst="rect">
            <a:avLst/>
          </a:prstGeom>
        </p:spPr>
      </p:pic>
      <p:pic>
        <p:nvPicPr>
          <p:cNvPr id="13" name="Picture 12">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24481104" y="13019500"/>
            <a:ext cx="1995142" cy="2618919"/>
          </a:xfrm>
          <a:prstGeom prst="rect">
            <a:avLst/>
          </a:prstGeom>
        </p:spPr>
      </p:pic>
      <p:pic>
        <p:nvPicPr>
          <p:cNvPr id="14" name="Picture 13">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28861687" y="-10629716"/>
            <a:ext cx="1995142" cy="2618919"/>
          </a:xfrm>
          <a:prstGeom prst="rect">
            <a:avLst/>
          </a:prstGeom>
        </p:spPr>
      </p:pic>
      <p:pic>
        <p:nvPicPr>
          <p:cNvPr id="15" name="Picture 14">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29006413" y="13019500"/>
            <a:ext cx="1995142" cy="2618919"/>
          </a:xfrm>
          <a:prstGeom prst="rect">
            <a:avLst/>
          </a:prstGeom>
        </p:spPr>
      </p:pic>
    </p:spTree>
    <p:extLst>
      <p:ext uri="{BB962C8B-B14F-4D97-AF65-F5344CB8AC3E}">
        <p14:creationId xmlns:p14="http://schemas.microsoft.com/office/powerpoint/2010/main" val="2652344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丫丫体-D版" panose="02010601030101010101" pitchFamily="2" charset="-122"/>
          <a:ea typeface="印品丫丫体-D版" panose="02010601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丫丫体-D版" panose="02010601030101010101" pitchFamily="2" charset="-122"/>
          <a:ea typeface="印品丫丫体-D版" panose="0201060103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丫丫体-D版" panose="02010601030101010101" pitchFamily="2" charset="-122"/>
          <a:ea typeface="印品丫丫体-D版" panose="0201060103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丫丫体-D版" panose="02010601030101010101" pitchFamily="2" charset="-122"/>
          <a:ea typeface="印品丫丫体-D版" panose="0201060103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丫丫体-D版" panose="02010601030101010101" pitchFamily="2" charset="-122"/>
          <a:ea typeface="印品丫丫体-D版" panose="02010601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eg"/><Relationship Id="rId5" Type="http://schemas.openxmlformats.org/officeDocument/2006/relationships/audio" Target="../media/audio1.wav"/><Relationship Id="rId4" Type="http://schemas.openxmlformats.org/officeDocument/2006/relationships/notesSlide" Target="../notesSlides/notesSlide8.xm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xml"/><Relationship Id="rId7" Type="http://schemas.openxmlformats.org/officeDocument/2006/relationships/slide" Target="slide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3.png"/><Relationship Id="rId5" Type="http://schemas.openxmlformats.org/officeDocument/2006/relationships/image" Target="../media/image3.jpeg"/><Relationship Id="rId4" Type="http://schemas.openxmlformats.org/officeDocument/2006/relationships/notesSlide" Target="../notesSlides/notesSlide9.xm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6999" y="-2666998"/>
            <a:ext cx="6858001" cy="12191999"/>
          </a:xfrm>
          <a:prstGeom prst="rect">
            <a:avLst/>
          </a:prstGeom>
        </p:spPr>
      </p:pic>
      <p:sp>
        <p:nvSpPr>
          <p:cNvPr id="7" name="矩形 6"/>
          <p:cNvSpPr/>
          <p:nvPr/>
        </p:nvSpPr>
        <p:spPr>
          <a:xfrm>
            <a:off x="252184" y="234042"/>
            <a:ext cx="11711214" cy="6395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pic>
        <p:nvPicPr>
          <p:cNvPr id="19"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98484" y="373869"/>
            <a:ext cx="4285216" cy="3908175"/>
          </a:xfrm>
          <a:prstGeom prst="rect">
            <a:avLst/>
          </a:prstGeom>
        </p:spPr>
      </p:pic>
      <p:sp>
        <p:nvSpPr>
          <p:cNvPr id="12" name="矩形 11"/>
          <p:cNvSpPr/>
          <p:nvPr/>
        </p:nvSpPr>
        <p:spPr>
          <a:xfrm flipH="1">
            <a:off x="404586" y="373163"/>
            <a:ext cx="11406414" cy="6116537"/>
          </a:xfrm>
          <a:prstGeom prst="rect">
            <a:avLst/>
          </a:prstGeom>
          <a:noFill/>
          <a:ln w="19050">
            <a:gradFill>
              <a:gsLst>
                <a:gs pos="0">
                  <a:srgbClr val="12CCF2"/>
                </a:gs>
                <a:gs pos="100000">
                  <a:srgbClr val="556DD7"/>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pic>
        <p:nvPicPr>
          <p:cNvPr id="22" name="图片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033" y="3870118"/>
            <a:ext cx="6216108" cy="2883549"/>
          </a:xfrm>
          <a:prstGeom prst="rect">
            <a:avLst/>
          </a:prstGeom>
        </p:spPr>
      </p:pic>
      <p:pic>
        <p:nvPicPr>
          <p:cNvPr id="14" name="图片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84" y="2382883"/>
            <a:ext cx="3948360" cy="3346748"/>
          </a:xfrm>
          <a:prstGeom prst="rect">
            <a:avLst/>
          </a:prstGeom>
        </p:spPr>
      </p:pic>
      <p:pic>
        <p:nvPicPr>
          <p:cNvPr id="17" name="图片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668042" y="3993368"/>
            <a:ext cx="6216108" cy="2883549"/>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9361" y="304876"/>
            <a:ext cx="1446112" cy="1446112"/>
          </a:xfrm>
          <a:prstGeom prst="rect">
            <a:avLst/>
          </a:prstGeom>
        </p:spPr>
      </p:pic>
      <p:pic>
        <p:nvPicPr>
          <p:cNvPr id="5" name="Picture 4"/>
          <p:cNvPicPr>
            <a:picLocks noChangeAspect="1"/>
          </p:cNvPicPr>
          <p:nvPr/>
        </p:nvPicPr>
        <p:blipFill>
          <a:blip r:embed="rId8"/>
          <a:stretch>
            <a:fillRect/>
          </a:stretch>
        </p:blipFill>
        <p:spPr>
          <a:xfrm>
            <a:off x="3068349" y="151590"/>
            <a:ext cx="10358002" cy="4883319"/>
          </a:xfrm>
          <a:prstGeom prst="rect">
            <a:avLst/>
          </a:prstGeom>
        </p:spPr>
      </p:pic>
    </p:spTree>
    <p:extLst>
      <p:ext uri="{BB962C8B-B14F-4D97-AF65-F5344CB8AC3E}">
        <p14:creationId xmlns:p14="http://schemas.microsoft.com/office/powerpoint/2010/main" val="3755431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Effect transition="in" filter="fade">
                                      <p:cBhvr>
                                        <p:cTn id="9" dur="750"/>
                                        <p:tgtEl>
                                          <p:spTgt spid="14"/>
                                        </p:tgtEl>
                                      </p:cBhvr>
                                    </p:animEffect>
                                  </p:childTnLst>
                                </p:cTn>
                              </p:par>
                            </p:childTnLst>
                          </p:cTn>
                        </p:par>
                        <p:par>
                          <p:cTn id="10" fill="hold">
                            <p:stCondLst>
                              <p:cond delay="750"/>
                            </p:stCondLst>
                            <p:childTnLst>
                              <p:par>
                                <p:cTn id="11" presetID="22" presetClass="entr" presetSubtype="4"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750"/>
                                        <p:tgtEl>
                                          <p:spTgt spid="22"/>
                                        </p:tgtEl>
                                      </p:cBhvr>
                                    </p:animEffect>
                                  </p:childTnLst>
                                </p:cTn>
                              </p:par>
                              <p:par>
                                <p:cTn id="14" presetID="22" presetClass="entr" presetSubtype="4"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750"/>
                                        <p:tgtEl>
                                          <p:spTgt spid="17"/>
                                        </p:tgtEl>
                                      </p:cBhvr>
                                    </p:animEffect>
                                  </p:childTnLst>
                                </p:cTn>
                              </p:par>
                            </p:childTnLst>
                          </p:cTn>
                        </p:par>
                        <p:par>
                          <p:cTn id="17" fill="hold">
                            <p:stCondLst>
                              <p:cond delay="1500"/>
                            </p:stCondLst>
                            <p:childTnLst>
                              <p:par>
                                <p:cTn id="18" presetID="22" presetClass="entr" presetSubtype="2"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right)">
                                      <p:cBhvr>
                                        <p:cTn id="20" dur="75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6999" y="-2664569"/>
            <a:ext cx="6858001" cy="12191999"/>
          </a:xfrm>
          <a:prstGeom prst="rect">
            <a:avLst/>
          </a:prstGeom>
        </p:spPr>
      </p:pic>
      <p:sp>
        <p:nvSpPr>
          <p:cNvPr id="7" name="矩形 6"/>
          <p:cNvSpPr/>
          <p:nvPr/>
        </p:nvSpPr>
        <p:spPr>
          <a:xfrm>
            <a:off x="252186" y="233751"/>
            <a:ext cx="11711214" cy="6395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sp>
        <p:nvSpPr>
          <p:cNvPr id="12" name="矩形 11"/>
          <p:cNvSpPr/>
          <p:nvPr/>
        </p:nvSpPr>
        <p:spPr>
          <a:xfrm flipH="1">
            <a:off x="404586" y="373163"/>
            <a:ext cx="11406414" cy="6116537"/>
          </a:xfrm>
          <a:prstGeom prst="rect">
            <a:avLst/>
          </a:prstGeom>
          <a:noFill/>
          <a:ln w="19050">
            <a:gradFill>
              <a:gsLst>
                <a:gs pos="0">
                  <a:srgbClr val="12CCF2"/>
                </a:gs>
                <a:gs pos="100000">
                  <a:srgbClr val="556DD7"/>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sp>
        <p:nvSpPr>
          <p:cNvPr id="9" name="TextBox 8"/>
          <p:cNvSpPr txBox="1"/>
          <p:nvPr/>
        </p:nvSpPr>
        <p:spPr>
          <a:xfrm>
            <a:off x="569468" y="809762"/>
            <a:ext cx="11111906"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400" b="1" dirty="0">
                <a:solidFill>
                  <a:srgbClr val="C00000"/>
                </a:solidFill>
                <a:latin typeface="Cambria" panose="02040503050406030204" pitchFamily="18" charset="0"/>
                <a:ea typeface="Cambria" panose="02040503050406030204" pitchFamily="18" charset="0"/>
              </a:rPr>
              <a:t>Nêu một số việc làm khác để tiết kiệm nguồn nước?</a:t>
            </a:r>
            <a:endParaRPr kumimoji="0" lang="en-US" sz="3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
        <p:nvSpPr>
          <p:cNvPr id="10" name="Google Shape;117;p2"/>
          <p:cNvSpPr/>
          <p:nvPr/>
        </p:nvSpPr>
        <p:spPr>
          <a:xfrm>
            <a:off x="720410" y="566345"/>
            <a:ext cx="10751178" cy="1102386"/>
          </a:xfrm>
          <a:prstGeom prst="roundRect">
            <a:avLst>
              <a:gd name="adj" fmla="val 16667"/>
            </a:avLst>
          </a:prstGeom>
          <a:noFill/>
          <a:ln w="38100" cap="flat" cmpd="sng">
            <a:solidFill>
              <a:schemeClr val="tx1">
                <a:lumMod val="95000"/>
                <a:lumOff val="5000"/>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3400" b="0" i="0" u="none" strike="noStrike" kern="1200" cap="none" spc="0" normalizeH="0" baseline="0" noProof="0" dirty="0">
              <a:ln>
                <a:noFill/>
              </a:ln>
              <a:solidFill>
                <a:srgbClr val="4472C4"/>
              </a:solidFill>
              <a:effectLst/>
              <a:uLnTx/>
              <a:uFillTx/>
              <a:latin typeface="Tahoma"/>
              <a:ea typeface="Tahoma"/>
              <a:cs typeface="Tahoma"/>
              <a:sym typeface="Tahoma"/>
            </a:endParaRPr>
          </a:p>
        </p:txBody>
      </p:sp>
      <p:sp>
        <p:nvSpPr>
          <p:cNvPr id="8" name="TextBox 7"/>
          <p:cNvSpPr txBox="1"/>
          <p:nvPr/>
        </p:nvSpPr>
        <p:spPr>
          <a:xfrm>
            <a:off x="-1233714" y="2307311"/>
            <a:ext cx="100401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1" noProof="0" dirty="0">
                <a:solidFill>
                  <a:srgbClr val="002060"/>
                </a:solidFill>
                <a:latin typeface="Cambria" panose="02040503050406030204" pitchFamily="18" charset="0"/>
                <a:ea typeface="Cambria" panose="02040503050406030204" pitchFamily="18" charset="0"/>
              </a:rPr>
              <a:t>- Tắt vòi nước khi không sử dụng.</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1" name="TextBox 10"/>
          <p:cNvSpPr txBox="1"/>
          <p:nvPr/>
        </p:nvSpPr>
        <p:spPr>
          <a:xfrm>
            <a:off x="-1014458" y="3083041"/>
            <a:ext cx="100401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1" noProof="0" dirty="0">
                <a:solidFill>
                  <a:srgbClr val="002060"/>
                </a:solidFill>
                <a:latin typeface="Cambria" panose="02040503050406030204" pitchFamily="18" charset="0"/>
                <a:ea typeface="Cambria" panose="02040503050406030204" pitchFamily="18" charset="0"/>
              </a:rPr>
              <a:t>- Sử dụng nước tưới rau để tưới cây.</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3" name="TextBox 12"/>
          <p:cNvSpPr txBox="1"/>
          <p:nvPr/>
        </p:nvSpPr>
        <p:spPr>
          <a:xfrm>
            <a:off x="-1538513" y="4049725"/>
            <a:ext cx="100401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1" noProof="0" dirty="0">
                <a:solidFill>
                  <a:srgbClr val="002060"/>
                </a:solidFill>
                <a:latin typeface="Cambria" panose="02040503050406030204" pitchFamily="18" charset="0"/>
                <a:ea typeface="Cambria" panose="02040503050406030204" pitchFamily="18" charset="0"/>
              </a:rPr>
              <a:t>- Lấy lượng nước vừa đủ uống.</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4815" t="3518" r="6666" b="4074"/>
          <a:stretch/>
        </p:blipFill>
        <p:spPr>
          <a:xfrm>
            <a:off x="7461504" y="1898314"/>
            <a:ext cx="4219870" cy="4405262"/>
          </a:xfrm>
          <a:prstGeom prst="rect">
            <a:avLst/>
          </a:prstGeom>
        </p:spPr>
      </p:pic>
    </p:spTree>
    <p:extLst>
      <p:ext uri="{BB962C8B-B14F-4D97-AF65-F5344CB8AC3E}">
        <p14:creationId xmlns:p14="http://schemas.microsoft.com/office/powerpoint/2010/main" val="891295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6999" y="-2666998"/>
            <a:ext cx="6858001" cy="12191999"/>
          </a:xfrm>
          <a:prstGeom prst="rect">
            <a:avLst/>
          </a:prstGeom>
        </p:spPr>
      </p:pic>
      <p:sp>
        <p:nvSpPr>
          <p:cNvPr id="7" name="矩形 6"/>
          <p:cNvSpPr/>
          <p:nvPr/>
        </p:nvSpPr>
        <p:spPr>
          <a:xfrm>
            <a:off x="252186" y="231322"/>
            <a:ext cx="11711214" cy="6395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sp>
        <p:nvSpPr>
          <p:cNvPr id="12" name="矩形 11"/>
          <p:cNvSpPr/>
          <p:nvPr/>
        </p:nvSpPr>
        <p:spPr>
          <a:xfrm flipH="1">
            <a:off x="404586" y="373163"/>
            <a:ext cx="11406414" cy="6116537"/>
          </a:xfrm>
          <a:prstGeom prst="rect">
            <a:avLst/>
          </a:prstGeom>
          <a:noFill/>
          <a:ln w="19050">
            <a:gradFill>
              <a:gsLst>
                <a:gs pos="0">
                  <a:srgbClr val="12CCF2"/>
                </a:gs>
                <a:gs pos="100000">
                  <a:srgbClr val="556DD7"/>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957" y="3606151"/>
            <a:ext cx="6216108" cy="2883549"/>
          </a:xfrm>
          <a:prstGeom prst="rect">
            <a:avLst/>
          </a:prstGeom>
        </p:spPr>
      </p:pic>
      <p:pic>
        <p:nvPicPr>
          <p:cNvPr id="17"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671091" y="3569375"/>
            <a:ext cx="6216108" cy="2883549"/>
          </a:xfrm>
          <a:prstGeom prst="rect">
            <a:avLst/>
          </a:prstGeom>
        </p:spPr>
      </p:pic>
      <p:pic>
        <p:nvPicPr>
          <p:cNvPr id="3" name="Picture 2"/>
          <p:cNvPicPr>
            <a:picLocks noChangeAspect="1"/>
          </p:cNvPicPr>
          <p:nvPr/>
        </p:nvPicPr>
        <p:blipFill>
          <a:blip r:embed="rId5"/>
          <a:stretch>
            <a:fillRect/>
          </a:stretch>
        </p:blipFill>
        <p:spPr>
          <a:xfrm>
            <a:off x="749412" y="693353"/>
            <a:ext cx="9138696" cy="4186874"/>
          </a:xfrm>
          <a:prstGeom prst="rect">
            <a:avLst/>
          </a:prstGeom>
        </p:spPr>
      </p:pic>
    </p:spTree>
    <p:extLst>
      <p:ext uri="{BB962C8B-B14F-4D97-AF65-F5344CB8AC3E}">
        <p14:creationId xmlns:p14="http://schemas.microsoft.com/office/powerpoint/2010/main" val="35160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6999" y="-2664569"/>
            <a:ext cx="6858001" cy="12191999"/>
          </a:xfrm>
          <a:prstGeom prst="rect">
            <a:avLst/>
          </a:prstGeom>
        </p:spPr>
      </p:pic>
      <p:sp>
        <p:nvSpPr>
          <p:cNvPr id="7" name="矩形 6"/>
          <p:cNvSpPr/>
          <p:nvPr/>
        </p:nvSpPr>
        <p:spPr>
          <a:xfrm>
            <a:off x="240392" y="233751"/>
            <a:ext cx="11711214" cy="6395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sp>
        <p:nvSpPr>
          <p:cNvPr id="12" name="矩形 11"/>
          <p:cNvSpPr/>
          <p:nvPr/>
        </p:nvSpPr>
        <p:spPr>
          <a:xfrm flipH="1">
            <a:off x="330200" y="302253"/>
            <a:ext cx="11582400" cy="6200147"/>
          </a:xfrm>
          <a:prstGeom prst="rect">
            <a:avLst/>
          </a:prstGeom>
          <a:noFill/>
          <a:ln w="19050">
            <a:gradFill>
              <a:gsLst>
                <a:gs pos="0">
                  <a:srgbClr val="12CCF2"/>
                </a:gs>
                <a:gs pos="100000">
                  <a:srgbClr val="556DD7"/>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sp>
        <p:nvSpPr>
          <p:cNvPr id="2" name="TextBox 1"/>
          <p:cNvSpPr txBox="1"/>
          <p:nvPr/>
        </p:nvSpPr>
        <p:spPr>
          <a:xfrm>
            <a:off x="671739" y="302253"/>
            <a:ext cx="10594520" cy="707886"/>
          </a:xfrm>
          <a:prstGeom prst="rect">
            <a:avLst/>
          </a:prstGeom>
          <a:noFill/>
        </p:spPr>
        <p:txBody>
          <a:bodyPr wrap="square" rtlCol="0">
            <a:spAutoFit/>
          </a:bodyPr>
          <a:lstStyle/>
          <a:p>
            <a:pPr algn="ctr"/>
            <a:r>
              <a:rPr lang="vi-VN" sz="4000" b="1" dirty="0">
                <a:solidFill>
                  <a:srgbClr val="C00000"/>
                </a:solidFill>
                <a:latin typeface="Cambria" panose="02040503050406030204" pitchFamily="18" charset="0"/>
                <a:ea typeface="Cambria" panose="02040503050406030204" pitchFamily="18" charset="0"/>
              </a:rPr>
              <a:t>Một số cách làm sạch nước</a:t>
            </a:r>
            <a:endParaRPr lang="en-US" sz="4000" b="1" dirty="0">
              <a:solidFill>
                <a:srgbClr val="C00000"/>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5244" t="1656" r="35645" b="-1238"/>
          <a:stretch/>
        </p:blipFill>
        <p:spPr>
          <a:xfrm>
            <a:off x="1401057" y="1747062"/>
            <a:ext cx="2451100" cy="4320590"/>
          </a:xfrm>
          <a:prstGeom prst="rect">
            <a:avLst/>
          </a:prstGeom>
        </p:spPr>
      </p:pic>
      <p:sp>
        <p:nvSpPr>
          <p:cNvPr id="9" name="Rectangle 8"/>
          <p:cNvSpPr/>
          <p:nvPr/>
        </p:nvSpPr>
        <p:spPr>
          <a:xfrm>
            <a:off x="582360" y="1122041"/>
            <a:ext cx="2267416" cy="553998"/>
          </a:xfrm>
          <a:prstGeom prst="rect">
            <a:avLst/>
          </a:prstGeom>
        </p:spPr>
        <p:txBody>
          <a:bodyPr wrap="none">
            <a:spAutoFit/>
          </a:bodyPr>
          <a:lstStyle/>
          <a:p>
            <a:r>
              <a:rPr lang="vi-VN" sz="3000" b="1" dirty="0">
                <a:solidFill>
                  <a:srgbClr val="002060"/>
                </a:solidFill>
                <a:latin typeface="Cambria" panose="02040503050406030204" pitchFamily="18" charset="0"/>
                <a:ea typeface="Cambria" panose="02040503050406030204" pitchFamily="18" charset="0"/>
              </a:rPr>
              <a:t>a) Lọc nước</a:t>
            </a:r>
            <a:endParaRPr lang="en-US" sz="3000" b="1" dirty="0">
              <a:solidFill>
                <a:srgbClr val="002060"/>
              </a:solidFill>
              <a:latin typeface="Cambria" panose="02040503050406030204" pitchFamily="18" charset="0"/>
              <a:ea typeface="Cambria" panose="02040503050406030204" pitchFamily="18" charset="0"/>
            </a:endParaRPr>
          </a:p>
        </p:txBody>
      </p:sp>
      <p:sp>
        <p:nvSpPr>
          <p:cNvPr id="10" name="TextBox 9"/>
          <p:cNvSpPr txBox="1"/>
          <p:nvPr/>
        </p:nvSpPr>
        <p:spPr>
          <a:xfrm>
            <a:off x="3929963" y="2102821"/>
            <a:ext cx="2514600" cy="430887"/>
          </a:xfrm>
          <a:prstGeom prst="rect">
            <a:avLst/>
          </a:prstGeom>
          <a:noFill/>
        </p:spPr>
        <p:txBody>
          <a:bodyPr wrap="square" rtlCol="0">
            <a:spAutoFit/>
          </a:bodyPr>
          <a:lstStyle/>
          <a:p>
            <a:r>
              <a:rPr lang="vi-VN" sz="2200" b="1" dirty="0">
                <a:latin typeface="Cambria" panose="02040503050406030204" pitchFamily="18" charset="0"/>
                <a:ea typeface="Cambria" panose="02040503050406030204" pitchFamily="18" charset="0"/>
              </a:rPr>
              <a:t>Nước đục</a:t>
            </a:r>
            <a:endParaRPr lang="en-US" sz="2200" b="1" dirty="0">
              <a:latin typeface="Cambria" panose="02040503050406030204" pitchFamily="18" charset="0"/>
              <a:ea typeface="Cambria" panose="02040503050406030204" pitchFamily="18" charset="0"/>
            </a:endParaRPr>
          </a:p>
        </p:txBody>
      </p:sp>
      <p:sp>
        <p:nvSpPr>
          <p:cNvPr id="15" name="TextBox 14"/>
          <p:cNvSpPr txBox="1"/>
          <p:nvPr/>
        </p:nvSpPr>
        <p:spPr>
          <a:xfrm>
            <a:off x="3834026" y="2708868"/>
            <a:ext cx="2514600" cy="430887"/>
          </a:xfrm>
          <a:prstGeom prst="rect">
            <a:avLst/>
          </a:prstGeom>
          <a:noFill/>
        </p:spPr>
        <p:txBody>
          <a:bodyPr wrap="square" rtlCol="0">
            <a:spAutoFit/>
          </a:bodyPr>
          <a:lstStyle/>
          <a:p>
            <a:r>
              <a:rPr lang="vi-VN" sz="2200" b="1" dirty="0">
                <a:latin typeface="Cambria" panose="02040503050406030204" pitchFamily="18" charset="0"/>
                <a:ea typeface="Cambria" panose="02040503050406030204" pitchFamily="18" charset="0"/>
              </a:rPr>
              <a:t>Cát</a:t>
            </a:r>
            <a:endParaRPr lang="en-US" sz="2200" b="1" dirty="0">
              <a:latin typeface="Cambria" panose="02040503050406030204" pitchFamily="18" charset="0"/>
              <a:ea typeface="Cambria" panose="02040503050406030204" pitchFamily="18" charset="0"/>
            </a:endParaRPr>
          </a:p>
        </p:txBody>
      </p:sp>
      <p:sp>
        <p:nvSpPr>
          <p:cNvPr id="16" name="TextBox 15"/>
          <p:cNvSpPr txBox="1"/>
          <p:nvPr/>
        </p:nvSpPr>
        <p:spPr>
          <a:xfrm>
            <a:off x="3929963" y="3155635"/>
            <a:ext cx="2514600" cy="430887"/>
          </a:xfrm>
          <a:prstGeom prst="rect">
            <a:avLst/>
          </a:prstGeom>
          <a:noFill/>
        </p:spPr>
        <p:txBody>
          <a:bodyPr wrap="square" rtlCol="0">
            <a:spAutoFit/>
          </a:bodyPr>
          <a:lstStyle/>
          <a:p>
            <a:r>
              <a:rPr lang="vi-VN" sz="2200" b="1" dirty="0">
                <a:latin typeface="Cambria" panose="02040503050406030204" pitchFamily="18" charset="0"/>
                <a:ea typeface="Cambria" panose="02040503050406030204" pitchFamily="18" charset="0"/>
              </a:rPr>
              <a:t>Sỏi</a:t>
            </a:r>
            <a:endParaRPr lang="en-US" sz="2200" b="1" dirty="0">
              <a:latin typeface="Cambria" panose="02040503050406030204" pitchFamily="18" charset="0"/>
              <a:ea typeface="Cambria" panose="02040503050406030204" pitchFamily="18" charset="0"/>
            </a:endParaRPr>
          </a:p>
        </p:txBody>
      </p:sp>
      <p:sp>
        <p:nvSpPr>
          <p:cNvPr id="18" name="TextBox 17"/>
          <p:cNvSpPr txBox="1"/>
          <p:nvPr/>
        </p:nvSpPr>
        <p:spPr>
          <a:xfrm>
            <a:off x="3834026" y="3670787"/>
            <a:ext cx="2514600" cy="430887"/>
          </a:xfrm>
          <a:prstGeom prst="rect">
            <a:avLst/>
          </a:prstGeom>
          <a:noFill/>
        </p:spPr>
        <p:txBody>
          <a:bodyPr wrap="square" rtlCol="0">
            <a:spAutoFit/>
          </a:bodyPr>
          <a:lstStyle/>
          <a:p>
            <a:r>
              <a:rPr lang="vi-VN" sz="2200" b="1" dirty="0">
                <a:latin typeface="Cambria" panose="02040503050406030204" pitchFamily="18" charset="0"/>
                <a:ea typeface="Cambria" panose="02040503050406030204" pitchFamily="18" charset="0"/>
              </a:rPr>
              <a:t>Bông</a:t>
            </a:r>
            <a:endParaRPr lang="en-US" sz="2200" b="1" dirty="0">
              <a:latin typeface="Cambria" panose="02040503050406030204" pitchFamily="18" charset="0"/>
              <a:ea typeface="Cambria" panose="02040503050406030204" pitchFamily="18" charset="0"/>
            </a:endParaRPr>
          </a:p>
        </p:txBody>
      </p:sp>
      <p:sp>
        <p:nvSpPr>
          <p:cNvPr id="19" name="TextBox 18"/>
          <p:cNvSpPr txBox="1"/>
          <p:nvPr/>
        </p:nvSpPr>
        <p:spPr>
          <a:xfrm>
            <a:off x="3796366" y="4810719"/>
            <a:ext cx="2514600" cy="430887"/>
          </a:xfrm>
          <a:prstGeom prst="rect">
            <a:avLst/>
          </a:prstGeom>
          <a:noFill/>
        </p:spPr>
        <p:txBody>
          <a:bodyPr wrap="square" rtlCol="0">
            <a:spAutoFit/>
          </a:bodyPr>
          <a:lstStyle/>
          <a:p>
            <a:r>
              <a:rPr lang="vi-VN" sz="2200" b="1">
                <a:latin typeface="Cambria" panose="02040503050406030204" pitchFamily="18" charset="0"/>
                <a:ea typeface="Cambria" panose="02040503050406030204" pitchFamily="18" charset="0"/>
              </a:rPr>
              <a:t>Nước sau khi lọc</a:t>
            </a:r>
            <a:endParaRPr lang="en-US" sz="2200" b="1" dirty="0">
              <a:latin typeface="Cambria" panose="02040503050406030204" pitchFamily="18" charset="0"/>
              <a:ea typeface="Cambria" panose="02040503050406030204" pitchFamily="18" charset="0"/>
            </a:endParaRPr>
          </a:p>
        </p:txBody>
      </p:sp>
      <p:sp>
        <p:nvSpPr>
          <p:cNvPr id="20" name="TextBox 19"/>
          <p:cNvSpPr txBox="1"/>
          <p:nvPr/>
        </p:nvSpPr>
        <p:spPr>
          <a:xfrm>
            <a:off x="341060" y="2197405"/>
            <a:ext cx="2514600" cy="430887"/>
          </a:xfrm>
          <a:prstGeom prst="rect">
            <a:avLst/>
          </a:prstGeom>
          <a:noFill/>
        </p:spPr>
        <p:txBody>
          <a:bodyPr wrap="square" rtlCol="0">
            <a:spAutoFit/>
          </a:bodyPr>
          <a:lstStyle/>
          <a:p>
            <a:r>
              <a:rPr lang="vi-VN" sz="2200" b="1" dirty="0">
                <a:latin typeface="Cambria" panose="02040503050406030204" pitchFamily="18" charset="0"/>
                <a:ea typeface="Cambria" panose="02040503050406030204" pitchFamily="18" charset="0"/>
              </a:rPr>
              <a:t>Phần A</a:t>
            </a:r>
            <a:endParaRPr lang="en-US" sz="2200" b="1" dirty="0">
              <a:latin typeface="Cambria" panose="02040503050406030204" pitchFamily="18" charset="0"/>
              <a:ea typeface="Cambria" panose="02040503050406030204" pitchFamily="18" charset="0"/>
            </a:endParaRPr>
          </a:p>
        </p:txBody>
      </p:sp>
      <p:sp>
        <p:nvSpPr>
          <p:cNvPr id="21" name="TextBox 20"/>
          <p:cNvSpPr txBox="1"/>
          <p:nvPr/>
        </p:nvSpPr>
        <p:spPr>
          <a:xfrm>
            <a:off x="842723" y="3679463"/>
            <a:ext cx="2514600" cy="430887"/>
          </a:xfrm>
          <a:prstGeom prst="rect">
            <a:avLst/>
          </a:prstGeom>
          <a:noFill/>
        </p:spPr>
        <p:txBody>
          <a:bodyPr wrap="square" rtlCol="0">
            <a:spAutoFit/>
          </a:bodyPr>
          <a:lstStyle/>
          <a:p>
            <a:r>
              <a:rPr lang="vi-VN" sz="2200" b="1" dirty="0">
                <a:latin typeface="Cambria" panose="02040503050406030204" pitchFamily="18" charset="0"/>
                <a:ea typeface="Cambria" panose="02040503050406030204" pitchFamily="18" charset="0"/>
              </a:rPr>
              <a:t>Lỗ</a:t>
            </a:r>
            <a:endParaRPr lang="en-US" sz="2200" b="1" dirty="0">
              <a:latin typeface="Cambria" panose="02040503050406030204" pitchFamily="18" charset="0"/>
              <a:ea typeface="Cambria" panose="02040503050406030204" pitchFamily="18" charset="0"/>
            </a:endParaRPr>
          </a:p>
        </p:txBody>
      </p:sp>
      <p:sp>
        <p:nvSpPr>
          <p:cNvPr id="24" name="TextBox 23"/>
          <p:cNvSpPr txBox="1"/>
          <p:nvPr/>
        </p:nvSpPr>
        <p:spPr>
          <a:xfrm>
            <a:off x="341060" y="4441454"/>
            <a:ext cx="2514600" cy="430887"/>
          </a:xfrm>
          <a:prstGeom prst="rect">
            <a:avLst/>
          </a:prstGeom>
          <a:noFill/>
        </p:spPr>
        <p:txBody>
          <a:bodyPr wrap="square" rtlCol="0">
            <a:spAutoFit/>
          </a:bodyPr>
          <a:lstStyle/>
          <a:p>
            <a:r>
              <a:rPr lang="vi-VN" sz="2200" b="1" dirty="0">
                <a:latin typeface="Cambria" panose="02040503050406030204" pitchFamily="18" charset="0"/>
                <a:ea typeface="Cambria" panose="02040503050406030204" pitchFamily="18" charset="0"/>
              </a:rPr>
              <a:t>Phần B</a:t>
            </a:r>
            <a:endParaRPr lang="en-US" sz="2200" b="1" dirty="0">
              <a:latin typeface="Cambria" panose="02040503050406030204" pitchFamily="18" charset="0"/>
              <a:ea typeface="Cambria" panose="02040503050406030204" pitchFamily="18" charset="0"/>
            </a:endParaRPr>
          </a:p>
        </p:txBody>
      </p:sp>
      <p:sp>
        <p:nvSpPr>
          <p:cNvPr id="25" name="TextBox 24"/>
          <p:cNvSpPr txBox="1"/>
          <p:nvPr/>
        </p:nvSpPr>
        <p:spPr>
          <a:xfrm>
            <a:off x="6310966" y="1453162"/>
            <a:ext cx="5181601" cy="449353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600" b="1" noProof="0" dirty="0">
                <a:solidFill>
                  <a:srgbClr val="002060"/>
                </a:solidFill>
                <a:latin typeface="Cambria" panose="02040503050406030204" pitchFamily="18" charset="0"/>
                <a:ea typeface="Cambria" panose="02040503050406030204" pitchFamily="18" charset="0"/>
              </a:rPr>
              <a:t>-</a:t>
            </a:r>
            <a:r>
              <a:rPr lang="en-US" sz="2600" b="1" noProof="0" dirty="0">
                <a:solidFill>
                  <a:srgbClr val="002060"/>
                </a:solidFill>
                <a:latin typeface="Cambria" panose="02040503050406030204" pitchFamily="18" charset="0"/>
                <a:ea typeface="Cambria" panose="02040503050406030204" pitchFamily="18" charset="0"/>
              </a:rPr>
              <a:t> </a:t>
            </a:r>
            <a:r>
              <a:rPr lang="vi-VN" sz="2600" b="1" noProof="0" dirty="0">
                <a:solidFill>
                  <a:srgbClr val="002060"/>
                </a:solidFill>
                <a:latin typeface="Cambria" panose="02040503050406030204" pitchFamily="18" charset="0"/>
                <a:ea typeface="Cambria" panose="02040503050406030204" pitchFamily="18" charset="0"/>
              </a:rPr>
              <a:t>Cắt một chai nhựa thành 2 phần A và B. </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600" b="1" noProof="0" dirty="0">
                <a:solidFill>
                  <a:srgbClr val="002060"/>
                </a:solidFill>
                <a:latin typeface="Cambria" panose="02040503050406030204" pitchFamily="18" charset="0"/>
                <a:ea typeface="Cambria" panose="02040503050406030204" pitchFamily="18" charset="0"/>
              </a:rPr>
              <a:t>Đục nhiều lỗ nhỏ ở nắp chai phần A và một lỗ ở phía trên phần B.</a:t>
            </a:r>
          </a:p>
          <a:p>
            <a:pPr marR="0" lvl="0" algn="just" defTabSz="914400" rtl="0" eaLnBrk="1" fontAlgn="auto" latinLnBrk="0" hangingPunct="1">
              <a:lnSpc>
                <a:spcPct val="100000"/>
              </a:lnSpc>
              <a:spcBef>
                <a:spcPts val="0"/>
              </a:spcBef>
              <a:spcAft>
                <a:spcPts val="0"/>
              </a:spcAft>
              <a:buClrTx/>
              <a:buSzTx/>
              <a:tabLst/>
              <a:defRPr/>
            </a:pPr>
            <a:r>
              <a:rPr kumimoji="0" lang="vi-VN" sz="2600" b="1" i="0" u="none" strike="noStrike" kern="1200" cap="none" spc="0" normalizeH="0" baseline="0" dirty="0">
                <a:ln>
                  <a:noFill/>
                </a:ln>
                <a:solidFill>
                  <a:srgbClr val="002060"/>
                </a:solidFill>
                <a:effectLst/>
                <a:uLnTx/>
                <a:uFillTx/>
                <a:latin typeface="Cambria" panose="02040503050406030204" pitchFamily="18" charset="0"/>
                <a:ea typeface="Cambria" panose="02040503050406030204" pitchFamily="18" charset="0"/>
              </a:rPr>
              <a:t>- Lật ngược phần A đặt vào phần B như hình vẽ.</a:t>
            </a:r>
          </a:p>
          <a:p>
            <a:pPr marR="0" lvl="0" algn="just" defTabSz="914400" rtl="0" eaLnBrk="1" fontAlgn="auto" latinLnBrk="0" hangingPunct="1">
              <a:lnSpc>
                <a:spcPct val="100000"/>
              </a:lnSpc>
              <a:spcBef>
                <a:spcPts val="0"/>
              </a:spcBef>
              <a:spcAft>
                <a:spcPts val="0"/>
              </a:spcAft>
              <a:buClrTx/>
              <a:buSzTx/>
              <a:tabLst/>
              <a:defRPr/>
            </a:pPr>
            <a:r>
              <a:rPr lang="vi-VN" sz="2600" b="1" dirty="0">
                <a:solidFill>
                  <a:srgbClr val="002060"/>
                </a:solidFill>
                <a:latin typeface="Cambria" panose="02040503050406030204" pitchFamily="18" charset="0"/>
                <a:ea typeface="Cambria" panose="02040503050406030204" pitchFamily="18" charset="0"/>
              </a:rPr>
              <a:t>-</a:t>
            </a:r>
            <a:r>
              <a:rPr lang="en-US" sz="2600" b="1" dirty="0">
                <a:solidFill>
                  <a:srgbClr val="002060"/>
                </a:solidFill>
                <a:latin typeface="Cambria" panose="02040503050406030204" pitchFamily="18" charset="0"/>
                <a:ea typeface="Cambria" panose="02040503050406030204" pitchFamily="18" charset="0"/>
              </a:rPr>
              <a:t> </a:t>
            </a:r>
            <a:r>
              <a:rPr lang="vi-VN" sz="2600" b="1" dirty="0">
                <a:solidFill>
                  <a:srgbClr val="002060"/>
                </a:solidFill>
                <a:latin typeface="Cambria" panose="02040503050406030204" pitchFamily="18" charset="0"/>
                <a:ea typeface="Cambria" panose="02040503050406030204" pitchFamily="18" charset="0"/>
              </a:rPr>
              <a:t>Cho lần lượt vào hình A một ít bông, cát, sỏi.  </a:t>
            </a:r>
          </a:p>
          <a:p>
            <a:pPr marR="0" lvl="0" algn="just" defTabSz="914400" rtl="0" eaLnBrk="1" fontAlgn="auto" latinLnBrk="0" hangingPunct="1">
              <a:lnSpc>
                <a:spcPct val="100000"/>
              </a:lnSpc>
              <a:spcBef>
                <a:spcPts val="0"/>
              </a:spcBef>
              <a:spcAft>
                <a:spcPts val="0"/>
              </a:spcAft>
              <a:buClrTx/>
              <a:buSzTx/>
              <a:tabLst/>
              <a:defRPr/>
            </a:pPr>
            <a:r>
              <a:rPr lang="vi-VN" sz="2600" b="1" dirty="0">
                <a:solidFill>
                  <a:srgbClr val="002060"/>
                </a:solidFill>
                <a:latin typeface="Cambria" panose="02040503050406030204" pitchFamily="18" charset="0"/>
                <a:ea typeface="Cambria" panose="02040503050406030204" pitchFamily="18" charset="0"/>
              </a:rPr>
              <a:t>Sau đó, từ từ đổ nước cần lọc vào phần A.</a:t>
            </a:r>
            <a:endParaRPr kumimoji="0" lang="en-US"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23150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randombar(horizontal)">
                                      <p:cBhvr>
                                        <p:cTn id="18" dur="500"/>
                                        <p:tgtEl>
                                          <p:spTgt spid="2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randombar(horizontal)">
                                      <p:cBhvr>
                                        <p:cTn id="33" dur="500"/>
                                        <p:tgtEl>
                                          <p:spTgt spid="15"/>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randombar(horizontal)">
                                      <p:cBhvr>
                                        <p:cTn id="36" dur="500"/>
                                        <p:tgtEl>
                                          <p:spTgt spid="10"/>
                                        </p:tgtEl>
                                      </p:cBhvr>
                                    </p:animEffect>
                                  </p:childTnLst>
                                </p:cTn>
                              </p:par>
                              <p:par>
                                <p:cTn id="37" presetID="14" presetClass="entr" presetSubtype="1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randombar(horizontal)">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circle(in)">
                                      <p:cBhvr>
                                        <p:cTn id="44"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5" grpId="0"/>
      <p:bldP spid="16" grpId="0"/>
      <p:bldP spid="18" grpId="0"/>
      <p:bldP spid="19" grpId="0"/>
      <p:bldP spid="20" grpId="0"/>
      <p:bldP spid="21"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6999" y="-2664569"/>
            <a:ext cx="6858001" cy="12191999"/>
          </a:xfrm>
          <a:prstGeom prst="rect">
            <a:avLst/>
          </a:prstGeom>
        </p:spPr>
      </p:pic>
      <p:sp>
        <p:nvSpPr>
          <p:cNvPr id="7" name="矩形 6"/>
          <p:cNvSpPr/>
          <p:nvPr/>
        </p:nvSpPr>
        <p:spPr>
          <a:xfrm>
            <a:off x="240392" y="233751"/>
            <a:ext cx="11711214" cy="6395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sp>
        <p:nvSpPr>
          <p:cNvPr id="12" name="矩形 11"/>
          <p:cNvSpPr/>
          <p:nvPr/>
        </p:nvSpPr>
        <p:spPr>
          <a:xfrm flipH="1">
            <a:off x="330200" y="302253"/>
            <a:ext cx="11582400" cy="6200147"/>
          </a:xfrm>
          <a:prstGeom prst="rect">
            <a:avLst/>
          </a:prstGeom>
          <a:noFill/>
          <a:ln w="19050">
            <a:gradFill>
              <a:gsLst>
                <a:gs pos="0">
                  <a:srgbClr val="12CCF2"/>
                </a:gs>
                <a:gs pos="100000">
                  <a:srgbClr val="556DD7"/>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sp>
        <p:nvSpPr>
          <p:cNvPr id="2" name="TextBox 1"/>
          <p:cNvSpPr txBox="1"/>
          <p:nvPr/>
        </p:nvSpPr>
        <p:spPr>
          <a:xfrm>
            <a:off x="937313" y="379904"/>
            <a:ext cx="1059452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Một số cách làm sạch nước</a:t>
            </a:r>
            <a:endParaRPr kumimoji="0" lang="en-US" sz="4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10" name="Rectangle 9"/>
          <p:cNvSpPr/>
          <p:nvPr/>
        </p:nvSpPr>
        <p:spPr>
          <a:xfrm>
            <a:off x="582360" y="1122041"/>
            <a:ext cx="2938625"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600" b="1" dirty="0">
                <a:solidFill>
                  <a:srgbClr val="002060"/>
                </a:solidFill>
                <a:latin typeface="Cambria" panose="02040503050406030204" pitchFamily="18" charset="0"/>
                <a:ea typeface="Cambria" panose="02040503050406030204" pitchFamily="18" charset="0"/>
              </a:rPr>
              <a:t>b</a:t>
            </a: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r>
              <a:rPr kumimoji="0" lang="vi-VN"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Khử trùng</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8" name="TextBox 7"/>
          <p:cNvSpPr txBox="1"/>
          <p:nvPr/>
        </p:nvSpPr>
        <p:spPr>
          <a:xfrm>
            <a:off x="5631077" y="1830917"/>
            <a:ext cx="5900523" cy="35548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Cho nước cần làm sạch vào</a:t>
            </a:r>
            <a:r>
              <a:rPr kumimoji="0" lang="vi-VN" sz="45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chai.</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4500" baseline="0" dirty="0">
                <a:solidFill>
                  <a:srgbClr val="002060"/>
                </a:solidFill>
                <a:latin typeface="Cambria" panose="02040503050406030204" pitchFamily="18" charset="0"/>
                <a:ea typeface="Cambria" panose="02040503050406030204" pitchFamily="18" charset="0"/>
              </a:rPr>
              <a:t>- Cho vào chai một lượng chất khử trùng đậy nắp và lắc chai.</a:t>
            </a:r>
            <a:endParaRPr kumimoji="0" lang="en-US" sz="4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376424" y="2409280"/>
            <a:ext cx="4873653" cy="2952043"/>
          </a:xfrm>
          <a:prstGeom prst="rect">
            <a:avLst/>
          </a:prstGeom>
        </p:spPr>
      </p:pic>
    </p:spTree>
    <p:extLst>
      <p:ext uri="{BB962C8B-B14F-4D97-AF65-F5344CB8AC3E}">
        <p14:creationId xmlns:p14="http://schemas.microsoft.com/office/powerpoint/2010/main" val="2691990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6999" y="-2664569"/>
            <a:ext cx="6858001" cy="12191999"/>
          </a:xfrm>
          <a:prstGeom prst="rect">
            <a:avLst/>
          </a:prstGeom>
        </p:spPr>
      </p:pic>
      <p:sp>
        <p:nvSpPr>
          <p:cNvPr id="7" name="矩形 6"/>
          <p:cNvSpPr/>
          <p:nvPr/>
        </p:nvSpPr>
        <p:spPr>
          <a:xfrm>
            <a:off x="240392" y="233751"/>
            <a:ext cx="11711214" cy="6395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sp>
        <p:nvSpPr>
          <p:cNvPr id="12" name="矩形 11"/>
          <p:cNvSpPr/>
          <p:nvPr/>
        </p:nvSpPr>
        <p:spPr>
          <a:xfrm flipH="1">
            <a:off x="330200" y="302253"/>
            <a:ext cx="11582400" cy="6200147"/>
          </a:xfrm>
          <a:prstGeom prst="rect">
            <a:avLst/>
          </a:prstGeom>
          <a:noFill/>
          <a:ln w="19050">
            <a:gradFill>
              <a:gsLst>
                <a:gs pos="0">
                  <a:srgbClr val="12CCF2"/>
                </a:gs>
                <a:gs pos="100000">
                  <a:srgbClr val="556DD7"/>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sp>
        <p:nvSpPr>
          <p:cNvPr id="2" name="TextBox 1"/>
          <p:cNvSpPr txBox="1"/>
          <p:nvPr/>
        </p:nvSpPr>
        <p:spPr>
          <a:xfrm>
            <a:off x="937313" y="379904"/>
            <a:ext cx="1059452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Một số cách làm sạch nước</a:t>
            </a:r>
            <a:endPar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10" name="Rectangle 9"/>
          <p:cNvSpPr/>
          <p:nvPr/>
        </p:nvSpPr>
        <p:spPr>
          <a:xfrm>
            <a:off x="582360" y="1122041"/>
            <a:ext cx="2395207"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Đun sôi </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360" y="1798774"/>
            <a:ext cx="4521200" cy="4521200"/>
          </a:xfrm>
          <a:prstGeom prst="rect">
            <a:avLst/>
          </a:prstGeom>
        </p:spPr>
      </p:pic>
      <p:sp>
        <p:nvSpPr>
          <p:cNvPr id="8" name="TextBox 7"/>
          <p:cNvSpPr txBox="1"/>
          <p:nvPr/>
        </p:nvSpPr>
        <p:spPr>
          <a:xfrm>
            <a:off x="5250077" y="2423532"/>
            <a:ext cx="6516006"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nước cần làm sạch vào ấm rồi đun sôi.</a:t>
            </a:r>
            <a:endParaRPr kumimoji="0" lang="en-US" sz="5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28040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6999" y="-2664569"/>
            <a:ext cx="6858001" cy="12191999"/>
          </a:xfrm>
          <a:prstGeom prst="rect">
            <a:avLst/>
          </a:prstGeom>
        </p:spPr>
      </p:pic>
      <p:sp>
        <p:nvSpPr>
          <p:cNvPr id="7" name="矩形 6"/>
          <p:cNvSpPr/>
          <p:nvPr/>
        </p:nvSpPr>
        <p:spPr>
          <a:xfrm>
            <a:off x="201386" y="233751"/>
            <a:ext cx="11711214" cy="6395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sp>
        <p:nvSpPr>
          <p:cNvPr id="12" name="矩形 11"/>
          <p:cNvSpPr/>
          <p:nvPr/>
        </p:nvSpPr>
        <p:spPr>
          <a:xfrm flipH="1">
            <a:off x="330200" y="302253"/>
            <a:ext cx="11582400" cy="6200147"/>
          </a:xfrm>
          <a:prstGeom prst="rect">
            <a:avLst/>
          </a:prstGeom>
          <a:noFill/>
          <a:ln w="19050">
            <a:gradFill>
              <a:gsLst>
                <a:gs pos="0">
                  <a:srgbClr val="12CCF2"/>
                </a:gs>
                <a:gs pos="100000">
                  <a:srgbClr val="556DD7"/>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sp>
        <p:nvSpPr>
          <p:cNvPr id="13" name="TextBox 12"/>
          <p:cNvSpPr txBox="1"/>
          <p:nvPr/>
        </p:nvSpPr>
        <p:spPr>
          <a:xfrm>
            <a:off x="739885" y="1818319"/>
            <a:ext cx="1076302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b="1" dirty="0">
                <a:solidFill>
                  <a:prstClr val="black"/>
                </a:solidFill>
                <a:latin typeface="Cambria" panose="02040503050406030204" pitchFamily="18" charset="0"/>
                <a:ea typeface="Cambria" panose="02040503050406030204" pitchFamily="18" charset="0"/>
              </a:rPr>
              <a:t>Em hãy thực hành làm sạch nước trước </a:t>
            </a:r>
            <a:endParaRPr lang="en-US" sz="4000" b="1" dirty="0">
              <a:solidFill>
                <a:prstClr val="black"/>
              </a:solidFill>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b="1" dirty="0">
                <a:solidFill>
                  <a:prstClr val="black"/>
                </a:solidFill>
                <a:latin typeface="Cambria" panose="02040503050406030204" pitchFamily="18" charset="0"/>
                <a:ea typeface="Cambria" panose="02040503050406030204" pitchFamily="18" charset="0"/>
              </a:rPr>
              <a:t>khi sử dụng.</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050" name="Picture 2" descr="Nguồn nước bạn đang dùng, liệu có thật sự sạ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0368" y="3431429"/>
            <a:ext cx="6953250" cy="27813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1247225" y="377066"/>
            <a:ext cx="9748349" cy="1609483"/>
          </a:xfrm>
          <a:prstGeom prst="rect">
            <a:avLst/>
          </a:prstGeom>
        </p:spPr>
      </p:pic>
    </p:spTree>
    <p:extLst>
      <p:ext uri="{BB962C8B-B14F-4D97-AF65-F5344CB8AC3E}">
        <p14:creationId xmlns:p14="http://schemas.microsoft.com/office/powerpoint/2010/main" val="3631301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randombar(horizontal)">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6999" y="-2666998"/>
            <a:ext cx="6858001" cy="12191999"/>
          </a:xfrm>
          <a:prstGeom prst="rect">
            <a:avLst/>
          </a:prstGeom>
        </p:spPr>
      </p:pic>
      <p:sp>
        <p:nvSpPr>
          <p:cNvPr id="7" name="矩形 6"/>
          <p:cNvSpPr/>
          <p:nvPr/>
        </p:nvSpPr>
        <p:spPr>
          <a:xfrm>
            <a:off x="252186" y="231321"/>
            <a:ext cx="11711214" cy="6395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sp>
        <p:nvSpPr>
          <p:cNvPr id="12" name="矩形 11"/>
          <p:cNvSpPr/>
          <p:nvPr/>
        </p:nvSpPr>
        <p:spPr>
          <a:xfrm flipH="1">
            <a:off x="404586" y="373163"/>
            <a:ext cx="11406414" cy="6116537"/>
          </a:xfrm>
          <a:prstGeom prst="rect">
            <a:avLst/>
          </a:prstGeom>
          <a:noFill/>
          <a:ln w="19050">
            <a:gradFill>
              <a:gsLst>
                <a:gs pos="0">
                  <a:srgbClr val="12CCF2"/>
                </a:gs>
                <a:gs pos="100000">
                  <a:srgbClr val="556DD7"/>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sp>
        <p:nvSpPr>
          <p:cNvPr id="2" name="TextBox 1"/>
          <p:cNvSpPr txBox="1"/>
          <p:nvPr/>
        </p:nvSpPr>
        <p:spPr>
          <a:xfrm>
            <a:off x="692020" y="1244284"/>
            <a:ext cx="10634348" cy="1015663"/>
          </a:xfrm>
          <a:prstGeom prst="rect">
            <a:avLst/>
          </a:prstGeom>
          <a:noFill/>
        </p:spPr>
        <p:txBody>
          <a:bodyPr wrap="square" rtlCol="0">
            <a:spAutoFit/>
          </a:bodyPr>
          <a:lstStyle/>
          <a:p>
            <a:pPr algn="ctr"/>
            <a:r>
              <a:rPr lang="vi-VN" sz="3000" b="1" dirty="0">
                <a:solidFill>
                  <a:srgbClr val="C00000"/>
                </a:solidFill>
                <a:latin typeface="Cambria" panose="02040503050406030204" pitchFamily="18" charset="0"/>
                <a:ea typeface="Cambria" panose="02040503050406030204" pitchFamily="18" charset="0"/>
              </a:rPr>
              <a:t>Quan sát và đọc thông tin ở hình 3 cho biết, điều gì sẽ xảy ra nếu chúng ta không tiết kiệm nước?</a:t>
            </a:r>
            <a:endParaRPr lang="en-US" sz="3000" b="1" dirty="0">
              <a:solidFill>
                <a:srgbClr val="C00000"/>
              </a:solidFill>
              <a:latin typeface="Cambria" panose="02040503050406030204" pitchFamily="18" charset="0"/>
              <a:ea typeface="Cambria" panose="02040503050406030204" pitchFamily="18" charset="0"/>
            </a:endParaRPr>
          </a:p>
        </p:txBody>
      </p:sp>
      <p:sp>
        <p:nvSpPr>
          <p:cNvPr id="4" name="TextBox 3"/>
          <p:cNvSpPr txBox="1"/>
          <p:nvPr/>
        </p:nvSpPr>
        <p:spPr>
          <a:xfrm>
            <a:off x="1423816" y="5312803"/>
            <a:ext cx="3593711" cy="769441"/>
          </a:xfrm>
          <a:prstGeom prst="rect">
            <a:avLst/>
          </a:prstGeom>
          <a:noFill/>
        </p:spPr>
        <p:txBody>
          <a:bodyPr wrap="square" rtlCol="0">
            <a:spAutoFit/>
          </a:bodyPr>
          <a:lstStyle/>
          <a:p>
            <a:pPr algn="ctr"/>
            <a:r>
              <a:rPr lang="vi-VN" sz="2200" b="1" dirty="0">
                <a:latin typeface="Cambria" panose="02040503050406030204" pitchFamily="18" charset="0"/>
                <a:ea typeface="Cambria" panose="02040503050406030204" pitchFamily="18" charset="0"/>
              </a:rPr>
              <a:t>Tiết kiệm nước để chia sẻ cho nhiều người dùng</a:t>
            </a:r>
            <a:endParaRPr lang="en-US" sz="2200" b="1" dirty="0">
              <a:latin typeface="Cambria" panose="02040503050406030204" pitchFamily="18" charset="0"/>
              <a:ea typeface="Cambria" panose="02040503050406030204" pitchFamily="18" charset="0"/>
            </a:endParaRPr>
          </a:p>
        </p:txBody>
      </p:sp>
      <p:sp>
        <p:nvSpPr>
          <p:cNvPr id="14" name="TextBox 13"/>
          <p:cNvSpPr txBox="1"/>
          <p:nvPr/>
        </p:nvSpPr>
        <p:spPr>
          <a:xfrm>
            <a:off x="5322161" y="5392724"/>
            <a:ext cx="3118585" cy="769441"/>
          </a:xfrm>
          <a:prstGeom prst="rect">
            <a:avLst/>
          </a:prstGeom>
          <a:noFill/>
        </p:spPr>
        <p:txBody>
          <a:bodyPr wrap="square" rtlCol="0">
            <a:spAutoFit/>
          </a:bodyPr>
          <a:lstStyle/>
          <a:p>
            <a:pPr algn="ctr"/>
            <a:r>
              <a:rPr lang="vi-VN" sz="2200" b="1" dirty="0">
                <a:latin typeface="Cambria" panose="02040503050406030204" pitchFamily="18" charset="0"/>
                <a:ea typeface="Cambria" panose="02040503050406030204" pitchFamily="18" charset="0"/>
              </a:rPr>
              <a:t>Giảm chi phí sinh hoạt </a:t>
            </a:r>
          </a:p>
          <a:p>
            <a:pPr algn="ctr"/>
            <a:r>
              <a:rPr lang="vi-VN" sz="2200" b="1" dirty="0">
                <a:latin typeface="Cambria" panose="02040503050406030204" pitchFamily="18" charset="0"/>
                <a:ea typeface="Cambria" panose="02040503050406030204" pitchFamily="18" charset="0"/>
              </a:rPr>
              <a:t>nếu tiết kiệm nước</a:t>
            </a:r>
            <a:endParaRPr lang="en-US" sz="2200" b="1" dirty="0">
              <a:latin typeface="Cambria" panose="02040503050406030204" pitchFamily="18" charset="0"/>
              <a:ea typeface="Cambria" panose="02040503050406030204" pitchFamily="18" charset="0"/>
            </a:endParaRPr>
          </a:p>
        </p:txBody>
      </p:sp>
      <p:sp>
        <p:nvSpPr>
          <p:cNvPr id="15" name="TextBox 14"/>
          <p:cNvSpPr txBox="1"/>
          <p:nvPr/>
        </p:nvSpPr>
        <p:spPr>
          <a:xfrm>
            <a:off x="8440746" y="5388246"/>
            <a:ext cx="3118585" cy="769441"/>
          </a:xfrm>
          <a:prstGeom prst="rect">
            <a:avLst/>
          </a:prstGeom>
          <a:noFill/>
        </p:spPr>
        <p:txBody>
          <a:bodyPr wrap="square" rtlCol="0">
            <a:spAutoFit/>
          </a:bodyPr>
          <a:lstStyle/>
          <a:p>
            <a:pPr algn="ctr"/>
            <a:r>
              <a:rPr lang="vi-VN" sz="2200" b="1" dirty="0">
                <a:latin typeface="Cambria" panose="02040503050406030204" pitchFamily="18" charset="0"/>
                <a:ea typeface="Cambria" panose="02040503050406030204" pitchFamily="18" charset="0"/>
              </a:rPr>
              <a:t>Nước là tài nguyên</a:t>
            </a:r>
          </a:p>
          <a:p>
            <a:pPr algn="ctr"/>
            <a:r>
              <a:rPr lang="vi-VN" sz="2200" b="1" dirty="0">
                <a:latin typeface="Cambria" panose="02040503050406030204" pitchFamily="18" charset="0"/>
                <a:ea typeface="Cambria" panose="02040503050406030204" pitchFamily="18" charset="0"/>
              </a:rPr>
              <a:t> có hạn</a:t>
            </a:r>
            <a:endParaRPr lang="en-US" sz="2200" b="1" dirty="0">
              <a:latin typeface="Cambria" panose="02040503050406030204" pitchFamily="18" charset="0"/>
              <a:ea typeface="Cambria" panose="02040503050406030204" pitchFamily="18" charset="0"/>
            </a:endParaRPr>
          </a:p>
        </p:txBody>
      </p:sp>
      <p:sp>
        <p:nvSpPr>
          <p:cNvPr id="10" name="Rectangle 9"/>
          <p:cNvSpPr/>
          <p:nvPr/>
        </p:nvSpPr>
        <p:spPr>
          <a:xfrm>
            <a:off x="2216697" y="463620"/>
            <a:ext cx="8376011" cy="861774"/>
          </a:xfrm>
          <a:prstGeom prst="rect">
            <a:avLst/>
          </a:prstGeom>
        </p:spPr>
        <p:txBody>
          <a:bodyPr wrap="none">
            <a:spAutoFit/>
          </a:bodyPr>
          <a:lstStyle/>
          <a:p>
            <a:r>
              <a:rPr lang="vi-VN" altLang="zh-CN" sz="5000" b="1" dirty="0">
                <a:ln>
                  <a:solidFill>
                    <a:schemeClr val="tx1"/>
                  </a:solidFill>
                </a:ln>
                <a:solidFill>
                  <a:srgbClr val="00B050"/>
                </a:solidFill>
                <a:latin typeface="UTM Cooper Black" panose="02040603050506020204" pitchFamily="18" charset="0"/>
                <a:ea typeface="印品丫丫体-D版" panose="02010601030101010101" pitchFamily="2" charset="-122"/>
              </a:rPr>
              <a:t>THẢO LUẬN NHÓM ĐÔI </a:t>
            </a:r>
            <a:endParaRPr lang="en-US" sz="5000" dirty="0">
              <a:ln>
                <a:solidFill>
                  <a:schemeClr val="tx1"/>
                </a:solidFill>
              </a:ln>
              <a:solidFill>
                <a:srgbClr val="00B050"/>
              </a:solidFill>
            </a:endParaRPr>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b="6828"/>
          <a:stretch/>
        </p:blipFill>
        <p:spPr>
          <a:xfrm>
            <a:off x="1230013" y="2339926"/>
            <a:ext cx="10329317" cy="2946355"/>
          </a:xfrm>
          <a:prstGeom prst="rect">
            <a:avLst/>
          </a:prstGeom>
        </p:spPr>
      </p:pic>
      <p:grpSp>
        <p:nvGrpSpPr>
          <p:cNvPr id="17" name="Group 16"/>
          <p:cNvGrpSpPr/>
          <p:nvPr/>
        </p:nvGrpSpPr>
        <p:grpSpPr>
          <a:xfrm>
            <a:off x="6594910" y="3295877"/>
            <a:ext cx="1944303" cy="215444"/>
            <a:chOff x="6574857" y="3229935"/>
            <a:chExt cx="1944303" cy="215444"/>
          </a:xfrm>
        </p:grpSpPr>
        <p:sp>
          <p:nvSpPr>
            <p:cNvPr id="18" name="Rounded Rectangle 17"/>
            <p:cNvSpPr/>
            <p:nvPr/>
          </p:nvSpPr>
          <p:spPr>
            <a:xfrm>
              <a:off x="6651057" y="3247010"/>
              <a:ext cx="1184286" cy="156966"/>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574857" y="3229935"/>
              <a:ext cx="1944303" cy="215444"/>
            </a:xfrm>
            <a:prstGeom prst="rect">
              <a:avLst/>
            </a:prstGeom>
            <a:noFill/>
          </p:spPr>
          <p:txBody>
            <a:bodyPr wrap="square" rtlCol="0">
              <a:spAutoFit/>
            </a:bodyPr>
            <a:lstStyle/>
            <a:p>
              <a:r>
                <a:rPr lang="vi-VN" sz="800" b="1" dirty="0">
                  <a:solidFill>
                    <a:schemeClr val="bg1"/>
                  </a:solidFill>
                  <a:latin typeface="Cambria" panose="02040503050406030204" pitchFamily="18" charset="0"/>
                  <a:ea typeface="Cambria" panose="02040503050406030204" pitchFamily="18" charset="0"/>
                </a:rPr>
                <a:t>THANH TOÁN TIỀN NƯỚC</a:t>
              </a:r>
              <a:endParaRPr lang="en-US" sz="800" b="1" dirty="0">
                <a:solidFill>
                  <a:schemeClr val="bg1"/>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798009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4" grpId="0"/>
      <p:bldP spid="15"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6999" y="-2666998"/>
            <a:ext cx="6858001" cy="12191999"/>
          </a:xfrm>
          <a:prstGeom prst="rect">
            <a:avLst/>
          </a:prstGeom>
        </p:spPr>
      </p:pic>
      <p:sp>
        <p:nvSpPr>
          <p:cNvPr id="7" name="矩形 6"/>
          <p:cNvSpPr/>
          <p:nvPr/>
        </p:nvSpPr>
        <p:spPr>
          <a:xfrm>
            <a:off x="129433" y="231322"/>
            <a:ext cx="11711214" cy="6395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sp>
        <p:nvSpPr>
          <p:cNvPr id="12" name="矩形 11"/>
          <p:cNvSpPr/>
          <p:nvPr/>
        </p:nvSpPr>
        <p:spPr>
          <a:xfrm flipH="1">
            <a:off x="404586" y="373163"/>
            <a:ext cx="11406414" cy="6116537"/>
          </a:xfrm>
          <a:prstGeom prst="rect">
            <a:avLst/>
          </a:prstGeom>
          <a:noFill/>
          <a:ln w="19050">
            <a:gradFill>
              <a:gsLst>
                <a:gs pos="0">
                  <a:srgbClr val="12CCF2"/>
                </a:gs>
                <a:gs pos="100000">
                  <a:srgbClr val="556DD7"/>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sp>
        <p:nvSpPr>
          <p:cNvPr id="2" name="TextBox 1"/>
          <p:cNvSpPr txBox="1"/>
          <p:nvPr/>
        </p:nvSpPr>
        <p:spPr>
          <a:xfrm>
            <a:off x="1041944" y="728531"/>
            <a:ext cx="1026138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sát và đọc thông tin ở hình 3 cho biết, điều gì sẽ xảy ra nếu chúng ta không tiết kiệm nước?</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TextBox 3"/>
          <p:cNvSpPr txBox="1"/>
          <p:nvPr/>
        </p:nvSpPr>
        <p:spPr>
          <a:xfrm>
            <a:off x="5969049" y="2915666"/>
            <a:ext cx="5334282"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b="1" dirty="0">
                <a:solidFill>
                  <a:prstClr val="black"/>
                </a:solidFill>
                <a:latin typeface="Cambria" panose="02040503050406030204" pitchFamily="18" charset="0"/>
                <a:ea typeface="Cambria" panose="02040503050406030204" pitchFamily="18" charset="0"/>
              </a:rPr>
              <a:t>Nếu chúng ta không tiết kiệm nước thì người khác sẽ không có nước để dùng.</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1" name="Google Shape;117;p2"/>
          <p:cNvSpPr/>
          <p:nvPr/>
        </p:nvSpPr>
        <p:spPr>
          <a:xfrm>
            <a:off x="1041944" y="599306"/>
            <a:ext cx="10467304" cy="1296871"/>
          </a:xfrm>
          <a:prstGeom prst="roundRect">
            <a:avLst>
              <a:gd name="adj" fmla="val 16667"/>
            </a:avLst>
          </a:prstGeom>
          <a:noFill/>
          <a:ln w="38100" cap="flat" cmpd="sng">
            <a:solidFill>
              <a:schemeClr val="tx1">
                <a:lumMod val="95000"/>
                <a:lumOff val="5000"/>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374" r="56787" b="7824"/>
          <a:stretch/>
        </p:blipFill>
        <p:spPr>
          <a:xfrm>
            <a:off x="760500" y="2330433"/>
            <a:ext cx="5079116" cy="3509535"/>
          </a:xfrm>
          <a:prstGeom prst="rect">
            <a:avLst/>
          </a:prstGeom>
        </p:spPr>
      </p:pic>
    </p:spTree>
    <p:extLst>
      <p:ext uri="{BB962C8B-B14F-4D97-AF65-F5344CB8AC3E}">
        <p14:creationId xmlns:p14="http://schemas.microsoft.com/office/powerpoint/2010/main" val="1436983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6999" y="-2666998"/>
            <a:ext cx="6858001" cy="12191999"/>
          </a:xfrm>
          <a:prstGeom prst="rect">
            <a:avLst/>
          </a:prstGeom>
        </p:spPr>
      </p:pic>
      <p:sp>
        <p:nvSpPr>
          <p:cNvPr id="7" name="矩形 6"/>
          <p:cNvSpPr/>
          <p:nvPr/>
        </p:nvSpPr>
        <p:spPr>
          <a:xfrm>
            <a:off x="240393" y="231321"/>
            <a:ext cx="11711214" cy="6395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sp>
        <p:nvSpPr>
          <p:cNvPr id="12" name="矩形 11"/>
          <p:cNvSpPr/>
          <p:nvPr/>
        </p:nvSpPr>
        <p:spPr>
          <a:xfrm flipH="1">
            <a:off x="404586" y="373163"/>
            <a:ext cx="11406414" cy="6116537"/>
          </a:xfrm>
          <a:prstGeom prst="rect">
            <a:avLst/>
          </a:prstGeom>
          <a:noFill/>
          <a:ln w="19050">
            <a:gradFill>
              <a:gsLst>
                <a:gs pos="0">
                  <a:srgbClr val="12CCF2"/>
                </a:gs>
                <a:gs pos="100000">
                  <a:srgbClr val="556DD7"/>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sp>
        <p:nvSpPr>
          <p:cNvPr id="2" name="TextBox 1"/>
          <p:cNvSpPr txBox="1"/>
          <p:nvPr/>
        </p:nvSpPr>
        <p:spPr>
          <a:xfrm>
            <a:off x="769522" y="723694"/>
            <a:ext cx="1055281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sát và đọc thông tin ở hình 3 cho biết, điều gì sẽ xảy ra nếu chúng ta không tiết kiệm nước?</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46754" t="1" r="29167" b="7439"/>
          <a:stretch/>
        </p:blipFill>
        <p:spPr>
          <a:xfrm>
            <a:off x="769523" y="2020565"/>
            <a:ext cx="3635543" cy="4278480"/>
          </a:xfrm>
          <a:prstGeom prst="rect">
            <a:avLst/>
          </a:prstGeom>
        </p:spPr>
      </p:pic>
      <p:sp>
        <p:nvSpPr>
          <p:cNvPr id="13" name="TextBox 12"/>
          <p:cNvSpPr txBox="1"/>
          <p:nvPr/>
        </p:nvSpPr>
        <p:spPr>
          <a:xfrm>
            <a:off x="4893727" y="2873271"/>
            <a:ext cx="6428611"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b="1" dirty="0">
                <a:solidFill>
                  <a:prstClr val="black"/>
                </a:solidFill>
                <a:latin typeface="Cambria" panose="02040503050406030204" pitchFamily="18" charset="0"/>
                <a:ea typeface="Cambria" panose="02040503050406030204" pitchFamily="18" charset="0"/>
              </a:rPr>
              <a:t>Nếu chúng ta không tiết kiệm nước thì hàng tháng chúng ta sẽ tốn nhiều tiền để trả tiền nước.</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6" name="Google Shape;117;p2"/>
          <p:cNvSpPr/>
          <p:nvPr/>
        </p:nvSpPr>
        <p:spPr>
          <a:xfrm>
            <a:off x="875900" y="599306"/>
            <a:ext cx="10706500" cy="1296871"/>
          </a:xfrm>
          <a:prstGeom prst="roundRect">
            <a:avLst>
              <a:gd name="adj" fmla="val 16667"/>
            </a:avLst>
          </a:prstGeom>
          <a:noFill/>
          <a:ln w="38100" cap="flat" cmpd="sng">
            <a:solidFill>
              <a:schemeClr val="tx1">
                <a:lumMod val="95000"/>
                <a:lumOff val="5000"/>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5" name="Rounded Rectangle 4"/>
          <p:cNvSpPr/>
          <p:nvPr/>
        </p:nvSpPr>
        <p:spPr>
          <a:xfrm>
            <a:off x="2237993" y="3407147"/>
            <a:ext cx="1704917" cy="309316"/>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37993" y="3438694"/>
            <a:ext cx="1944303" cy="246221"/>
          </a:xfrm>
          <a:prstGeom prst="rect">
            <a:avLst/>
          </a:prstGeom>
          <a:noFill/>
        </p:spPr>
        <p:txBody>
          <a:bodyPr wrap="square" rtlCol="0">
            <a:spAutoFit/>
          </a:bodyPr>
          <a:lstStyle/>
          <a:p>
            <a:r>
              <a:rPr lang="vi-VN" sz="1000" b="1" dirty="0">
                <a:solidFill>
                  <a:schemeClr val="bg1"/>
                </a:solidFill>
                <a:latin typeface="Cambria" panose="02040503050406030204" pitchFamily="18" charset="0"/>
                <a:ea typeface="Cambria" panose="02040503050406030204" pitchFamily="18" charset="0"/>
              </a:rPr>
              <a:t>THANH TOÁN TIỀN NƯỚC</a:t>
            </a:r>
            <a:endParaRPr lang="en-US" sz="10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4216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6999" y="-2666998"/>
            <a:ext cx="6858001" cy="12191999"/>
          </a:xfrm>
          <a:prstGeom prst="rect">
            <a:avLst/>
          </a:prstGeom>
        </p:spPr>
      </p:pic>
      <p:sp>
        <p:nvSpPr>
          <p:cNvPr id="7" name="矩形 6"/>
          <p:cNvSpPr/>
          <p:nvPr/>
        </p:nvSpPr>
        <p:spPr>
          <a:xfrm>
            <a:off x="252186" y="231321"/>
            <a:ext cx="11711214" cy="6395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sp>
        <p:nvSpPr>
          <p:cNvPr id="12" name="矩形 11"/>
          <p:cNvSpPr/>
          <p:nvPr/>
        </p:nvSpPr>
        <p:spPr>
          <a:xfrm flipH="1">
            <a:off x="404586" y="373163"/>
            <a:ext cx="11406414" cy="6116537"/>
          </a:xfrm>
          <a:prstGeom prst="rect">
            <a:avLst/>
          </a:prstGeom>
          <a:noFill/>
          <a:ln w="19050">
            <a:gradFill>
              <a:gsLst>
                <a:gs pos="0">
                  <a:srgbClr val="12CCF2"/>
                </a:gs>
                <a:gs pos="100000">
                  <a:srgbClr val="556DD7"/>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sp>
        <p:nvSpPr>
          <p:cNvPr id="2" name="TextBox 1"/>
          <p:cNvSpPr txBox="1"/>
          <p:nvPr/>
        </p:nvSpPr>
        <p:spPr>
          <a:xfrm>
            <a:off x="769022" y="621435"/>
            <a:ext cx="10837762"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sát và đọc thông tin ở hình 3 cho biết, điều gì sẽ xảy ra nếu chúng ta không tiết kiệm nước?</a:t>
            </a:r>
            <a:endParaRPr kumimoji="0" lang="en-US"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5" name="TextBox 14"/>
          <p:cNvSpPr txBox="1"/>
          <p:nvPr/>
        </p:nvSpPr>
        <p:spPr>
          <a:xfrm>
            <a:off x="4653284" y="2263641"/>
            <a:ext cx="6668963" cy="27853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Nước</a:t>
            </a:r>
            <a:r>
              <a:rPr kumimoji="0" lang="vi-VN" sz="35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không phải là tài nguyên vô hạn, vì vậy nếu không tiết kiệm nước thì đến một ngày nó sẽ cạn kiệt và chúng ta sẽ không có nước để sử dụng.</a:t>
            </a:r>
            <a:endParaRPr kumimoji="0" lang="en-US"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Google Shape;117;p2"/>
          <p:cNvSpPr/>
          <p:nvPr/>
        </p:nvSpPr>
        <p:spPr>
          <a:xfrm>
            <a:off x="875900" y="599306"/>
            <a:ext cx="10730884" cy="1296871"/>
          </a:xfrm>
          <a:prstGeom prst="roundRect">
            <a:avLst>
              <a:gd name="adj" fmla="val 16667"/>
            </a:avLst>
          </a:prstGeom>
          <a:noFill/>
          <a:ln w="38100" cap="flat" cmpd="sng">
            <a:solidFill>
              <a:schemeClr val="tx1">
                <a:lumMod val="95000"/>
                <a:lumOff val="5000"/>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73430" t="1572" r="2255" b="6828"/>
          <a:stretch/>
        </p:blipFill>
        <p:spPr>
          <a:xfrm>
            <a:off x="875900" y="2260389"/>
            <a:ext cx="3484250" cy="4018491"/>
          </a:xfrm>
          <a:prstGeom prst="rect">
            <a:avLst/>
          </a:prstGeom>
        </p:spPr>
      </p:pic>
    </p:spTree>
    <p:extLst>
      <p:ext uri="{BB962C8B-B14F-4D97-AF65-F5344CB8AC3E}">
        <p14:creationId xmlns:p14="http://schemas.microsoft.com/office/powerpoint/2010/main" val="1473144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7000" y="-2666999"/>
            <a:ext cx="6858001" cy="12191999"/>
          </a:xfrm>
          <a:prstGeom prst="rect">
            <a:avLst/>
          </a:prstGeom>
        </p:spPr>
      </p:pic>
      <p:sp>
        <p:nvSpPr>
          <p:cNvPr id="13" name="Google Shape;117;p2"/>
          <p:cNvSpPr/>
          <p:nvPr/>
        </p:nvSpPr>
        <p:spPr>
          <a:xfrm>
            <a:off x="733867" y="810929"/>
            <a:ext cx="10724265" cy="5236142"/>
          </a:xfrm>
          <a:prstGeom prst="roundRect">
            <a:avLst>
              <a:gd name="adj" fmla="val 16667"/>
            </a:avLst>
          </a:prstGeom>
          <a:solidFill>
            <a:schemeClr val="bg1"/>
          </a:solidFill>
          <a:ln w="38100" cap="flat" cmpd="sng">
            <a:solidFill>
              <a:schemeClr val="tx1">
                <a:lumMod val="95000"/>
                <a:lumOff val="5000"/>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srgbClr val="4472C4"/>
              </a:solidFill>
              <a:effectLst/>
              <a:uLnTx/>
              <a:uFillTx/>
              <a:latin typeface="Tahoma"/>
              <a:ea typeface="Tahoma"/>
              <a:cs typeface="Tahoma"/>
              <a:sym typeface="Tahoma"/>
            </a:endParaRPr>
          </a:p>
        </p:txBody>
      </p:sp>
      <p:sp>
        <p:nvSpPr>
          <p:cNvPr id="9" name="矩形 25"/>
          <p:cNvSpPr/>
          <p:nvPr/>
        </p:nvSpPr>
        <p:spPr>
          <a:xfrm>
            <a:off x="1280969" y="2036600"/>
            <a:ext cx="9899566" cy="355481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altLang="zh-CN" sz="4500" b="1" dirty="0">
                <a:solidFill>
                  <a:srgbClr val="002060"/>
                </a:solidFill>
                <a:latin typeface="Cambria" panose="02040503050406030204" pitchFamily="18" charset="0"/>
                <a:ea typeface="Cambria" panose="02040503050406030204" pitchFamily="18" charset="0"/>
              </a:rPr>
              <a:t>Nếu chúng ta không tiết kiệm nước thì người khác không có nước để dùng, chi phí sinh hoạt sẽ tăng và tài nguyên nước sẽ bị cạn kiệt chúng ta không có nước để sử dụng.</a:t>
            </a:r>
            <a:endParaRPr kumimoji="0" lang="zh-CN" altLang="en-US" sz="4500" b="1" i="0" u="none" strike="noStrike" kern="1200" cap="none" spc="0" normalizeH="0" baseline="0" noProof="0" dirty="0">
              <a:ln>
                <a:noFill/>
              </a:ln>
              <a:solidFill>
                <a:srgbClr val="002060"/>
              </a:solidFill>
              <a:effectLst/>
              <a:uLnTx/>
              <a:uFillTx/>
              <a:latin typeface="Cambria" panose="02040503050406030204" pitchFamily="18" charset="0"/>
              <a:ea typeface="印品丫丫体-D版" panose="02010601030101010101" pitchFamily="2" charset="-122"/>
            </a:endParaRPr>
          </a:p>
        </p:txBody>
      </p:sp>
      <p:pic>
        <p:nvPicPr>
          <p:cNvPr id="3" name="Picture 2"/>
          <p:cNvPicPr>
            <a:picLocks noChangeAspect="1"/>
          </p:cNvPicPr>
          <p:nvPr/>
        </p:nvPicPr>
        <p:blipFill>
          <a:blip r:embed="rId4">
            <a:duotone>
              <a:schemeClr val="accent2">
                <a:shade val="45000"/>
                <a:satMod val="135000"/>
              </a:schemeClr>
              <a:prstClr val="white"/>
            </a:duotone>
          </a:blip>
          <a:stretch>
            <a:fillRect/>
          </a:stretch>
        </p:blipFill>
        <p:spPr>
          <a:xfrm>
            <a:off x="3224507" y="810929"/>
            <a:ext cx="6376969" cy="1871634"/>
          </a:xfrm>
          <a:prstGeom prst="rect">
            <a:avLst/>
          </a:prstGeom>
        </p:spPr>
      </p:pic>
    </p:spTree>
    <p:extLst>
      <p:ext uri="{BB962C8B-B14F-4D97-AF65-F5344CB8AC3E}">
        <p14:creationId xmlns:p14="http://schemas.microsoft.com/office/powerpoint/2010/main" val="1641724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6999" y="-2664569"/>
            <a:ext cx="6858001" cy="12191999"/>
          </a:xfrm>
          <a:prstGeom prst="rect">
            <a:avLst/>
          </a:prstGeom>
        </p:spPr>
      </p:pic>
      <p:sp>
        <p:nvSpPr>
          <p:cNvPr id="7" name="矩形 6"/>
          <p:cNvSpPr/>
          <p:nvPr/>
        </p:nvSpPr>
        <p:spPr>
          <a:xfrm>
            <a:off x="240392" y="231321"/>
            <a:ext cx="11711214" cy="6395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sp>
        <p:nvSpPr>
          <p:cNvPr id="12" name="矩形 11"/>
          <p:cNvSpPr/>
          <p:nvPr/>
        </p:nvSpPr>
        <p:spPr>
          <a:xfrm flipH="1">
            <a:off x="404586" y="373163"/>
            <a:ext cx="11406414" cy="6116537"/>
          </a:xfrm>
          <a:prstGeom prst="rect">
            <a:avLst/>
          </a:prstGeom>
          <a:noFill/>
          <a:ln w="19050">
            <a:gradFill>
              <a:gsLst>
                <a:gs pos="0">
                  <a:srgbClr val="12CCF2"/>
                </a:gs>
                <a:gs pos="100000">
                  <a:srgbClr val="556DD7"/>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sp>
        <p:nvSpPr>
          <p:cNvPr id="9" name="TextBox 8"/>
          <p:cNvSpPr txBox="1"/>
          <p:nvPr/>
        </p:nvSpPr>
        <p:spPr>
          <a:xfrm>
            <a:off x="1135782" y="570646"/>
            <a:ext cx="1004014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sát</a:t>
            </a:r>
            <a:r>
              <a:rPr kumimoji="0" lang="vi-VN" sz="3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hình 4 và cho biết việc làm nào nên làm và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việc làm nào không nên làm? Vì sao? </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Google Shape;117;p2"/>
          <p:cNvSpPr/>
          <p:nvPr/>
        </p:nvSpPr>
        <p:spPr>
          <a:xfrm>
            <a:off x="1135782" y="491353"/>
            <a:ext cx="9842894" cy="1140051"/>
          </a:xfrm>
          <a:prstGeom prst="roundRect">
            <a:avLst>
              <a:gd name="adj" fmla="val 16667"/>
            </a:avLst>
          </a:prstGeom>
          <a:noFill/>
          <a:ln w="38100" cap="flat" cmpd="sng">
            <a:solidFill>
              <a:schemeClr val="tx1">
                <a:lumMod val="95000"/>
                <a:lumOff val="5000"/>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58" y="1934382"/>
            <a:ext cx="10850884" cy="343984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6753" y="4374370"/>
            <a:ext cx="2554550" cy="2554550"/>
          </a:xfrm>
          <a:prstGeom prst="rect">
            <a:avLst/>
          </a:prstGeom>
        </p:spPr>
      </p:pic>
    </p:spTree>
    <p:extLst>
      <p:ext uri="{BB962C8B-B14F-4D97-AF65-F5344CB8AC3E}">
        <p14:creationId xmlns:p14="http://schemas.microsoft.com/office/powerpoint/2010/main" val="771108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2666999" y="-2664569"/>
            <a:ext cx="6858001" cy="12191999"/>
          </a:xfrm>
          <a:prstGeom prst="rect">
            <a:avLst/>
          </a:prstGeom>
        </p:spPr>
      </p:pic>
      <p:sp>
        <p:nvSpPr>
          <p:cNvPr id="7" name="矩形 6"/>
          <p:cNvSpPr/>
          <p:nvPr/>
        </p:nvSpPr>
        <p:spPr>
          <a:xfrm>
            <a:off x="240392" y="231321"/>
            <a:ext cx="11711214" cy="6395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sp>
        <p:nvSpPr>
          <p:cNvPr id="12" name="矩形 11"/>
          <p:cNvSpPr/>
          <p:nvPr/>
        </p:nvSpPr>
        <p:spPr>
          <a:xfrm flipH="1">
            <a:off x="404586" y="373163"/>
            <a:ext cx="11406414" cy="6116537"/>
          </a:xfrm>
          <a:prstGeom prst="rect">
            <a:avLst/>
          </a:prstGeom>
          <a:noFill/>
          <a:ln w="19050">
            <a:gradFill>
              <a:gsLst>
                <a:gs pos="0">
                  <a:srgbClr val="12CCF2"/>
                </a:gs>
                <a:gs pos="100000">
                  <a:srgbClr val="556DD7"/>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sp>
        <p:nvSpPr>
          <p:cNvPr id="9" name="TextBox 8"/>
          <p:cNvSpPr txBox="1"/>
          <p:nvPr/>
        </p:nvSpPr>
        <p:spPr>
          <a:xfrm>
            <a:off x="655462" y="589040"/>
            <a:ext cx="1091779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sát hình 4 và cho biết việc làm nào nên làm và việc làm nào không nên làm? Vì sao? </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Google Shape;117;p2"/>
          <p:cNvSpPr/>
          <p:nvPr/>
        </p:nvSpPr>
        <p:spPr>
          <a:xfrm>
            <a:off x="774334" y="491353"/>
            <a:ext cx="10917794" cy="1140051"/>
          </a:xfrm>
          <a:prstGeom prst="roundRect">
            <a:avLst>
              <a:gd name="adj" fmla="val 16667"/>
            </a:avLst>
          </a:prstGeom>
          <a:noFill/>
          <a:ln w="38100" cap="flat" cmpd="sng">
            <a:solidFill>
              <a:schemeClr val="tx1">
                <a:lumMod val="95000"/>
                <a:lumOff val="5000"/>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srgbClr val="4472C4"/>
              </a:solidFill>
              <a:effectLst/>
              <a:uLnTx/>
              <a:uFillTx/>
              <a:latin typeface="Tahoma"/>
              <a:ea typeface="Tahoma"/>
              <a:cs typeface="Tahoma"/>
              <a:sym typeface="Tahoma"/>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4586" y="1746545"/>
            <a:ext cx="10677942" cy="3328466"/>
          </a:xfrm>
          <a:prstGeom prst="rect">
            <a:avLst/>
          </a:prstGeom>
        </p:spPr>
      </p:pic>
      <p:pic>
        <p:nvPicPr>
          <p:cNvPr id="15" name="Picture 14">
            <a:extLst>
              <a:ext uri="{FF2B5EF4-FFF2-40B4-BE49-F238E27FC236}">
                <a16:creationId xmlns:a16="http://schemas.microsoft.com/office/drawing/2014/main" id="{1FC1E50E-4196-C117-34F9-839ED8CF2DD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5462" y="1978846"/>
            <a:ext cx="723413" cy="718591"/>
          </a:xfrm>
          <a:prstGeom prst="rect">
            <a:avLst/>
          </a:prstGeom>
        </p:spPr>
      </p:pic>
      <p:pic>
        <p:nvPicPr>
          <p:cNvPr id="17" name="Picture 16">
            <a:extLst>
              <a:ext uri="{FF2B5EF4-FFF2-40B4-BE49-F238E27FC236}">
                <a16:creationId xmlns:a16="http://schemas.microsoft.com/office/drawing/2014/main" id="{1FC1E50E-4196-C117-34F9-839ED8CF2DD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51482" y="1898783"/>
            <a:ext cx="723413" cy="718591"/>
          </a:xfrm>
          <a:prstGeom prst="rect">
            <a:avLst/>
          </a:prstGeom>
        </p:spPr>
      </p:pic>
      <p:pic>
        <p:nvPicPr>
          <p:cNvPr id="18" name="Am-thanh-khi-chon-nham-www_tiengdong_com">
            <a:hlinkClick r:id="" action="ppaction://media"/>
            <a:extLst>
              <a:ext uri="{FF2B5EF4-FFF2-40B4-BE49-F238E27FC236}">
                <a16:creationId xmlns:a16="http://schemas.microsoft.com/office/drawing/2014/main" id="{8146F68D-1D09-2BD1-CBA2-B415EE28055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55431" y="2345915"/>
            <a:ext cx="1082920" cy="1082920"/>
          </a:xfrm>
          <a:prstGeom prst="rect">
            <a:avLst/>
          </a:prstGeom>
        </p:spPr>
      </p:pic>
      <p:sp>
        <p:nvSpPr>
          <p:cNvPr id="2" name="TextBox 1"/>
          <p:cNvSpPr txBox="1"/>
          <p:nvPr/>
        </p:nvSpPr>
        <p:spPr>
          <a:xfrm>
            <a:off x="774335" y="5211989"/>
            <a:ext cx="10924248" cy="954107"/>
          </a:xfrm>
          <a:prstGeom prst="rect">
            <a:avLst/>
          </a:prstGeom>
          <a:noFill/>
        </p:spPr>
        <p:txBody>
          <a:bodyPr wrap="square" rtlCol="0">
            <a:spAutoFit/>
          </a:bodyPr>
          <a:lstStyle/>
          <a:p>
            <a:pPr algn="just"/>
            <a:r>
              <a:rPr lang="vi-VN" sz="2800" b="1" dirty="0">
                <a:latin typeface="Cambria" panose="02040503050406030204" pitchFamily="18" charset="0"/>
                <a:ea typeface="Cambria" panose="02040503050406030204" pitchFamily="18" charset="0"/>
              </a:rPr>
              <a:t>Ở hình a và c đang xoa xà phòng gội đầu và xà phòng rửa tay nhưng vẫn mở vòi nước, việc làm đó gây lãng phí nước.</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38859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5" name="sai-1.wav"/>
                                        </p:tgtEl>
                                      </p:cMediaNode>
                                    </p:audio>
                                  </p:sub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subTnLst>
                                    <p:audio>
                                      <p:cMediaNode>
                                        <p:cTn display="0" masterRel="sameClick">
                                          <p:stCondLst>
                                            <p:cond evt="begin" delay="0">
                                              <p:tn val="10"/>
                                            </p:cond>
                                          </p:stCondLst>
                                          <p:endCondLst>
                                            <p:cond evt="onStopAudio" delay="0">
                                              <p:tgtEl>
                                                <p:sldTgt/>
                                              </p:tgtEl>
                                            </p:cond>
                                          </p:endCondLst>
                                        </p:cTn>
                                        <p:tgtEl>
                                          <p:sndTgt r:embed="rId5" name="sai-1.wav"/>
                                        </p:tgtEl>
                                      </p:cMediaNode>
                                    </p:audio>
                                  </p:subTnLst>
                                </p:cTn>
                              </p:par>
                              <p:par>
                                <p:cTn id="15" presetID="1" presetClass="mediacall" presetSubtype="0" fill="hold" nodeType="withEffect">
                                  <p:stCondLst>
                                    <p:cond delay="0"/>
                                  </p:stCondLst>
                                  <p:childTnLst>
                                    <p:cmd type="call" cmd="playFrom(0.0)">
                                      <p:cBhvr>
                                        <p:cTn id="16" dur="417"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666999" y="-2664569"/>
            <a:ext cx="6858001" cy="12191999"/>
          </a:xfrm>
          <a:prstGeom prst="rect">
            <a:avLst/>
          </a:prstGeom>
        </p:spPr>
      </p:pic>
      <p:sp>
        <p:nvSpPr>
          <p:cNvPr id="7" name="矩形 6"/>
          <p:cNvSpPr/>
          <p:nvPr/>
        </p:nvSpPr>
        <p:spPr>
          <a:xfrm>
            <a:off x="240392" y="231321"/>
            <a:ext cx="11711214" cy="6395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sp>
        <p:nvSpPr>
          <p:cNvPr id="12" name="矩形 11"/>
          <p:cNvSpPr/>
          <p:nvPr/>
        </p:nvSpPr>
        <p:spPr>
          <a:xfrm flipH="1">
            <a:off x="404586" y="373163"/>
            <a:ext cx="11406414" cy="6116537"/>
          </a:xfrm>
          <a:prstGeom prst="rect">
            <a:avLst/>
          </a:prstGeom>
          <a:noFill/>
          <a:ln w="19050">
            <a:gradFill>
              <a:gsLst>
                <a:gs pos="0">
                  <a:srgbClr val="12CCF2"/>
                </a:gs>
                <a:gs pos="100000">
                  <a:srgbClr val="556DD7"/>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sp>
        <p:nvSpPr>
          <p:cNvPr id="9" name="TextBox 8"/>
          <p:cNvSpPr txBox="1"/>
          <p:nvPr/>
        </p:nvSpPr>
        <p:spPr>
          <a:xfrm>
            <a:off x="774334" y="553546"/>
            <a:ext cx="1004014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sát hình 4 và cho biết việc làm nào nên làm và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việc làm nào không nên làm? Vì sao? </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Google Shape;117;p2"/>
          <p:cNvSpPr/>
          <p:nvPr/>
        </p:nvSpPr>
        <p:spPr>
          <a:xfrm>
            <a:off x="1135782" y="491353"/>
            <a:ext cx="9452008" cy="1140051"/>
          </a:xfrm>
          <a:prstGeom prst="roundRect">
            <a:avLst>
              <a:gd name="adj" fmla="val 16667"/>
            </a:avLst>
          </a:prstGeom>
          <a:noFill/>
          <a:ln w="38100" cap="flat" cmpd="sng">
            <a:solidFill>
              <a:schemeClr val="tx1">
                <a:lumMod val="95000"/>
                <a:lumOff val="5000"/>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srgbClr val="4472C4"/>
              </a:solidFill>
              <a:effectLst/>
              <a:uLnTx/>
              <a:uFillTx/>
              <a:latin typeface="Tahoma"/>
              <a:ea typeface="Tahoma"/>
              <a:cs typeface="Tahoma"/>
              <a:sym typeface="Tahoma"/>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4397" y="1863905"/>
            <a:ext cx="10183204" cy="3384981"/>
          </a:xfrm>
          <a:prstGeom prst="rect">
            <a:avLst/>
          </a:prstGeom>
        </p:spPr>
      </p:pic>
      <p:pic>
        <p:nvPicPr>
          <p:cNvPr id="11" name="Picture 10">
            <a:hlinkClick r:id="rId7" action="ppaction://hlinksldjump"/>
            <a:extLst>
              <a:ext uri="{FF2B5EF4-FFF2-40B4-BE49-F238E27FC236}">
                <a16:creationId xmlns:a16="http://schemas.microsoft.com/office/drawing/2014/main" id="{4DCBB23B-95D0-49B7-3AFF-F29BAC8189E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13689" y="4239448"/>
            <a:ext cx="1088992" cy="928852"/>
          </a:xfrm>
          <a:prstGeom prst="rect">
            <a:avLst/>
          </a:prstGeom>
        </p:spPr>
      </p:pic>
      <p:pic>
        <p:nvPicPr>
          <p:cNvPr id="13" name="Am-thanh-chien-thang-www_tiengdong_com">
            <a:hlinkClick r:id="" action="ppaction://media"/>
            <a:extLst>
              <a:ext uri="{FF2B5EF4-FFF2-40B4-BE49-F238E27FC236}">
                <a16:creationId xmlns:a16="http://schemas.microsoft.com/office/drawing/2014/main" id="{3EDA67EA-C483-1946-4438-5A70BE041C43}"/>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236854" y="0"/>
            <a:ext cx="2095326" cy="2095326"/>
          </a:xfrm>
          <a:prstGeom prst="rect">
            <a:avLst/>
          </a:prstGeom>
        </p:spPr>
      </p:pic>
      <p:pic>
        <p:nvPicPr>
          <p:cNvPr id="14" name="Picture 13">
            <a:hlinkClick r:id="rId7" action="ppaction://hlinksldjump"/>
            <a:extLst>
              <a:ext uri="{FF2B5EF4-FFF2-40B4-BE49-F238E27FC236}">
                <a16:creationId xmlns:a16="http://schemas.microsoft.com/office/drawing/2014/main" id="{4DCBB23B-95D0-49B7-3AFF-F29BAC8189E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42249" y="4217404"/>
            <a:ext cx="1158288" cy="987957"/>
          </a:xfrm>
          <a:prstGeom prst="rect">
            <a:avLst/>
          </a:prstGeom>
        </p:spPr>
      </p:pic>
      <p:sp>
        <p:nvSpPr>
          <p:cNvPr id="16" name="TextBox 15"/>
          <p:cNvSpPr txBox="1"/>
          <p:nvPr/>
        </p:nvSpPr>
        <p:spPr>
          <a:xfrm>
            <a:off x="552687" y="5319807"/>
            <a:ext cx="11398919" cy="1569660"/>
          </a:xfrm>
          <a:prstGeom prst="rect">
            <a:avLst/>
          </a:prstGeom>
          <a:noFill/>
        </p:spPr>
        <p:txBody>
          <a:bodyPr wrap="square" rtlCol="0">
            <a:spAutoFit/>
          </a:bodyPr>
          <a:lstStyle/>
          <a:p>
            <a:pPr algn="ctr"/>
            <a:r>
              <a:rPr lang="vi-VN" sz="3400" b="1" dirty="0">
                <a:latin typeface="Cambria" panose="02040503050406030204" pitchFamily="18" charset="0"/>
                <a:ea typeface="Cambria" panose="02040503050406030204" pitchFamily="18" charset="0"/>
              </a:rPr>
              <a:t>Ở hình b và d tắt vòi nước khi đang xoa xà phòng gội đầu và xà phòng rửa tay việc làm đó giúp tiết kiệm nước.</a:t>
            </a:r>
            <a:endParaRPr lang="en-US" sz="3400" b="1" dirty="0">
              <a:latin typeface="Cambria" panose="02040503050406030204" pitchFamily="18" charset="0"/>
              <a:ea typeface="Cambria" panose="02040503050406030204" pitchFamily="18" charset="0"/>
            </a:endParaRPr>
          </a:p>
          <a:p>
            <a:pPr algn="ctr"/>
            <a:r>
              <a:rPr lang="vi-VN" sz="2800" b="1" dirty="0">
                <a:latin typeface="Cambria" panose="02040503050406030204" pitchFamily="18" charset="0"/>
                <a:ea typeface="Cambria" panose="02040503050406030204" pitchFamily="18" charset="0"/>
              </a:rPr>
              <a:t> </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45113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1" presetClass="mediacall" presetSubtype="0" fill="hold" nodeType="withEffect">
                                  <p:stCondLst>
                                    <p:cond delay="0"/>
                                  </p:stCondLst>
                                  <p:childTnLst>
                                    <p:cmd type="call" cmd="playFrom(0.0)">
                                      <p:cBhvr>
                                        <p:cTn id="16" dur="5276" fill="hold"/>
                                        <p:tgtEl>
                                          <p:spTgt spid="13"/>
                                        </p:tgtEl>
                                      </p:cBhvr>
                                    </p:cmd>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ircle(in)">
                                      <p:cBhvr>
                                        <p:cTn id="2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3"/>
                </p:tgtEl>
              </p:cMediaNode>
            </p:audio>
          </p:childTnLst>
        </p:cTn>
      </p:par>
    </p:tnLst>
    <p:bldLst>
      <p:bldP spid="1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743</TotalTime>
  <Words>594</Words>
  <Application>Microsoft Office PowerPoint</Application>
  <PresentationFormat>Widescreen</PresentationFormat>
  <Paragraphs>67</Paragraphs>
  <Slides>15</Slides>
  <Notes>15</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Calibri</vt:lpstr>
      <vt:lpstr>Arial</vt:lpstr>
      <vt:lpstr>印品丫丫体-D版</vt:lpstr>
      <vt:lpstr>Tahoma</vt:lpstr>
      <vt:lpstr>Cambria</vt:lpstr>
      <vt:lpstr>UTM Cooper Black</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MĂNG NON TEAM</dc:creator>
  <cp:keywords>MĂNGNON</cp:keywords>
  <cp:lastModifiedBy>Admin</cp:lastModifiedBy>
  <cp:revision>54</cp:revision>
  <dcterms:created xsi:type="dcterms:W3CDTF">2023-07-12T12:54:28Z</dcterms:created>
  <dcterms:modified xsi:type="dcterms:W3CDTF">2025-09-24T10:08:27Z</dcterms:modified>
</cp:coreProperties>
</file>