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90" r:id="rId4"/>
    <p:sldId id="292" r:id="rId5"/>
    <p:sldId id="277" r:id="rId6"/>
    <p:sldId id="279" r:id="rId7"/>
    <p:sldId id="281" r:id="rId8"/>
    <p:sldId id="282" r:id="rId9"/>
    <p:sldId id="283" r:id="rId10"/>
    <p:sldId id="285" r:id="rId11"/>
    <p:sldId id="265" r:id="rId12"/>
    <p:sldId id="287" r:id="rId13"/>
    <p:sldId id="288" r:id="rId14"/>
    <p:sldId id="274" r:id="rId15"/>
    <p:sldId id="312" r:id="rId16"/>
    <p:sldId id="289" r:id="rId17"/>
    <p:sldId id="294" r:id="rId18"/>
    <p:sldId id="295" r:id="rId19"/>
    <p:sldId id="296" r:id="rId20"/>
    <p:sldId id="297" r:id="rId21"/>
    <p:sldId id="298" r:id="rId22"/>
    <p:sldId id="299" r:id="rId23"/>
    <p:sldId id="301" r:id="rId24"/>
    <p:sldId id="303" r:id="rId25"/>
    <p:sldId id="30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90" d="100"/>
          <a:sy n="90" d="100"/>
        </p:scale>
        <p:origin x="3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CE93-0461-B281-AC03-A8D4A700A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29A97-1DC7-64EB-65C6-BD7EC7938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1A4914-90DE-0C90-FCEB-67EF1D8BA67B}"/>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2E3AAB10-00F6-632B-5B7D-B93AA3CA8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BF5DC-A22C-37BD-3C6E-D025ADF7543E}"/>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13859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CFBC-59E5-D555-C382-98C84EAD3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F93C9-C413-4EA2-548F-705C339133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6DAAA-A9FA-712C-DE3D-D555DD1C5634}"/>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61CFC7DE-B2C3-9F77-0124-254289F48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FDF56-37A1-1842-B343-44B6B66FCF16}"/>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185951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282D3-6AC3-5434-EF1F-F36E5820AC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495D2E-A1DC-B28D-62C6-F0A2B88132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DFC89-F38F-A5AE-0A39-D4959ED419DF}"/>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0772B4D7-D2B8-8C8B-25C1-6F63FD300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5DB9D-5807-A489-6310-EBA6B5AA41CB}"/>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2077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388444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8" y="-483461"/>
            <a:ext cx="2477069" cy="12205854"/>
          </a:xfrm>
          <a:prstGeom prst="rect">
            <a:avLst/>
          </a:prstGeom>
        </p:spPr>
      </p:pic>
      <p:pic>
        <p:nvPicPr>
          <p:cNvPr id="10"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38141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E2C-0699-8FAE-3DE5-0021A4CD2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2715E-338B-4CA0-36AE-B1F6447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C45D4-669E-EFFD-DA6B-0122FED1E080}"/>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87BC12F9-3BE6-D362-37C4-BADDAB03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B3943-8D07-590F-CA3A-0960C22F090F}"/>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87381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057E-2898-06AD-B22C-1BF8B5A14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FE2212-1B28-FCE7-C4EF-18D03F214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8D77B-3056-0887-37D7-622CF3042B16}"/>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7DE43562-2C2B-67F6-6D7B-89A95DE0B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F07D1-9FF1-847C-B2A1-716C9998FF81}"/>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412265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D131-AD8F-E014-8579-E65C5F530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3A5BC-A7FD-E4AC-7B88-013B5462B3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5093B-26ED-A386-2809-BF477965F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8758E5-3618-5E81-4F66-DBE5E84C2CE0}"/>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6" name="Footer Placeholder 5">
            <a:extLst>
              <a:ext uri="{FF2B5EF4-FFF2-40B4-BE49-F238E27FC236}">
                <a16:creationId xmlns:a16="http://schemas.microsoft.com/office/drawing/2014/main" id="{4E82A7BB-71E1-58A0-76AE-ED759C1DC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85617-3DCA-2DAA-8897-720D491747A6}"/>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74519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F375-68EB-C3A7-7771-2BC23FD616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4073B7-E69E-12D3-AAD6-9DB1367FB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A8E2D-A095-B25C-CE1C-3D1AF2ACF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5BC626-0671-1A6F-6908-1A83788E4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F3C65-897B-B42D-3CCB-1B879DC2B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EC0C8-E4F8-E052-B144-986459638270}"/>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8" name="Footer Placeholder 7">
            <a:extLst>
              <a:ext uri="{FF2B5EF4-FFF2-40B4-BE49-F238E27FC236}">
                <a16:creationId xmlns:a16="http://schemas.microsoft.com/office/drawing/2014/main" id="{A0F2C945-B4CE-C239-4BAB-7EFEDF10F8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39BD83-C607-B47B-75C6-33245A5B570C}"/>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47931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900B-C809-D048-772E-8E0ADD03CC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EDE054-E4B8-7466-A3A4-BC9F53B1C633}"/>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4" name="Footer Placeholder 3">
            <a:extLst>
              <a:ext uri="{FF2B5EF4-FFF2-40B4-BE49-F238E27FC236}">
                <a16:creationId xmlns:a16="http://schemas.microsoft.com/office/drawing/2014/main" id="{01D31ED5-BCDD-DF3E-DD79-38D443459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C0F588-042C-8BF5-B2EE-B0231DD12E5B}"/>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44476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5C7D9-7686-4829-11E9-06922ABBC36D}"/>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3" name="Footer Placeholder 2">
            <a:extLst>
              <a:ext uri="{FF2B5EF4-FFF2-40B4-BE49-F238E27FC236}">
                <a16:creationId xmlns:a16="http://schemas.microsoft.com/office/drawing/2014/main" id="{EB3774D3-B221-ED77-FB2A-DD3F81953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0E6A-1467-A806-7ED4-69BC0C508355}"/>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18711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3719-C3A2-5486-E782-89FF7663A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9B721-74CC-A4B5-5BA7-6DD4B5ACC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7D82F7-ECA7-7C23-02C6-61432BB38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CDCB61-8C48-C40E-7898-8FE2471CC1CA}"/>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6" name="Footer Placeholder 5">
            <a:extLst>
              <a:ext uri="{FF2B5EF4-FFF2-40B4-BE49-F238E27FC236}">
                <a16:creationId xmlns:a16="http://schemas.microsoft.com/office/drawing/2014/main" id="{E85CFCE8-E35B-DE1D-D016-027C71DC3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A606C-C29B-49A6-F5D1-566356637CDA}"/>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34293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CD89-1FCB-52A2-6DB7-94BFABB97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3CE65-FD52-1BAE-528A-EB21A5935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DC8BDC-0BF9-7952-396A-F8E83651F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F8CE2-83F8-A0DB-B4A5-D3305E4226D7}"/>
              </a:ext>
            </a:extLst>
          </p:cNvPr>
          <p:cNvSpPr>
            <a:spLocks noGrp="1"/>
          </p:cNvSpPr>
          <p:nvPr>
            <p:ph type="dt" sz="half" idx="10"/>
          </p:nvPr>
        </p:nvSpPr>
        <p:spPr/>
        <p:txBody>
          <a:bodyPr/>
          <a:lstStyle/>
          <a:p>
            <a:fld id="{56207A7F-4001-4670-B6D8-A32ADE77B87F}" type="datetimeFigureOut">
              <a:rPr lang="en-US" smtClean="0"/>
              <a:t>9/24/2025</a:t>
            </a:fld>
            <a:endParaRPr lang="en-US"/>
          </a:p>
        </p:txBody>
      </p:sp>
      <p:sp>
        <p:nvSpPr>
          <p:cNvPr id="6" name="Footer Placeholder 5">
            <a:extLst>
              <a:ext uri="{FF2B5EF4-FFF2-40B4-BE49-F238E27FC236}">
                <a16:creationId xmlns:a16="http://schemas.microsoft.com/office/drawing/2014/main" id="{66B53566-18B8-DBE8-25F0-8C3DCF5A2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ACA59-72FB-65FF-559C-0594E11A9ABD}"/>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3866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D9252-D371-6947-DAD4-4905EE936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A0A33-109A-ED99-28C8-DB4ABF062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E4A93-087F-2427-0428-E7DE1A26C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07A7F-4001-4670-B6D8-A32ADE77B87F}" type="datetimeFigureOut">
              <a:rPr lang="en-US" smtClean="0"/>
              <a:t>9/24/2025</a:t>
            </a:fld>
            <a:endParaRPr lang="en-US"/>
          </a:p>
        </p:txBody>
      </p:sp>
      <p:sp>
        <p:nvSpPr>
          <p:cNvPr id="5" name="Footer Placeholder 4">
            <a:extLst>
              <a:ext uri="{FF2B5EF4-FFF2-40B4-BE49-F238E27FC236}">
                <a16:creationId xmlns:a16="http://schemas.microsoft.com/office/drawing/2014/main" id="{41899032-8A96-87AD-4DFA-882FC152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660495-63AA-C2CE-3EE8-D015B7116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01932-B6F9-4A9F-904D-115609768942}" type="slidenum">
              <a:rPr lang="en-US" smtClean="0"/>
              <a:t>‹#›</a:t>
            </a:fld>
            <a:endParaRPr lang="en-US"/>
          </a:p>
        </p:txBody>
      </p:sp>
    </p:spTree>
    <p:extLst>
      <p:ext uri="{BB962C8B-B14F-4D97-AF65-F5344CB8AC3E}">
        <p14:creationId xmlns:p14="http://schemas.microsoft.com/office/powerpoint/2010/main" val="2460354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天空, 室内, 餐桌&#10;&#10;已生成高可信度的说明">
            <a:extLst>
              <a:ext uri="{FF2B5EF4-FFF2-40B4-BE49-F238E27FC236}">
                <a16:creationId xmlns:a16="http://schemas.microsoft.com/office/drawing/2014/main" id="{A1269313-5DD9-4F0D-8F98-0C7E2621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4" y="-82684"/>
            <a:ext cx="12187592" cy="6855520"/>
          </a:xfrm>
          <a:prstGeom prst="rect">
            <a:avLst/>
          </a:prstGeom>
        </p:spPr>
      </p:pic>
      <p:pic>
        <p:nvPicPr>
          <p:cNvPr id="5" name="图片 7">
            <a:extLst>
              <a:ext uri="{FF2B5EF4-FFF2-40B4-BE49-F238E27FC236}">
                <a16:creationId xmlns:a16="http://schemas.microsoft.com/office/drawing/2014/main" id="{986DA844-B53A-4B4C-8668-E2211BD2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183" y="1885257"/>
            <a:ext cx="1166622" cy="771320"/>
          </a:xfrm>
          <a:prstGeom prst="rect">
            <a:avLst/>
          </a:prstGeom>
        </p:spPr>
      </p:pic>
      <p:pic>
        <p:nvPicPr>
          <p:cNvPr id="6" name="图片 12">
            <a:extLst>
              <a:ext uri="{FF2B5EF4-FFF2-40B4-BE49-F238E27FC236}">
                <a16:creationId xmlns:a16="http://schemas.microsoft.com/office/drawing/2014/main" id="{83116125-9C47-4150-8750-472452AAB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81" y="1942447"/>
            <a:ext cx="356446" cy="565098"/>
          </a:xfrm>
          <a:prstGeom prst="rect">
            <a:avLst/>
          </a:prstGeom>
        </p:spPr>
      </p:pic>
      <p:pic>
        <p:nvPicPr>
          <p:cNvPr id="9" name="图片 30">
            <a:extLst>
              <a:ext uri="{FF2B5EF4-FFF2-40B4-BE49-F238E27FC236}">
                <a16:creationId xmlns:a16="http://schemas.microsoft.com/office/drawing/2014/main" id="{3ACA92A3-189C-46EF-A946-BB25D2E5E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741" y="2037577"/>
            <a:ext cx="286557" cy="466679"/>
          </a:xfrm>
          <a:prstGeom prst="rect">
            <a:avLst/>
          </a:prstGeom>
        </p:spPr>
      </p:pic>
      <p:pic>
        <p:nvPicPr>
          <p:cNvPr id="10" name="图片 31">
            <a:extLst>
              <a:ext uri="{FF2B5EF4-FFF2-40B4-BE49-F238E27FC236}">
                <a16:creationId xmlns:a16="http://schemas.microsoft.com/office/drawing/2014/main" id="{A6227709-4B3F-4AF3-A1B1-7A78E2C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26" y="3345076"/>
            <a:ext cx="228177" cy="361744"/>
          </a:xfrm>
          <a:prstGeom prst="rect">
            <a:avLst/>
          </a:prstGeom>
        </p:spPr>
      </p:pic>
      <p:pic>
        <p:nvPicPr>
          <p:cNvPr id="11" name="图片 32">
            <a:extLst>
              <a:ext uri="{FF2B5EF4-FFF2-40B4-BE49-F238E27FC236}">
                <a16:creationId xmlns:a16="http://schemas.microsoft.com/office/drawing/2014/main" id="{052AADDD-F477-4B18-A02B-14350D707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86" y="1511728"/>
            <a:ext cx="187379" cy="305160"/>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1729ED9A-2433-4F63-8BD8-26FA3B2F536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65" b="97742" l="0" r="99667">
                        <a14:foregroundMark x1="222" y1="37419" x2="222" y2="37419"/>
                        <a14:foregroundMark x1="89444" y1="77903" x2="89444" y2="77903"/>
                        <a14:foregroundMark x1="74000" y1="83548" x2="74000" y2="83548"/>
                        <a14:foregroundMark x1="66667" y1="87419" x2="66667" y2="87419"/>
                        <a14:foregroundMark x1="60333" y1="88871" x2="60333" y2="88871"/>
                        <a14:foregroundMark x1="95778" y1="60161" x2="95778" y2="60161"/>
                        <a14:foregroundMark x1="94889" y1="53226" x2="94889" y2="53226"/>
                        <a14:foregroundMark x1="94222" y1="83871" x2="94222" y2="83871"/>
                        <a14:foregroundMark x1="95333" y1="94677" x2="95333" y2="94677"/>
                        <a14:foregroundMark x1="86444" y1="97742" x2="86444" y2="97742"/>
                        <a14:foregroundMark x1="81667" y1="93710" x2="81667" y2="93710"/>
                        <a14:foregroundMark x1="97111" y1="97419" x2="97111" y2="97419"/>
                        <a14:foregroundMark x1="99667" y1="67419" x2="99667" y2="67419"/>
                        <a14:foregroundMark x1="91667" y1="6774" x2="91667" y2="6774"/>
                        <a14:foregroundMark x1="85778" y1="3065" x2="85778" y2="3065"/>
                      </a14:backgroundRemoval>
                    </a14:imgEffect>
                  </a14:imgLayer>
                </a14:imgProps>
              </a:ext>
              <a:ext uri="{28A0092B-C50C-407E-A947-70E740481C1C}">
                <a14:useLocalDpi xmlns:a14="http://schemas.microsoft.com/office/drawing/2010/main" val="0"/>
              </a:ext>
            </a:extLst>
          </a:blip>
          <a:stretch>
            <a:fillRect/>
          </a:stretch>
        </p:blipFill>
        <p:spPr>
          <a:xfrm>
            <a:off x="0" y="2460443"/>
            <a:ext cx="12277198" cy="4630140"/>
          </a:xfrm>
          <a:prstGeom prst="rect">
            <a:avLst/>
          </a:prstGeom>
        </p:spPr>
      </p:pic>
      <p:pic>
        <p:nvPicPr>
          <p:cNvPr id="44" name="Picture 43"/>
          <p:cNvPicPr>
            <a:picLocks noChangeAspect="1"/>
          </p:cNvPicPr>
          <p:nvPr/>
        </p:nvPicPr>
        <p:blipFill>
          <a:blip r:embed="rId8"/>
          <a:stretch>
            <a:fillRect/>
          </a:stretch>
        </p:blipFill>
        <p:spPr>
          <a:xfrm>
            <a:off x="3610561" y="477025"/>
            <a:ext cx="3804234" cy="1780186"/>
          </a:xfrm>
          <a:prstGeom prst="rect">
            <a:avLst/>
          </a:prstGeom>
        </p:spPr>
      </p:pic>
      <p:sp>
        <p:nvSpPr>
          <p:cNvPr id="47" name="Rectangle 46"/>
          <p:cNvSpPr/>
          <p:nvPr/>
        </p:nvSpPr>
        <p:spPr>
          <a:xfrm>
            <a:off x="-47915" y="2155517"/>
            <a:ext cx="12413867" cy="2938416"/>
          </a:xfrm>
          <a:prstGeom prst="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9"/>
          <a:stretch>
            <a:fillRect/>
          </a:stretch>
        </p:blipFill>
        <p:spPr>
          <a:xfrm>
            <a:off x="7203656" y="2385353"/>
            <a:ext cx="5100706" cy="2389374"/>
          </a:xfrm>
          <a:prstGeom prst="rect">
            <a:avLst/>
          </a:prstGeom>
        </p:spPr>
      </p:pic>
      <p:sp>
        <p:nvSpPr>
          <p:cNvPr id="60" name="Title 1">
            <a:extLst>
              <a:ext uri="{FF2B5EF4-FFF2-40B4-BE49-F238E27FC236}">
                <a16:creationId xmlns:a16="http://schemas.microsoft.com/office/drawing/2014/main" id="{839CB496-B064-1976-8A73-F5C96C8179F1}"/>
              </a:ext>
            </a:extLst>
          </p:cNvPr>
          <p:cNvSpPr txBox="1">
            <a:spLocks/>
          </p:cNvSpPr>
          <p:nvPr/>
        </p:nvSpPr>
        <p:spPr>
          <a:xfrm>
            <a:off x="9856694" y="5756561"/>
            <a:ext cx="2897416" cy="106772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9558" y="4540232"/>
            <a:ext cx="738759" cy="1257582"/>
          </a:xfrm>
          <a:prstGeom prst="rect">
            <a:avLst/>
          </a:prstGeom>
        </p:spPr>
      </p:pic>
      <p:pic>
        <p:nvPicPr>
          <p:cNvPr id="2" name="Picture 1"/>
          <p:cNvPicPr>
            <a:picLocks noChangeAspect="1"/>
          </p:cNvPicPr>
          <p:nvPr/>
        </p:nvPicPr>
        <p:blipFill>
          <a:blip r:embed="rId11"/>
          <a:stretch>
            <a:fillRect/>
          </a:stretch>
        </p:blipFill>
        <p:spPr>
          <a:xfrm>
            <a:off x="566973" y="1707708"/>
            <a:ext cx="2261812" cy="1286367"/>
          </a:xfrm>
          <a:prstGeom prst="rect">
            <a:avLst/>
          </a:prstGeom>
        </p:spPr>
      </p:pic>
      <p:pic>
        <p:nvPicPr>
          <p:cNvPr id="3" name="Picture 2"/>
          <p:cNvPicPr>
            <a:picLocks noChangeAspect="1"/>
          </p:cNvPicPr>
          <p:nvPr/>
        </p:nvPicPr>
        <p:blipFill>
          <a:blip r:embed="rId12"/>
          <a:stretch>
            <a:fillRect/>
          </a:stretch>
        </p:blipFill>
        <p:spPr>
          <a:xfrm>
            <a:off x="0" y="2319607"/>
            <a:ext cx="7937680" cy="2316681"/>
          </a:xfrm>
          <a:prstGeom prst="rect">
            <a:avLst/>
          </a:prstGeom>
        </p:spPr>
      </p:pic>
      <p:pic>
        <p:nvPicPr>
          <p:cNvPr id="18" name="Picture 17"/>
          <p:cNvPicPr>
            <a:picLocks noChangeAspect="1"/>
          </p:cNvPicPr>
          <p:nvPr/>
        </p:nvPicPr>
        <p:blipFill>
          <a:blip r:embed="rId13"/>
          <a:stretch>
            <a:fillRect/>
          </a:stretch>
        </p:blipFill>
        <p:spPr>
          <a:xfrm>
            <a:off x="5709988" y="4290657"/>
            <a:ext cx="1871634" cy="1072989"/>
          </a:xfrm>
          <a:prstGeom prst="rect">
            <a:avLst/>
          </a:prstGeom>
        </p:spPr>
      </p:pic>
    </p:spTree>
    <p:extLst>
      <p:ext uri="{BB962C8B-B14F-4D97-AF65-F5344CB8AC3E}">
        <p14:creationId xmlns:p14="http://schemas.microsoft.com/office/powerpoint/2010/main" val="4120085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2" presetClass="entr" presetSubtype="1" fill="hold" nodeType="withEffect" p14:presetBounceEnd="54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4000">
                                          <p:cBhvr additive="base">
                                            <p:cTn id="10" dur="50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14:presetBounceEnd="56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6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6000">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14:presetBounceEnd="48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8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48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8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25" dur="5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48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8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par>
                              <p:cTn id="47" fill="hold">
                                <p:stCondLst>
                                  <p:cond delay="1500"/>
                                </p:stCondLst>
                                <p:childTnLst>
                                  <p:par>
                                    <p:cTn id="48" presetID="16" presetClass="entr" presetSubtype="2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409839" y="500842"/>
            <a:ext cx="9652901" cy="1447879"/>
            <a:chOff x="1147156" y="572516"/>
            <a:chExt cx="12988181" cy="70505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5539"/>
              <a:ext cx="12988181" cy="672031"/>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Nguyên nhân gây ô nhiễm nguồn nước do con người trực tiếp gây ra  </a:t>
              </a:r>
              <a:endParaRPr lang="en-US" sz="3600" b="1" dirty="0">
                <a:latin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28413" y="2063513"/>
            <a:ext cx="4283037" cy="2164922"/>
          </a:xfrm>
          <a:prstGeom prst="rect">
            <a:avLst/>
          </a:prstGeom>
          <a:ln>
            <a:noFill/>
          </a:ln>
          <a:effectLst>
            <a:softEdge rad="112500"/>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988995" y="2052370"/>
            <a:ext cx="4414178" cy="218904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354" y="4401672"/>
            <a:ext cx="4184562" cy="2126210"/>
          </a:xfrm>
          <a:prstGeom prst="rect">
            <a:avLst/>
          </a:prstGeom>
        </p:spPr>
      </p:pic>
    </p:spTree>
    <p:extLst>
      <p:ext uri="{BB962C8B-B14F-4D97-AF65-F5344CB8AC3E}">
        <p14:creationId xmlns:p14="http://schemas.microsoft.com/office/powerpoint/2010/main" val="1497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530996" y="472282"/>
            <a:ext cx="4368820" cy="1011745"/>
            <a:chOff x="6489" y="2646"/>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820" y="2646"/>
              <a:ext cx="4862" cy="1635"/>
            </a:xfrm>
            <a:prstGeom prst="roundRect">
              <a:avLst>
                <a:gd name="adj" fmla="val 50000"/>
              </a:avLst>
            </a:prstGeom>
            <a:solidFill>
              <a:srgbClr val="1D87D1"/>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489"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989351" y="2143593"/>
            <a:ext cx="10418164" cy="3170099"/>
          </a:xfrm>
          <a:prstGeom prst="rect">
            <a:avLst/>
          </a:prstGeom>
          <a:noFill/>
          <a:ln w="19050">
            <a:solidFill>
              <a:srgbClr val="00698E"/>
            </a:solidFill>
            <a:prstDash val="lgDash"/>
          </a:ln>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Các nguyên nhân gây ra ô nhiễm nguồn nước </a:t>
            </a:r>
            <a:r>
              <a:rPr lang="nl-NL" sz="4000" b="1">
                <a:solidFill>
                  <a:srgbClr val="00698E"/>
                </a:solidFill>
                <a:latin typeface="Cambria" panose="02040503050406030204" pitchFamily="18" charset="0"/>
                <a:ea typeface="Cambria" panose="02040503050406030204" pitchFamily="18" charset="0"/>
              </a:rPr>
              <a:t>có thể do con người và thiên nhiên gây ra, với các nguyên nhân trực tiếp do con người gây ra thì con người có thể chủ động khắc phục.</a:t>
            </a:r>
            <a:endParaRPr lang="en-US" sz="4000">
              <a:solidFill>
                <a:srgbClr val="00698E"/>
              </a:solidFill>
              <a:latin typeface="Cambria" panose="02040503050406030204" pitchFamily="18" charset="0"/>
              <a:ea typeface="Cambria" panose="020405030504060302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8ED6F2C9-2803-4467-9100-2890A875D33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109272" y="-318059"/>
            <a:ext cx="2592425" cy="2592425"/>
          </a:xfrm>
          <a:prstGeom prst="rect">
            <a:avLst/>
          </a:prstGeom>
        </p:spPr>
      </p:pic>
      <p:cxnSp>
        <p:nvCxnSpPr>
          <p:cNvPr id="8" name="Straight Connector 7"/>
          <p:cNvCxnSpPr/>
          <p:nvPr/>
        </p:nvCxnSpPr>
        <p:spPr>
          <a:xfrm>
            <a:off x="5136775" y="3348318"/>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83705" y="334831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60" y="2012224"/>
            <a:ext cx="3727519" cy="4845776"/>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123658"/>
            </a:xfrm>
            <a:prstGeom prst="rect">
              <a:avLst/>
            </a:prstGeom>
            <a:noFill/>
          </p:spPr>
          <p:txBody>
            <a:bodyPr wrap="square" rtlCol="0">
              <a:spAutoFit/>
            </a:bodyPr>
            <a:lstStyle/>
            <a:p>
              <a:pPr algn="ctr"/>
              <a:r>
                <a:rPr lang="en-US" sz="4400" b="1">
                  <a:solidFill>
                    <a:srgbClr val="00698E"/>
                  </a:solidFill>
                  <a:latin typeface="Cambria" panose="02040503050406030204" pitchFamily="18" charset="0"/>
                  <a:ea typeface="Cambria" panose="02040503050406030204" pitchFamily="18" charset="0"/>
                </a:rPr>
                <a:t>Em có biết nguyên nhân nào khác gây ô nhiễm nguồn nước?</a:t>
              </a:r>
            </a:p>
          </p:txBody>
        </p:sp>
      </p:grpSp>
    </p:spTree>
    <p:extLst>
      <p:ext uri="{BB962C8B-B14F-4D97-AF65-F5344CB8AC3E}">
        <p14:creationId xmlns:p14="http://schemas.microsoft.com/office/powerpoint/2010/main" val="38040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98" y="1805336"/>
            <a:ext cx="3886664" cy="5052664"/>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554545"/>
            </a:xfrm>
            <a:prstGeom prst="rect">
              <a:avLst/>
            </a:prstGeom>
            <a:noFill/>
          </p:spPr>
          <p:txBody>
            <a:bodyPr wrap="square" rtlCol="0">
              <a:spAutoFit/>
            </a:bodyPr>
            <a:lstStyle/>
            <a:p>
              <a:pPr algn="ctr"/>
              <a:r>
                <a:rPr lang="nl-NL" sz="4000" b="1">
                  <a:solidFill>
                    <a:schemeClr val="accent6">
                      <a:lumMod val="50000"/>
                    </a:schemeClr>
                  </a:solidFill>
                  <a:latin typeface="Cambria" panose="02040503050406030204" pitchFamily="18" charset="0"/>
                  <a:ea typeface="Cambria" panose="02040503050406030204" pitchFamily="18" charset="0"/>
                </a:rPr>
                <a:t>Kể việc làm ở gia đình hoặc địa phương em đã và đang gây ô nhiễm nguồn nước.</a:t>
              </a:r>
              <a:endParaRPr lang="en-US" sz="80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127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016955" y="1497185"/>
            <a:ext cx="8443692" cy="3913971"/>
          </a:xfrm>
          <a:prstGeom prst="rect">
            <a:avLst/>
          </a:prstGeom>
        </p:spPr>
      </p:pic>
    </p:spTree>
    <p:extLst>
      <p:ext uri="{BB962C8B-B14F-4D97-AF65-F5344CB8AC3E}">
        <p14:creationId xmlns:p14="http://schemas.microsoft.com/office/powerpoint/2010/main" val="3433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19" y="2315778"/>
            <a:ext cx="6975746" cy="4760273"/>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772317" y="447495"/>
            <a:ext cx="10644236" cy="162335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9294"/>
              <a:ext cx="12988181" cy="632096"/>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1. Hãy kể những bệnh con người có thể mắc phải khi sử dụng nguồn nước bị ô nhiễm?</a:t>
              </a:r>
            </a:p>
            <a:p>
              <a:pPr algn="just"/>
              <a:r>
                <a:rPr lang="en-US" sz="3200" b="1">
                  <a:solidFill>
                    <a:srgbClr val="333333"/>
                  </a:solidFill>
                  <a:latin typeface="Cambria" panose="02040503050406030204" pitchFamily="18" charset="0"/>
                </a:rPr>
                <a:t>2. Vì sao phải bảo vệ nguồn nước?</a:t>
              </a:r>
              <a:endParaRPr lang="en-US" sz="3200" b="1" i="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6357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23"/>
            <a:ext cx="6584577" cy="658457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584577" y="528178"/>
            <a:ext cx="5066602" cy="181161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05539"/>
              <a:ext cx="12988181" cy="566410"/>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Một số bệnh con người sẽ mắc phải khi sử dụng nguồn nước bị ô nhiễm.</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645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705082" y="637077"/>
            <a:ext cx="10644236" cy="3416320"/>
          </a:xfrm>
          <a:prstGeom prst="rect">
            <a:avLst/>
          </a:prstGeom>
          <a:noFill/>
        </p:spPr>
        <p:txBody>
          <a:bodyPr wrap="square">
            <a:spAutoFit/>
          </a:bodyPr>
          <a:lstStyle/>
          <a:p>
            <a:pPr algn="just"/>
            <a:r>
              <a:rPr lang="nl-NL" sz="3600" b="1" i="1">
                <a:latin typeface="Cambria" panose="02040503050406030204" pitchFamily="18" charset="0"/>
                <a:ea typeface="Cambria" panose="02040503050406030204" pitchFamily="18" charset="0"/>
              </a:rPr>
              <a:t>+ Các bệnh con người có thể mắc do sử dụng nước bị ô nhiễm: đau mắt, đau bụng, ghẻ lở,…</a:t>
            </a:r>
            <a:endParaRPr lang="en-US" sz="3600" i="1">
              <a:latin typeface="Cambria" panose="02040503050406030204" pitchFamily="18" charset="0"/>
              <a:ea typeface="Cambria" panose="02040503050406030204" pitchFamily="18" charset="0"/>
            </a:endParaRPr>
          </a:p>
          <a:p>
            <a:pPr algn="just"/>
            <a:r>
              <a:rPr lang="nl-NL" sz="3600" b="1" i="1">
                <a:latin typeface="Cambria" panose="02040503050406030204" pitchFamily="18" charset="0"/>
                <a:ea typeface="Cambria" panose="02040503050406030204" pitchFamily="18" charset="0"/>
              </a:rPr>
              <a:t>+ Nếu không bảo vệ nguồn nước thì con người dễ bị mắc các bệnh về đường tiêu hóa, bệnh ngoài da và bệnh về mắt,… </a:t>
            </a:r>
            <a:r>
              <a:rPr lang="en-US" sz="3600" b="1" i="1">
                <a:latin typeface="Cambria" panose="02040503050406030204" pitchFamily="18" charset="0"/>
                <a:ea typeface="Cambria" panose="02040503050406030204" pitchFamily="18" charset="0"/>
              </a:rPr>
              <a:t>Vì vậy, cần phải bảo vệ nguồn nước.</a:t>
            </a:r>
            <a:endParaRPr lang="en-US" sz="36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8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72317" y="447495"/>
            <a:ext cx="10644236" cy="1166152"/>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89294"/>
              <a:ext cx="12988181" cy="433792"/>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Quan sát hình 2, cho biết việc làm để bảo vệ nguồn nước và nêu tác dụng của việc làm đó.</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7" y="1760765"/>
            <a:ext cx="10266829" cy="3792841"/>
          </a:xfrm>
          <a:prstGeom prst="rect">
            <a:avLst/>
          </a:prstGeom>
        </p:spPr>
      </p:pic>
    </p:spTree>
    <p:extLst>
      <p:ext uri="{BB962C8B-B14F-4D97-AF65-F5344CB8AC3E}">
        <p14:creationId xmlns:p14="http://schemas.microsoft.com/office/powerpoint/2010/main" val="16013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0" y="403412"/>
            <a:ext cx="3720642" cy="2298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94" y="3024818"/>
            <a:ext cx="10266829" cy="3792841"/>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4823011" y="403412"/>
            <a:ext cx="6674223" cy="2043951"/>
            <a:chOff x="1147156" y="572516"/>
            <a:chExt cx="12988181" cy="58143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5814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147156" y="605539"/>
              <a:ext cx="12988181" cy="499048"/>
            </a:xfrm>
            <a:prstGeom prst="rect">
              <a:avLst/>
            </a:prstGeom>
            <a:noFill/>
          </p:spPr>
          <p:txBody>
            <a:bodyPr wrap="square">
              <a:spAutoFit/>
            </a:bodyPr>
            <a:lstStyle/>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Cho biết tên việc làm để bảo vệ nguồn nước.</a:t>
              </a:r>
            </a:p>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Nêu tác dụng của việc làm đó.</a:t>
              </a:r>
            </a:p>
          </p:txBody>
        </p:sp>
      </p:grpSp>
    </p:spTree>
    <p:extLst>
      <p:ext uri="{BB962C8B-B14F-4D97-AF65-F5344CB8AC3E}">
        <p14:creationId xmlns:p14="http://schemas.microsoft.com/office/powerpoint/2010/main" val="2651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874154" y="2771258"/>
            <a:ext cx="8443692" cy="3913971"/>
          </a:xfrm>
          <a:prstGeom prst="rect">
            <a:avLst/>
          </a:prstGeom>
        </p:spPr>
      </p:pic>
      <p:pic>
        <p:nvPicPr>
          <p:cNvPr id="9" name="Picture 8">
            <a:extLst>
              <a:ext uri="{FF2B5EF4-FFF2-40B4-BE49-F238E27FC236}">
                <a16:creationId xmlns:a16="http://schemas.microsoft.com/office/drawing/2014/main" id="{3EE68B95-9609-04CF-FD35-D13B426721A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50874" y="823368"/>
            <a:ext cx="3992515" cy="1586237"/>
          </a:xfrm>
          <a:prstGeom prst="rect">
            <a:avLst/>
          </a:prstGeom>
        </p:spPr>
      </p:pic>
    </p:spTree>
    <p:extLst>
      <p:ext uri="{BB962C8B-B14F-4D97-AF65-F5344CB8AC3E}">
        <p14:creationId xmlns:p14="http://schemas.microsoft.com/office/powerpoint/2010/main" val="16220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6920" b="10282"/>
          <a:stretch/>
        </p:blipFill>
        <p:spPr>
          <a:xfrm>
            <a:off x="301670" y="387649"/>
            <a:ext cx="4820434" cy="482980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05718" y="1102659"/>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dọn vệ sinh quanh bể nước và đổ rác đúng nơi quy định để vi sinh vật và chất bẩn bên ngoài không xâm nhập vào bể nước.</a:t>
              </a:r>
            </a:p>
          </p:txBody>
        </p:sp>
      </p:grpSp>
    </p:spTree>
    <p:extLst>
      <p:ext uri="{BB962C8B-B14F-4D97-AF65-F5344CB8AC3E}">
        <p14:creationId xmlns:p14="http://schemas.microsoft.com/office/powerpoint/2010/main" val="36084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556" r="34307" b="10282"/>
          <a:stretch/>
        </p:blipFill>
        <p:spPr>
          <a:xfrm>
            <a:off x="416858" y="321960"/>
            <a:ext cx="4907835" cy="4908946"/>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351588" y="1169895"/>
            <a:ext cx="6078069" cy="1963270"/>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81009"/>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vớt rác trên ao, hồ để làm sạch nguồn nước.</a:t>
              </a:r>
            </a:p>
          </p:txBody>
        </p:sp>
      </p:grpSp>
    </p:spTree>
    <p:extLst>
      <p:ext uri="{BB962C8B-B14F-4D97-AF65-F5344CB8AC3E}">
        <p14:creationId xmlns:p14="http://schemas.microsoft.com/office/powerpoint/2010/main" val="32413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610" b="9927"/>
          <a:stretch/>
        </p:blipFill>
        <p:spPr>
          <a:xfrm>
            <a:off x="403411" y="268170"/>
            <a:ext cx="5033831" cy="5016523"/>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64137" y="846778"/>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Bạn nhỏ phát hiện đường ống nước bị rò rỉ và đang báo người lớn để xử lí kịp thời, tránh các sinh vật, chất bẩn bên ngoài xâm nhập vào đường ống nước.</a:t>
              </a:r>
            </a:p>
          </p:txBody>
        </p:sp>
      </p:grpSp>
    </p:spTree>
    <p:extLst>
      <p:ext uri="{BB962C8B-B14F-4D97-AF65-F5344CB8AC3E}">
        <p14:creationId xmlns:p14="http://schemas.microsoft.com/office/powerpoint/2010/main" val="7748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Em biết</a:t>
              </a:r>
              <a:r>
                <a:rPr kumimoji="0" lang="en-US" sz="4400" b="1" i="0" u="none" strike="noStrike" kern="1200" cap="none" spc="0" normalizeH="0" noProof="0">
                  <a:ln>
                    <a:noFill/>
                  </a:ln>
                  <a:solidFill>
                    <a:srgbClr val="00698E"/>
                  </a:solidFill>
                  <a:effectLst/>
                  <a:uLnTx/>
                  <a:uFillTx/>
                  <a:latin typeface="Cambria" panose="02040503050406030204" pitchFamily="18" charset="0"/>
                  <a:ea typeface="Cambria" panose="02040503050406030204" pitchFamily="18" charset="0"/>
                  <a:cs typeface="+mn-cs"/>
                </a:rPr>
                <a:t> những việc làm nào khác để bảo vệ </a:t>
              </a: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556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585" y="1862247"/>
            <a:ext cx="4434168" cy="470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3962322"/>
            <a:ext cx="4268321" cy="260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49" y="537041"/>
            <a:ext cx="4268321" cy="3201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a:extLst>
              <a:ext uri="{FF2B5EF4-FFF2-40B4-BE49-F238E27FC236}">
                <a16:creationId xmlns:a16="http://schemas.microsoft.com/office/drawing/2014/main" id="{BC5BEAEB-E389-7C3C-041A-F2DB4F5AE20A}"/>
              </a:ext>
            </a:extLst>
          </p:cNvPr>
          <p:cNvGrpSpPr/>
          <p:nvPr/>
        </p:nvGrpSpPr>
        <p:grpSpPr>
          <a:xfrm>
            <a:off x="5474634" y="355335"/>
            <a:ext cx="6078069" cy="1298653"/>
            <a:chOff x="1147156" y="572516"/>
            <a:chExt cx="12988181" cy="39842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434506" y="605539"/>
              <a:ext cx="12413487" cy="329111"/>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Vẽ tranh cổ động bảo vệ nguồn nước.</a:t>
              </a:r>
            </a:p>
          </p:txBody>
        </p:sp>
      </p:grpSp>
    </p:spTree>
    <p:extLst>
      <p:ext uri="{BB962C8B-B14F-4D97-AF65-F5344CB8AC3E}">
        <p14:creationId xmlns:p14="http://schemas.microsoft.com/office/powerpoint/2010/main" val="30118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092" y="2169042"/>
            <a:ext cx="10018508" cy="4554487"/>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703730" y="503252"/>
            <a:ext cx="6078069" cy="1307965"/>
            <a:chOff x="1147156" y="572516"/>
            <a:chExt cx="12988181" cy="40128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434506" y="605539"/>
              <a:ext cx="12413487" cy="368258"/>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Tham gia thu gom rác, dọn vệ sinh môi trường.</a:t>
              </a:r>
            </a:p>
          </p:txBody>
        </p:sp>
      </p:grpSp>
    </p:spTree>
    <p:extLst>
      <p:ext uri="{BB962C8B-B14F-4D97-AF65-F5344CB8AC3E}">
        <p14:creationId xmlns:p14="http://schemas.microsoft.com/office/powerpoint/2010/main" val="19210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5833901" y="2650173"/>
            <a:ext cx="5792514" cy="3873774"/>
            <a:chOff x="4475748" y="352926"/>
            <a:chExt cx="6801852" cy="4315327"/>
          </a:xfrm>
        </p:grpSpPr>
        <p:sp>
          <p:nvSpPr>
            <p:cNvPr id="3" name="Oval Callout 2"/>
            <p:cNvSpPr/>
            <p:nvPr/>
          </p:nvSpPr>
          <p:spPr>
            <a:xfrm>
              <a:off x="4475748" y="352926"/>
              <a:ext cx="6801852" cy="4315327"/>
            </a:xfrm>
            <a:prstGeom prst="wedgeEllipseCallout">
              <a:avLst>
                <a:gd name="adj1" fmla="val -84234"/>
                <a:gd name="adj2" fmla="val -3198"/>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43154" y="1011312"/>
              <a:ext cx="6128085" cy="3120013"/>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Theo em, nguồn nước bị ô nhiễm thường có những dấu hiệu gì?</a:t>
              </a: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4267200" y="798587"/>
            <a:ext cx="7098315" cy="1191578"/>
            <a:chOff x="855114" y="572516"/>
            <a:chExt cx="13280223"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chemeClr val="bg1"/>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855114" y="653970"/>
              <a:ext cx="12988181" cy="354587"/>
            </a:xfrm>
            <a:prstGeom prst="rect">
              <a:avLst/>
            </a:prstGeom>
            <a:noFill/>
          </p:spPr>
          <p:txBody>
            <a:bodyPr wrap="square">
              <a:spAutoFit/>
            </a:bodyPr>
            <a:lstStyle/>
            <a:p>
              <a:pPr algn="ctr"/>
              <a:r>
                <a:rPr lang="en-US" sz="3600" b="1">
                  <a:solidFill>
                    <a:srgbClr val="333333"/>
                  </a:solidFill>
                  <a:latin typeface="Cambria" panose="02040503050406030204" pitchFamily="18" charset="0"/>
                </a:rPr>
                <a:t>Đọc phần thông tin sgk/T13</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360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10" name="Group 9"/>
          <p:cNvGrpSpPr/>
          <p:nvPr/>
        </p:nvGrpSpPr>
        <p:grpSpPr>
          <a:xfrm>
            <a:off x="4462861" y="325576"/>
            <a:ext cx="7026442" cy="4283242"/>
            <a:chOff x="4462861" y="325576"/>
            <a:chExt cx="7026442" cy="4283242"/>
          </a:xfrm>
        </p:grpSpPr>
        <p:grpSp>
          <p:nvGrpSpPr>
            <p:cNvPr id="6" name="Group 5"/>
            <p:cNvGrpSpPr/>
            <p:nvPr/>
          </p:nvGrpSpPr>
          <p:grpSpPr>
            <a:xfrm>
              <a:off x="4462861" y="325576"/>
              <a:ext cx="7026442" cy="4283242"/>
              <a:chOff x="4507832" y="850232"/>
              <a:chExt cx="7026442" cy="4283242"/>
            </a:xfrm>
          </p:grpSpPr>
          <p:sp>
            <p:nvSpPr>
              <p:cNvPr id="7" name="Rounded Rectangular Callout 6"/>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2420" y="1099027"/>
                <a:ext cx="6577264" cy="3970318"/>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Nguồn nước bị ô nhiễm nếu có một trong các dấu hiệu như có màu, có mùi hôi, có chất bẩn, có chứa các sinh vật gây bệnh quá mức cho phép hoặc có chứa các chất tan có hại cho sức khỏe.</a:t>
                </a:r>
                <a:endParaRPr lang="en-US" sz="3600">
                  <a:solidFill>
                    <a:schemeClr val="accent4">
                      <a:lumMod val="50000"/>
                    </a:schemeClr>
                  </a:solidFill>
                  <a:latin typeface="Cambria" panose="02040503050406030204" pitchFamily="18" charset="0"/>
                  <a:ea typeface="Cambria" panose="02040503050406030204" pitchFamily="18" charset="0"/>
                </a:endParaRPr>
              </a:p>
            </p:txBody>
          </p:sp>
        </p:grpSp>
        <p:sp>
          <p:nvSpPr>
            <p:cNvPr id="9" name="Rounded Rectangular Callout 8"/>
            <p:cNvSpPr/>
            <p:nvPr/>
          </p:nvSpPr>
          <p:spPr>
            <a:xfrm>
              <a:off x="4582780" y="434715"/>
              <a:ext cx="6801853" cy="4062334"/>
            </a:xfrm>
            <a:prstGeom prst="wedgeRoundRectCallout">
              <a:avLst>
                <a:gd name="adj1" fmla="val -62614"/>
                <a:gd name="adj2" fmla="val 29916"/>
                <a:gd name="adj3" fmla="val 16667"/>
              </a:avLst>
            </a:prstGeom>
            <a:noFill/>
            <a:ln w="28575">
              <a:solidFill>
                <a:srgbClr val="0070C0"/>
              </a:solidFill>
              <a:prstDash val="lgDash"/>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5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07391" y="509026"/>
            <a:ext cx="5868462" cy="728930"/>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2329"/>
              <a:ext cx="12988181" cy="579642"/>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Quan sát hình 1</a:t>
              </a:r>
              <a:endParaRPr lang="en-US" sz="3600" b="1" dirty="0">
                <a:latin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27991" y="1659987"/>
            <a:ext cx="7628408" cy="4220308"/>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190564" y="2647311"/>
            <a:ext cx="4051495" cy="3655015"/>
            <a:chOff x="718214" y="572516"/>
            <a:chExt cx="13417123" cy="70823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602329"/>
              <a:ext cx="12454579" cy="644093"/>
            </a:xfrm>
            <a:prstGeom prst="rect">
              <a:avLst/>
            </a:prstGeom>
            <a:noFill/>
          </p:spPr>
          <p:txBody>
            <a:bodyPr wrap="square">
              <a:spAutoFit/>
            </a:bodyPr>
            <a:lstStyle/>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Dấu hiệu </a:t>
              </a:r>
              <a:r>
                <a:rPr lang="nl-NL" sz="3000" b="1">
                  <a:solidFill>
                    <a:srgbClr val="002060"/>
                  </a:solidFill>
                  <a:latin typeface="Cambria" panose="02040503050406030204" pitchFamily="18" charset="0"/>
                  <a:ea typeface="Cambria" panose="02040503050406030204" pitchFamily="18" charset="0"/>
                </a:rPr>
                <a:t>chứng tỏ nước bị ô nhiễm.</a:t>
              </a:r>
              <a:endParaRPr lang="en-US" sz="3000" b="1">
                <a:solidFill>
                  <a:srgbClr val="002060"/>
                </a:solidFill>
                <a:latin typeface="Cambria" panose="02040503050406030204" pitchFamily="18" charset="0"/>
                <a:ea typeface="Cambria" panose="02040503050406030204" pitchFamily="18" charset="0"/>
              </a:endParaRPr>
            </a:p>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Nguyên nhân </a:t>
              </a:r>
              <a:r>
                <a:rPr lang="nl-NL" sz="3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3000" b="1">
                <a:solidFill>
                  <a:srgbClr val="002060"/>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66" y="422831"/>
            <a:ext cx="3314690" cy="2047308"/>
          </a:xfrm>
          <a:prstGeom prst="rect">
            <a:avLst/>
          </a:prstGeom>
        </p:spPr>
      </p:pic>
    </p:spTree>
    <p:extLst>
      <p:ext uri="{BB962C8B-B14F-4D97-AF65-F5344CB8AC3E}">
        <p14:creationId xmlns:p14="http://schemas.microsoft.com/office/powerpoint/2010/main" val="32562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3894" y="436100"/>
            <a:ext cx="5788893" cy="292607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 đen, đục.</a:t>
            </a:r>
            <a:endParaRPr lang="en-US"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2308324"/>
          </a:xfrm>
          <a:prstGeom prst="rect">
            <a:avLst/>
          </a:prstGeom>
          <a:noFill/>
        </p:spPr>
        <p:txBody>
          <a:bodyPr wrap="square">
            <a:spAutoFit/>
          </a:bodyPr>
          <a:lstStyle/>
          <a:p>
            <a:pPr algn="just"/>
            <a:r>
              <a:rPr lang="en-US" sz="3600" b="1" i="0" dirty="0" err="1">
                <a:solidFill>
                  <a:srgbClr val="002060"/>
                </a:solidFill>
                <a:effectLst/>
                <a:latin typeface="Cambria" panose="02040503050406030204" pitchFamily="18" charset="0"/>
              </a:rPr>
              <a:t>Nước</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thải</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chưa</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được</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xử</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lí</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từ</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nhà</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máy</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thải</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trực</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tiếp</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ra</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môi</a:t>
            </a:r>
            <a:r>
              <a:rPr lang="en-US" sz="3600" b="1" i="0" dirty="0">
                <a:solidFill>
                  <a:srgbClr val="002060"/>
                </a:solidFill>
                <a:effectLst/>
                <a:latin typeface="Cambria" panose="02040503050406030204" pitchFamily="18" charset="0"/>
              </a:rPr>
              <a:t> </a:t>
            </a:r>
            <a:r>
              <a:rPr lang="en-US" sz="3600" b="1" i="0" dirty="0" err="1">
                <a:solidFill>
                  <a:srgbClr val="002060"/>
                </a:solidFill>
                <a:effectLst/>
                <a:latin typeface="Cambria" panose="02040503050406030204" pitchFamily="18" charset="0"/>
              </a:rPr>
              <a:t>trường</a:t>
            </a:r>
            <a:r>
              <a:rPr lang="en-US" sz="3600" b="1" i="0" dirty="0">
                <a:solidFill>
                  <a:srgbClr val="002060"/>
                </a:solidFill>
                <a:effectLst/>
                <a:latin typeface="Cambria" panose="02040503050406030204" pitchFamily="18" charset="0"/>
              </a:rPr>
              <a:t>.</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8007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52694" y="325338"/>
            <a:ext cx="6038632" cy="2994635"/>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mùi thuốc </a:t>
            </a:r>
          </a:p>
          <a:p>
            <a:pPr algn="ctr"/>
            <a:r>
              <a:rPr lang="en-US" sz="3600" b="1" i="0">
                <a:solidFill>
                  <a:srgbClr val="C00000"/>
                </a:solidFill>
                <a:effectLst/>
                <a:latin typeface="Cambria" panose="02040503050406030204" pitchFamily="18" charset="0"/>
              </a:rPr>
              <a:t>trừ sâu.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754326"/>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phun thuốc trừ sâu có chứa các hóa chất độc hại.</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597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69" y="444116"/>
            <a:ext cx="5881430" cy="298840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Trong nước có rác và chất bẩn.</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200329"/>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vứt rác thải xuống hồ nước.</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2257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46" y="494152"/>
            <a:ext cx="5643712" cy="2783619"/>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7397373" y="2038592"/>
            <a:ext cx="4039661" cy="646331"/>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Do lũ lụt gây ra.</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6718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631</Words>
  <Application>Microsoft Office PowerPoint</Application>
  <PresentationFormat>Widescreen</PresentationFormat>
  <Paragraphs>43</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#9Slide07 HoneyCream</vt:lpstr>
      <vt:lpstr>Adobe Arabic</vt: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cp:revision>
  <dcterms:created xsi:type="dcterms:W3CDTF">2023-09-15T08:23:00Z</dcterms:created>
  <dcterms:modified xsi:type="dcterms:W3CDTF">2025-09-24T10:07:26Z</dcterms:modified>
</cp:coreProperties>
</file>