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7" r:id="rId2"/>
    <p:sldId id="258" r:id="rId3"/>
    <p:sldId id="276" r:id="rId4"/>
    <p:sldId id="262" r:id="rId5"/>
    <p:sldId id="271" r:id="rId6"/>
    <p:sldId id="272" r:id="rId7"/>
    <p:sldId id="273" r:id="rId8"/>
    <p:sldId id="275" r:id="rId9"/>
    <p:sldId id="268" r:id="rId10"/>
  </p:sldIdLst>
  <p:sldSz cx="18288000" cy="10287000"/>
  <p:notesSz cx="6858000" cy="9144000"/>
  <p:embeddedFontLst>
    <p:embeddedFont>
      <p:font typeface="#9Slide07 HoneyCream" panose="020B0604020202020204" charset="0"/>
      <p:regular r:id="rId11"/>
    </p:embeddedFont>
    <p:embeddedFont>
      <p:font typeface=".VnArabia" panose="020B7200000000000000" pitchFamily="34" charset="0"/>
      <p:regular r:id="rId12"/>
    </p:embeddedFont>
    <p:embeddedFont>
      <p:font typeface="Cambria" panose="02040503050406030204" pitchFamily="18"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8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4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B13FFE-AF5B-4CBA-9F44-2656E7AF0B1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58865" t="35846" r="38440" b="42625"/>
          <a:stretch/>
        </p:blipFill>
        <p:spPr>
          <a:xfrm flipV="1">
            <a:off x="22343920" y="5593886"/>
            <a:ext cx="492920" cy="592103"/>
          </a:xfrm>
          <a:prstGeom prst="ellipse">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6191059" y="10999949"/>
            <a:ext cx="1504808" cy="1652051"/>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7372352" y="12078362"/>
            <a:ext cx="5138252" cy="6367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117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117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17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17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7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17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7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17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117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17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17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17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17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6041636" y="12378614"/>
            <a:ext cx="1803654" cy="649605"/>
          </a:xfrm>
          <a:prstGeom prst="rect">
            <a:avLst/>
          </a:prstGeom>
        </p:spPr>
        <p:txBody>
          <a:bodyPr vert="horz" lIns="59865" tIns="29933" rIns="59865" bIns="2993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98704" rtl="0" eaLnBrk="1" fontAlgn="auto" latinLnBrk="0" hangingPunct="1">
              <a:lnSpc>
                <a:spcPct val="90000"/>
              </a:lnSpc>
              <a:spcBef>
                <a:spcPct val="0"/>
              </a:spcBef>
              <a:spcAft>
                <a:spcPts val="0"/>
              </a:spcAft>
              <a:buClrTx/>
              <a:buSzTx/>
              <a:buFontTx/>
              <a:buNone/>
              <a:tabLst/>
              <a:defRPr/>
            </a:pPr>
            <a:r>
              <a:rPr kumimoji="0" lang="en-US" sz="2096"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096"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svg"/><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svg"/><Relationship Id="rId5" Type="http://schemas.openxmlformats.org/officeDocument/2006/relationships/image" Target="../media/image23.pn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4.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4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85" y="2190442"/>
            <a:ext cx="16158830" cy="4871793"/>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6" y="44806"/>
            <a:ext cx="2316681" cy="2316681"/>
          </a:xfrm>
          <a:prstGeom prst="rect">
            <a:avLst/>
          </a:prstGeom>
        </p:spPr>
      </p:pic>
      <p:sp>
        <p:nvSpPr>
          <p:cNvPr id="17" name="TextBox 16">
            <a:extLst>
              <a:ext uri="{FF2B5EF4-FFF2-40B4-BE49-F238E27FC236}">
                <a16:creationId xmlns:a16="http://schemas.microsoft.com/office/drawing/2014/main" id="{EE7764B4-AA28-6498-B9E0-11B7A1C2D9EE}"/>
              </a:ext>
            </a:extLst>
          </p:cNvPr>
          <p:cNvSpPr txBox="1"/>
          <p:nvPr/>
        </p:nvSpPr>
        <p:spPr>
          <a:xfrm>
            <a:off x="7236050" y="7216375"/>
            <a:ext cx="2869974" cy="830997"/>
          </a:xfrm>
          <a:prstGeom prst="rect">
            <a:avLst/>
          </a:prstGeom>
          <a:noFill/>
        </p:spPr>
        <p:txBody>
          <a:bodyPr wrap="square" rtlCol="0">
            <a:spAutoFit/>
          </a:bodyPr>
          <a:lstStyle/>
          <a:p>
            <a:r>
              <a:rPr lang="en-US" sz="4800" dirty="0" err="1">
                <a:solidFill>
                  <a:srgbClr val="FF0000"/>
                </a:solidFill>
                <a:latin typeface=".VnArabia" panose="020B7200000000000000" pitchFamily="34" charset="0"/>
              </a:rPr>
              <a:t>Tiết</a:t>
            </a:r>
            <a:r>
              <a:rPr lang="en-US" sz="4800" dirty="0">
                <a:solidFill>
                  <a:srgbClr val="FF0000"/>
                </a:solidFill>
                <a:latin typeface=".VnArabia" panose="020B7200000000000000" pitchFamily="34" charset="0"/>
              </a:rPr>
              <a:t> 1</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7639" y="44806"/>
            <a:ext cx="4514573" cy="2145636"/>
          </a:xfrm>
          <a:prstGeom prst="rect">
            <a:avLst/>
          </a:prstGeom>
        </p:spPr>
      </p:pic>
    </p:spTree>
    <p:extLst>
      <p:ext uri="{BB962C8B-B14F-4D97-AF65-F5344CB8AC3E}">
        <p14:creationId xmlns:p14="http://schemas.microsoft.com/office/powerpoint/2010/main" val="17831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4"/>
            <a:stretch>
              <a:fillRect/>
            </a:stretch>
          </a:blipFill>
        </p:spPr>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3429000" y="2650762"/>
            <a:ext cx="12578524" cy="74729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6732" y="324781"/>
            <a:ext cx="7844024" cy="3326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04800" y="3771900"/>
            <a:ext cx="17678400" cy="4657237"/>
          </a:xfrm>
          <a:prstGeom prst="rect">
            <a:avLst/>
          </a:prstGeom>
        </p:spPr>
        <p:txBody>
          <a:bodyPr wrap="square" lIns="0" tIns="0" rIns="0" bIns="0" rtlCol="0" anchor="t">
            <a:spAutoFit/>
          </a:bodyPr>
          <a:lstStyle/>
          <a:p>
            <a:pPr algn="just">
              <a:lnSpc>
                <a:spcPct val="114000"/>
              </a:lnSpc>
            </a:pPr>
            <a:r>
              <a:rPr lang="vi-VN" sz="5400" dirty="0">
                <a:latin typeface="Cambria" panose="02040503050406030204" pitchFamily="18" charset="0"/>
                <a:ea typeface="Cambria" panose="02040503050406030204" pitchFamily="18" charset="0"/>
              </a:rPr>
              <a:t>Thực vật có khả năng tổng hợp chất dinh dưỡng từ khí các – bô – níc, nước và chất khoáng dưới tác dụng của ánh sáng mặt trời. Nhưng động vật và con người không thể tự tổng hợp chất dinh dưỡng như thực vật mà phải lấy thức ăn từ thực vật và động vật khác.</a:t>
            </a:r>
            <a:endParaRPr lang="en-US" sz="5400"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a:stretch>
            <a:fillRect/>
          </a:stretch>
        </p:blipFill>
        <p:spPr>
          <a:xfrm>
            <a:off x="4953000" y="889660"/>
            <a:ext cx="12394202" cy="226738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894"/>
            <a:ext cx="4953001" cy="2529062"/>
          </a:xfrm>
          <a:prstGeom prst="rect">
            <a:avLst/>
          </a:prstGeom>
        </p:spPr>
      </p:pic>
    </p:spTree>
    <p:extLst>
      <p:ext uri="{BB962C8B-B14F-4D97-AF65-F5344CB8AC3E}">
        <p14:creationId xmlns:p14="http://schemas.microsoft.com/office/powerpoint/2010/main" val="133403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rot="325432">
            <a:off x="16647053" y="52807"/>
            <a:ext cx="1224493" cy="2262344"/>
          </a:xfrm>
          <a:custGeom>
            <a:avLst/>
            <a:gdLst/>
            <a:ahLst/>
            <a:cxnLst/>
            <a:rect l="l" t="t" r="r" b="b"/>
            <a:pathLst>
              <a:path w="1224493" h="2262344">
                <a:moveTo>
                  <a:pt x="0" y="0"/>
                </a:moveTo>
                <a:lnTo>
                  <a:pt x="1224494" y="0"/>
                </a:lnTo>
                <a:lnTo>
                  <a:pt x="1224494" y="2262343"/>
                </a:lnTo>
                <a:lnTo>
                  <a:pt x="0" y="2262343"/>
                </a:lnTo>
                <a:lnTo>
                  <a:pt x="0" y="0"/>
                </a:lnTo>
                <a:close/>
              </a:path>
            </a:pathLst>
          </a:custGeom>
          <a:blipFill>
            <a:blip r:embed="rId3"/>
            <a:stretch>
              <a:fillRect/>
            </a:stretch>
          </a:blipFill>
        </p:spPr>
      </p:sp>
      <p:sp>
        <p:nvSpPr>
          <p:cNvPr id="4" name="Freeform 4"/>
          <p:cNvSpPr/>
          <p:nvPr/>
        </p:nvSpPr>
        <p:spPr>
          <a:xfrm>
            <a:off x="-1781889" y="4031261"/>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4"/>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7" name="TextBox 7"/>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45738" y="0"/>
            <a:ext cx="3741015" cy="2707135"/>
          </a:xfrm>
          <a:custGeom>
            <a:avLst/>
            <a:gdLst/>
            <a:ahLst/>
            <a:cxnLst/>
            <a:rect l="l" t="t" r="r" b="b"/>
            <a:pathLst>
              <a:path w="3741015" h="2707135">
                <a:moveTo>
                  <a:pt x="0" y="0"/>
                </a:moveTo>
                <a:lnTo>
                  <a:pt x="3741016" y="0"/>
                </a:lnTo>
                <a:lnTo>
                  <a:pt x="3741016" y="2707135"/>
                </a:lnTo>
                <a:lnTo>
                  <a:pt x="0" y="27071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flipH="1">
            <a:off x="16139247" y="8146061"/>
            <a:ext cx="2111232" cy="2224478"/>
          </a:xfrm>
          <a:custGeom>
            <a:avLst/>
            <a:gdLst/>
            <a:ahLst/>
            <a:cxnLst/>
            <a:rect l="l" t="t" r="r" b="b"/>
            <a:pathLst>
              <a:path w="2111232" h="2224478">
                <a:moveTo>
                  <a:pt x="2111231" y="0"/>
                </a:moveTo>
                <a:lnTo>
                  <a:pt x="0" y="0"/>
                </a:lnTo>
                <a:lnTo>
                  <a:pt x="0" y="2224478"/>
                </a:lnTo>
                <a:lnTo>
                  <a:pt x="2111231" y="2224478"/>
                </a:lnTo>
                <a:lnTo>
                  <a:pt x="211123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2184869" y="412753"/>
            <a:ext cx="2215009" cy="1542452"/>
          </a:xfrm>
          <a:custGeom>
            <a:avLst/>
            <a:gdLst/>
            <a:ahLst/>
            <a:cxnLst/>
            <a:rect l="l" t="t" r="r" b="b"/>
            <a:pathLst>
              <a:path w="2215009" h="1542452">
                <a:moveTo>
                  <a:pt x="0" y="0"/>
                </a:moveTo>
                <a:lnTo>
                  <a:pt x="2215009" y="0"/>
                </a:lnTo>
                <a:lnTo>
                  <a:pt x="2215009" y="1542451"/>
                </a:lnTo>
                <a:lnTo>
                  <a:pt x="0" y="15424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577020" y="1041737"/>
            <a:ext cx="6951752" cy="2031325"/>
          </a:xfrm>
          <a:prstGeom prst="rect">
            <a:avLst/>
          </a:prstGeom>
        </p:spPr>
        <p:txBody>
          <a:bodyPr lIns="0" tIns="0" rIns="0" bIns="0" rtlCol="0" anchor="t">
            <a:spAutoFit/>
          </a:bodyPr>
          <a:lstStyle/>
          <a:p>
            <a:pPr marL="0" lvl="0" indent="0" algn="ctr">
              <a:spcBef>
                <a:spcPct val="0"/>
              </a:spcBef>
            </a:pPr>
            <a:r>
              <a:rPr lang="vi-VN" sz="6600" b="1" dirty="0">
                <a:solidFill>
                  <a:srgbClr val="D17188"/>
                </a:solidFill>
                <a:latin typeface="Cambria" panose="02040503050406030204" pitchFamily="18" charset="0"/>
                <a:ea typeface="Cambria" panose="02040503050406030204" pitchFamily="18" charset="0"/>
              </a:rPr>
              <a:t>Quan sát hình 2 và trả lời câu hỏi:</a:t>
            </a:r>
            <a:endParaRPr lang="en-US" sz="6600" b="1" dirty="0">
              <a:solidFill>
                <a:srgbClr val="D17188"/>
              </a:solidFill>
              <a:latin typeface="Cambria" panose="02040503050406030204" pitchFamily="18" charset="0"/>
              <a:ea typeface="Cambria" panose="02040503050406030204" pitchFamily="18" charset="0"/>
            </a:endParaRPr>
          </a:p>
        </p:txBody>
      </p:sp>
      <p:sp>
        <p:nvSpPr>
          <p:cNvPr id="13" name="TextBox 13"/>
          <p:cNvSpPr txBox="1"/>
          <p:nvPr/>
        </p:nvSpPr>
        <p:spPr>
          <a:xfrm>
            <a:off x="1174441" y="3285779"/>
            <a:ext cx="7756910" cy="5816977"/>
          </a:xfrm>
          <a:prstGeom prst="rect">
            <a:avLst/>
          </a:prstGeom>
        </p:spPr>
        <p:txBody>
          <a:bodyPr lIns="0" tIns="0" rIns="0" bIns="0" rtlCol="0" anchor="t">
            <a:spAutoFit/>
          </a:bodyPr>
          <a:lstStyle/>
          <a:p>
            <a:pPr marL="457200" indent="-457200" algn="just">
              <a:buFontTx/>
              <a:buChar char="-"/>
            </a:pPr>
            <a:r>
              <a:rPr lang="vi-VN" sz="5400" dirty="0">
                <a:solidFill>
                  <a:srgbClr val="820624"/>
                </a:solidFill>
                <a:latin typeface="Cambria" panose="02040503050406030204" pitchFamily="18" charset="0"/>
                <a:ea typeface="Cambria" panose="02040503050406030204" pitchFamily="18" charset="0"/>
              </a:rPr>
              <a:t>Thức ăn từ động vật và con người được lấy từ đâu?</a:t>
            </a:r>
          </a:p>
          <a:p>
            <a:pPr marL="457200" indent="-457200" algn="just">
              <a:buFontTx/>
              <a:buChar char="-"/>
            </a:pPr>
            <a:r>
              <a:rPr lang="vi-VN" sz="5400" dirty="0">
                <a:solidFill>
                  <a:srgbClr val="820624"/>
                </a:solidFill>
                <a:latin typeface="Cambria" panose="02040503050406030204" pitchFamily="18" charset="0"/>
                <a:ea typeface="Cambria" panose="02040503050406030204" pitchFamily="18" charset="0"/>
              </a:rPr>
              <a:t>Các bộ phận nào của cây ngô có thể được dùng làm thức ăn cho con người và động vật?</a:t>
            </a:r>
            <a:endParaRPr lang="en-US" sz="5400" dirty="0">
              <a:solidFill>
                <a:srgbClr val="820624"/>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11"/>
          <a:stretch>
            <a:fillRect/>
          </a:stretch>
        </p:blipFill>
        <p:spPr>
          <a:xfrm>
            <a:off x="9143999" y="2580027"/>
            <a:ext cx="7532295" cy="5353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819898" y="495300"/>
            <a:ext cx="12745560" cy="6739278"/>
          </a:xfrm>
          <a:custGeom>
            <a:avLst/>
            <a:gdLst/>
            <a:ahLst/>
            <a:cxnLst/>
            <a:rect l="l" t="t" r="r" b="b"/>
            <a:pathLst>
              <a:path w="12745560" h="7334008">
                <a:moveTo>
                  <a:pt x="0" y="0"/>
                </a:moveTo>
                <a:lnTo>
                  <a:pt x="12745560" y="0"/>
                </a:lnTo>
                <a:lnTo>
                  <a:pt x="12745560" y="7334008"/>
                </a:lnTo>
                <a:lnTo>
                  <a:pt x="0" y="7334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3791806" y="1116782"/>
            <a:ext cx="10801744" cy="5496313"/>
          </a:xfrm>
          <a:prstGeom prst="rect">
            <a:avLst/>
          </a:prstGeom>
        </p:spPr>
        <p:txBody>
          <a:bodyPr lIns="0" tIns="0" rIns="0" bIns="0" rtlCol="0" anchor="t">
            <a:spAutoFit/>
          </a:bodyPr>
          <a:lstStyle/>
          <a:p>
            <a:pPr algn="just">
              <a:lnSpc>
                <a:spcPct val="114000"/>
              </a:lnSpc>
            </a:pPr>
            <a:r>
              <a:rPr lang="nl-NL" sz="8000" i="1" dirty="0">
                <a:latin typeface="Cambria" panose="02040503050406030204" pitchFamily="18" charset="0"/>
                <a:ea typeface="Cambria" panose="02040503050406030204" pitchFamily="18" charset="0"/>
              </a:rPr>
              <a:t>Gần như tất cả các bộ phận của thực vật đều có thể dùng làm thức ăn cho người và động vật</a:t>
            </a:r>
            <a:r>
              <a:rPr lang="vi-VN" sz="8000" i="1" dirty="0">
                <a:latin typeface="Cambria" panose="02040503050406030204" pitchFamily="18" charset="0"/>
                <a:ea typeface="Cambria" panose="02040503050406030204" pitchFamily="18" charset="0"/>
              </a:rPr>
              <a:t>.</a:t>
            </a:r>
            <a:r>
              <a:rPr lang="nl-NL" sz="8000" i="1" dirty="0">
                <a:latin typeface="Cambria" panose="02040503050406030204" pitchFamily="18" charset="0"/>
                <a:ea typeface="Cambria" panose="02040503050406030204" pitchFamily="18" charset="0"/>
              </a:rPr>
              <a:t> </a:t>
            </a:r>
            <a:endParaRPr lang="en-US" sz="34400" dirty="0">
              <a:latin typeface="Cambria" panose="02040503050406030204" pitchFamily="18" charset="0"/>
              <a:ea typeface="Cambria" panose="02040503050406030204" pitchFamily="18" charset="0"/>
            </a:endParaRPr>
          </a:p>
        </p:txBody>
      </p:sp>
      <p:sp>
        <p:nvSpPr>
          <p:cNvPr id="7" name="Freeform 7"/>
          <p:cNvSpPr/>
          <p:nvPr/>
        </p:nvSpPr>
        <p:spPr>
          <a:xfrm>
            <a:off x="13362351" y="7354793"/>
            <a:ext cx="2764446" cy="2094277"/>
          </a:xfrm>
          <a:custGeom>
            <a:avLst/>
            <a:gdLst/>
            <a:ahLst/>
            <a:cxnLst/>
            <a:rect l="l" t="t" r="r" b="b"/>
            <a:pathLst>
              <a:path w="2764446" h="2094277">
                <a:moveTo>
                  <a:pt x="0" y="0"/>
                </a:moveTo>
                <a:lnTo>
                  <a:pt x="2764445" y="0"/>
                </a:lnTo>
                <a:lnTo>
                  <a:pt x="2764445" y="2094277"/>
                </a:lnTo>
                <a:lnTo>
                  <a:pt x="0" y="20942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flipH="1">
            <a:off x="1944516" y="571930"/>
            <a:ext cx="1656229" cy="1633456"/>
          </a:xfrm>
          <a:custGeom>
            <a:avLst/>
            <a:gdLst/>
            <a:ahLst/>
            <a:cxnLst/>
            <a:rect l="l" t="t" r="r" b="b"/>
            <a:pathLst>
              <a:path w="1656229" h="1633456">
                <a:moveTo>
                  <a:pt x="1656229" y="0"/>
                </a:moveTo>
                <a:lnTo>
                  <a:pt x="0" y="0"/>
                </a:lnTo>
                <a:lnTo>
                  <a:pt x="0" y="1633456"/>
                </a:lnTo>
                <a:lnTo>
                  <a:pt x="1656229" y="1633456"/>
                </a:lnTo>
                <a:lnTo>
                  <a:pt x="1656229" y="0"/>
                </a:lnTo>
                <a:close/>
              </a:path>
            </a:pathLst>
          </a:custGeom>
          <a:blipFill>
            <a:blip r:embed="rId9"/>
            <a:stretch>
              <a:fillRect/>
            </a:stretch>
          </a:blipFill>
        </p:spPr>
      </p:sp>
      <p:sp>
        <p:nvSpPr>
          <p:cNvPr id="9" name="Freeform 9"/>
          <p:cNvSpPr/>
          <p:nvPr/>
        </p:nvSpPr>
        <p:spPr>
          <a:xfrm>
            <a:off x="198872" y="256105"/>
            <a:ext cx="1804576" cy="1801295"/>
          </a:xfrm>
          <a:custGeom>
            <a:avLst/>
            <a:gdLst/>
            <a:ahLst/>
            <a:cxnLst/>
            <a:rect l="l" t="t" r="r" b="b"/>
            <a:pathLst>
              <a:path w="1804576" h="1801295">
                <a:moveTo>
                  <a:pt x="0" y="0"/>
                </a:moveTo>
                <a:lnTo>
                  <a:pt x="1804576" y="0"/>
                </a:lnTo>
                <a:lnTo>
                  <a:pt x="1804576" y="1801295"/>
                </a:lnTo>
                <a:lnTo>
                  <a:pt x="0" y="18012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700000">
            <a:off x="2610702" y="7937462"/>
            <a:ext cx="1879908" cy="1309100"/>
          </a:xfrm>
          <a:custGeom>
            <a:avLst/>
            <a:gdLst/>
            <a:ahLst/>
            <a:cxnLst/>
            <a:rect l="l" t="t" r="r" b="b"/>
            <a:pathLst>
              <a:path w="1879908" h="1309100">
                <a:moveTo>
                  <a:pt x="0" y="0"/>
                </a:moveTo>
                <a:lnTo>
                  <a:pt x="1879909" y="0"/>
                </a:lnTo>
                <a:lnTo>
                  <a:pt x="1879909" y="1309100"/>
                </a:lnTo>
                <a:lnTo>
                  <a:pt x="0" y="13091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4318754" y="4047760"/>
            <a:ext cx="2159603" cy="2191479"/>
          </a:xfrm>
          <a:custGeom>
            <a:avLst/>
            <a:gdLst/>
            <a:ahLst/>
            <a:cxnLst/>
            <a:rect l="l" t="t" r="r" b="b"/>
            <a:pathLst>
              <a:path w="2159603" h="2191479">
                <a:moveTo>
                  <a:pt x="0" y="0"/>
                </a:moveTo>
                <a:lnTo>
                  <a:pt x="2159604" y="0"/>
                </a:lnTo>
                <a:lnTo>
                  <a:pt x="2159604" y="2191480"/>
                </a:lnTo>
                <a:lnTo>
                  <a:pt x="0" y="21914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15193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rot="325432">
            <a:off x="16647053" y="52807"/>
            <a:ext cx="1224493" cy="2262344"/>
          </a:xfrm>
          <a:custGeom>
            <a:avLst/>
            <a:gdLst/>
            <a:ahLst/>
            <a:cxnLst/>
            <a:rect l="l" t="t" r="r" b="b"/>
            <a:pathLst>
              <a:path w="1224493" h="2262344">
                <a:moveTo>
                  <a:pt x="0" y="0"/>
                </a:moveTo>
                <a:lnTo>
                  <a:pt x="1224494" y="0"/>
                </a:lnTo>
                <a:lnTo>
                  <a:pt x="1224494" y="2262343"/>
                </a:lnTo>
                <a:lnTo>
                  <a:pt x="0" y="2262343"/>
                </a:lnTo>
                <a:lnTo>
                  <a:pt x="0" y="0"/>
                </a:lnTo>
                <a:close/>
              </a:path>
            </a:pathLst>
          </a:custGeom>
          <a:blipFill>
            <a:blip r:embed="rId3"/>
            <a:stretch>
              <a:fillRect/>
            </a:stretch>
          </a:blipFill>
        </p:spPr>
      </p:sp>
      <p:sp>
        <p:nvSpPr>
          <p:cNvPr id="4" name="Freeform 4"/>
          <p:cNvSpPr/>
          <p:nvPr/>
        </p:nvSpPr>
        <p:spPr>
          <a:xfrm>
            <a:off x="-1781889" y="4031261"/>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4"/>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7" name="TextBox 7"/>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45738" y="0"/>
            <a:ext cx="3741015" cy="2707135"/>
          </a:xfrm>
          <a:custGeom>
            <a:avLst/>
            <a:gdLst/>
            <a:ahLst/>
            <a:cxnLst/>
            <a:rect l="l" t="t" r="r" b="b"/>
            <a:pathLst>
              <a:path w="3741015" h="2707135">
                <a:moveTo>
                  <a:pt x="0" y="0"/>
                </a:moveTo>
                <a:lnTo>
                  <a:pt x="3741016" y="0"/>
                </a:lnTo>
                <a:lnTo>
                  <a:pt x="3741016" y="2707135"/>
                </a:lnTo>
                <a:lnTo>
                  <a:pt x="0" y="27071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flipH="1">
            <a:off x="16139247" y="8146061"/>
            <a:ext cx="2111232" cy="2224478"/>
          </a:xfrm>
          <a:custGeom>
            <a:avLst/>
            <a:gdLst/>
            <a:ahLst/>
            <a:cxnLst/>
            <a:rect l="l" t="t" r="r" b="b"/>
            <a:pathLst>
              <a:path w="2111232" h="2224478">
                <a:moveTo>
                  <a:pt x="2111231" y="0"/>
                </a:moveTo>
                <a:lnTo>
                  <a:pt x="0" y="0"/>
                </a:lnTo>
                <a:lnTo>
                  <a:pt x="0" y="2224478"/>
                </a:lnTo>
                <a:lnTo>
                  <a:pt x="2111231" y="2224478"/>
                </a:lnTo>
                <a:lnTo>
                  <a:pt x="211123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2184869" y="412753"/>
            <a:ext cx="2215009" cy="1542452"/>
          </a:xfrm>
          <a:custGeom>
            <a:avLst/>
            <a:gdLst/>
            <a:ahLst/>
            <a:cxnLst/>
            <a:rect l="l" t="t" r="r" b="b"/>
            <a:pathLst>
              <a:path w="2215009" h="1542452">
                <a:moveTo>
                  <a:pt x="0" y="0"/>
                </a:moveTo>
                <a:lnTo>
                  <a:pt x="2215009" y="0"/>
                </a:lnTo>
                <a:lnTo>
                  <a:pt x="2215009" y="1542451"/>
                </a:lnTo>
                <a:lnTo>
                  <a:pt x="0" y="15424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042987" y="1669182"/>
            <a:ext cx="6951752" cy="2231380"/>
          </a:xfrm>
          <a:prstGeom prst="rect">
            <a:avLst/>
          </a:prstGeom>
        </p:spPr>
        <p:txBody>
          <a:bodyPr lIns="0" tIns="0" rIns="0" bIns="0" rtlCol="0" anchor="t">
            <a:spAutoFit/>
          </a:bodyPr>
          <a:lstStyle/>
          <a:p>
            <a:pPr marL="0" lvl="0" indent="0" algn="ctr">
              <a:lnSpc>
                <a:spcPts val="8720"/>
              </a:lnSpc>
              <a:spcBef>
                <a:spcPct val="0"/>
              </a:spcBef>
            </a:pPr>
            <a:r>
              <a:rPr lang="vi-VN" sz="6600" b="1" dirty="0">
                <a:solidFill>
                  <a:srgbClr val="D17188"/>
                </a:solidFill>
                <a:latin typeface="Cambria" panose="02040503050406030204" pitchFamily="18" charset="0"/>
                <a:ea typeface="Cambria" panose="02040503050406030204" pitchFamily="18" charset="0"/>
              </a:rPr>
              <a:t>Quan sát hình 3 và trả lời câu hỏi:</a:t>
            </a:r>
            <a:endParaRPr lang="en-US" sz="6600" b="1" dirty="0">
              <a:solidFill>
                <a:srgbClr val="D17188"/>
              </a:solidFill>
              <a:latin typeface="Cambria" panose="02040503050406030204" pitchFamily="18" charset="0"/>
              <a:ea typeface="Cambria" panose="02040503050406030204" pitchFamily="18" charset="0"/>
            </a:endParaRPr>
          </a:p>
        </p:txBody>
      </p:sp>
      <p:sp>
        <p:nvSpPr>
          <p:cNvPr id="13" name="TextBox 13"/>
          <p:cNvSpPr txBox="1"/>
          <p:nvPr/>
        </p:nvSpPr>
        <p:spPr>
          <a:xfrm>
            <a:off x="1298449" y="4304183"/>
            <a:ext cx="6388226" cy="3789242"/>
          </a:xfrm>
          <a:prstGeom prst="rect">
            <a:avLst/>
          </a:prstGeom>
        </p:spPr>
        <p:txBody>
          <a:bodyPr wrap="square" lIns="0" tIns="0" rIns="0" bIns="0" rtlCol="0" anchor="t">
            <a:spAutoFit/>
          </a:bodyPr>
          <a:lstStyle/>
          <a:p>
            <a:pPr marL="457200" indent="-457200" algn="just">
              <a:lnSpc>
                <a:spcPct val="114000"/>
              </a:lnSpc>
              <a:buFontTx/>
              <a:buChar char="-"/>
            </a:pPr>
            <a:r>
              <a:rPr lang="vi-VN" sz="5400" dirty="0">
                <a:solidFill>
                  <a:srgbClr val="820624"/>
                </a:solidFill>
                <a:latin typeface="Cambria" panose="02040503050406030204" pitchFamily="18" charset="0"/>
                <a:ea typeface="Cambria" panose="02040503050406030204" pitchFamily="18" charset="0"/>
              </a:rPr>
              <a:t>Thức ăn của cây lúa trong hình là gì?</a:t>
            </a:r>
          </a:p>
          <a:p>
            <a:pPr marL="457200" indent="-457200" algn="just">
              <a:lnSpc>
                <a:spcPct val="114000"/>
              </a:lnSpc>
              <a:buFontTx/>
              <a:buChar char="-"/>
            </a:pPr>
            <a:r>
              <a:rPr lang="vi-VN" sz="5400" dirty="0">
                <a:solidFill>
                  <a:srgbClr val="820624"/>
                </a:solidFill>
                <a:latin typeface="Cambria" panose="02040503050406030204" pitchFamily="18" charset="0"/>
                <a:ea typeface="Cambria" panose="02040503050406030204" pitchFamily="18" charset="0"/>
              </a:rPr>
              <a:t>Thức ăn của gà và cáo là gì?</a:t>
            </a:r>
            <a:endParaRPr lang="en-US" sz="5400" dirty="0">
              <a:solidFill>
                <a:srgbClr val="820624"/>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11"/>
          <a:stretch>
            <a:fillRect/>
          </a:stretch>
        </p:blipFill>
        <p:spPr>
          <a:xfrm>
            <a:off x="7956424" y="2491389"/>
            <a:ext cx="9156010" cy="5365350"/>
          </a:xfrm>
          <a:prstGeom prst="rect">
            <a:avLst/>
          </a:prstGeom>
        </p:spPr>
      </p:pic>
    </p:spTree>
    <p:extLst>
      <p:ext uri="{BB962C8B-B14F-4D97-AF65-F5344CB8AC3E}">
        <p14:creationId xmlns:p14="http://schemas.microsoft.com/office/powerpoint/2010/main" val="36201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4"/>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4"/>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4"/>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4"/>
            <a:stretch>
              <a:fillRect/>
            </a:stretch>
          </a:blipFill>
        </p:spPr>
      </p:sp>
      <p:pic>
        <p:nvPicPr>
          <p:cNvPr id="16" name="Picture 16"/>
          <p:cNvPicPr>
            <a:picLocks noChangeAspect="1"/>
          </p:cNvPicPr>
          <p:nvPr/>
        </p:nvPicPr>
        <p:blipFill>
          <a:blip r:embed="rId5"/>
          <a:stretch>
            <a:fillRect/>
          </a:stretch>
        </p:blipFill>
        <p:spPr>
          <a:xfrm>
            <a:off x="8534400" y="2508639"/>
            <a:ext cx="12436900" cy="2883416"/>
          </a:xfrm>
          <a:prstGeom prst="rect">
            <a:avLst/>
          </a:prstGeom>
        </p:spPr>
      </p:pic>
      <p:sp>
        <p:nvSpPr>
          <p:cNvPr id="18" name="Rectangle 17"/>
          <p:cNvSpPr/>
          <p:nvPr/>
        </p:nvSpPr>
        <p:spPr>
          <a:xfrm>
            <a:off x="9329455" y="1028700"/>
            <a:ext cx="7929846" cy="2311146"/>
          </a:xfrm>
          <a:prstGeom prst="rect">
            <a:avLst/>
          </a:prstGeom>
        </p:spPr>
        <p:txBody>
          <a:bodyPr wrap="square">
            <a:spAutoFit/>
          </a:bodyPr>
          <a:lstStyle/>
          <a:p>
            <a:pPr algn="just">
              <a:lnSpc>
                <a:spcPct val="114000"/>
              </a:lnSpc>
            </a:pPr>
            <a:r>
              <a:rPr lang="vi-VN" sz="6600" dirty="0">
                <a:solidFill>
                  <a:srgbClr val="820624"/>
                </a:solidFill>
                <a:latin typeface="Cambria" panose="02040503050406030204" pitchFamily="18" charset="0"/>
                <a:ea typeface="Cambria" panose="02040503050406030204" pitchFamily="18" charset="0"/>
              </a:rPr>
              <a:t>Thức ăn của cây lúa trong hình là gì?</a:t>
            </a:r>
          </a:p>
        </p:txBody>
      </p:sp>
      <p:pic>
        <p:nvPicPr>
          <p:cNvPr id="13" name="Picture 12"/>
          <p:cNvPicPr>
            <a:picLocks noChangeAspect="1"/>
          </p:cNvPicPr>
          <p:nvPr/>
        </p:nvPicPr>
        <p:blipFill>
          <a:blip r:embed="rId6"/>
          <a:stretch>
            <a:fillRect/>
          </a:stretch>
        </p:blipFill>
        <p:spPr>
          <a:xfrm>
            <a:off x="1433192" y="1307466"/>
            <a:ext cx="6586857" cy="3859846"/>
          </a:xfrm>
          <a:prstGeom prst="rect">
            <a:avLst/>
          </a:prstGeom>
        </p:spPr>
      </p:pic>
      <p:sp>
        <p:nvSpPr>
          <p:cNvPr id="19" name="Rounded Rectangle 18"/>
          <p:cNvSpPr/>
          <p:nvPr/>
        </p:nvSpPr>
        <p:spPr>
          <a:xfrm>
            <a:off x="5827471" y="4686300"/>
            <a:ext cx="10678108" cy="4432636"/>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5400" b="1" dirty="0">
                <a:solidFill>
                  <a:srgbClr val="C00000"/>
                </a:solidFill>
                <a:latin typeface="Cambria" panose="02040503050406030204" pitchFamily="18" charset="0"/>
                <a:ea typeface="Cambria" panose="02040503050406030204" pitchFamily="18" charset="0"/>
              </a:rPr>
              <a:t>Cây lúa sử dụng năng lượng ánh sáng mặt trời, nước, chất khoáng và khí các – bô – níc để làm thức ăn.</a:t>
            </a:r>
            <a:endParaRPr lang="en-US" sz="5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71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pic>
        <p:nvPicPr>
          <p:cNvPr id="16" name="Picture 16"/>
          <p:cNvPicPr>
            <a:picLocks noChangeAspect="1"/>
          </p:cNvPicPr>
          <p:nvPr/>
        </p:nvPicPr>
        <p:blipFill>
          <a:blip r:embed="rId9"/>
          <a:stretch>
            <a:fillRect/>
          </a:stretch>
        </p:blipFill>
        <p:spPr>
          <a:xfrm>
            <a:off x="8003973" y="2537581"/>
            <a:ext cx="12436900" cy="2883416"/>
          </a:xfrm>
          <a:prstGeom prst="rect">
            <a:avLst/>
          </a:prstGeom>
        </p:spPr>
      </p:pic>
      <p:sp>
        <p:nvSpPr>
          <p:cNvPr id="18" name="Rectangle 17"/>
          <p:cNvSpPr/>
          <p:nvPr/>
        </p:nvSpPr>
        <p:spPr>
          <a:xfrm>
            <a:off x="9329455" y="1028700"/>
            <a:ext cx="7929846" cy="2311146"/>
          </a:xfrm>
          <a:prstGeom prst="rect">
            <a:avLst/>
          </a:prstGeom>
        </p:spPr>
        <p:txBody>
          <a:bodyPr wrap="square">
            <a:spAutoFit/>
          </a:bodyPr>
          <a:lstStyle/>
          <a:p>
            <a:pPr marL="457200" indent="-457200" algn="just">
              <a:lnSpc>
                <a:spcPct val="114000"/>
              </a:lnSpc>
              <a:buFontTx/>
              <a:buChar char="-"/>
            </a:pPr>
            <a:r>
              <a:rPr lang="vi-VN" sz="6600" dirty="0">
                <a:solidFill>
                  <a:srgbClr val="820624"/>
                </a:solidFill>
                <a:latin typeface="Cambria" panose="02040503050406030204" pitchFamily="18" charset="0"/>
                <a:ea typeface="Cambria" panose="02040503050406030204" pitchFamily="18" charset="0"/>
              </a:rPr>
              <a:t>Thức ăn của gà và cáo là gì?</a:t>
            </a:r>
            <a:endParaRPr lang="en-US" sz="6600" dirty="0">
              <a:solidFill>
                <a:srgbClr val="820624"/>
              </a:solidFill>
              <a:latin typeface="Cambria" panose="02040503050406030204" pitchFamily="18" charset="0"/>
              <a:ea typeface="Cambria" panose="02040503050406030204" pitchFamily="18" charset="0"/>
            </a:endParaRPr>
          </a:p>
        </p:txBody>
      </p:sp>
      <p:sp>
        <p:nvSpPr>
          <p:cNvPr id="19" name="Rounded Rectangle 18"/>
          <p:cNvSpPr/>
          <p:nvPr/>
        </p:nvSpPr>
        <p:spPr>
          <a:xfrm>
            <a:off x="6437724" y="5651431"/>
            <a:ext cx="10678108" cy="3376434"/>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6600" b="1" dirty="0">
                <a:solidFill>
                  <a:srgbClr val="C00000"/>
                </a:solidFill>
                <a:latin typeface="Cambria" panose="02040503050406030204" pitchFamily="18" charset="0"/>
                <a:ea typeface="Cambria" panose="02040503050406030204" pitchFamily="18" charset="0"/>
              </a:rPr>
              <a:t>- Con gà ăn hạt lúa.</a:t>
            </a:r>
          </a:p>
          <a:p>
            <a:pPr algn="just"/>
            <a:r>
              <a:rPr lang="vi-VN" sz="6600" b="1" dirty="0">
                <a:solidFill>
                  <a:srgbClr val="C00000"/>
                </a:solidFill>
                <a:latin typeface="Cambria" panose="02040503050406030204" pitchFamily="18" charset="0"/>
                <a:ea typeface="Cambria" panose="02040503050406030204" pitchFamily="18" charset="0"/>
              </a:rPr>
              <a:t>- Con cáo ăn con gà, không ăn hạt lúa.</a:t>
            </a:r>
            <a:endParaRPr lang="en-US" sz="6600" b="1" dirty="0">
              <a:solidFill>
                <a:srgbClr val="C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0"/>
          <a:stretch>
            <a:fillRect/>
          </a:stretch>
        </p:blipFill>
        <p:spPr>
          <a:xfrm>
            <a:off x="1404556" y="1365042"/>
            <a:ext cx="6896199" cy="4041118"/>
          </a:xfrm>
          <a:prstGeom prst="rect">
            <a:avLst/>
          </a:prstGeom>
        </p:spPr>
      </p:pic>
    </p:spTree>
    <p:extLst>
      <p:ext uri="{BB962C8B-B14F-4D97-AF65-F5344CB8AC3E}">
        <p14:creationId xmlns:p14="http://schemas.microsoft.com/office/powerpoint/2010/main" val="4323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499" y="-47244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9" name="Freeform 9"/>
          <p:cNvSpPr/>
          <p:nvPr/>
        </p:nvSpPr>
        <p:spPr>
          <a:xfrm rot="1512828">
            <a:off x="4491548" y="591046"/>
            <a:ext cx="507852" cy="1582916"/>
          </a:xfrm>
          <a:custGeom>
            <a:avLst/>
            <a:gdLst/>
            <a:ahLst/>
            <a:cxnLst/>
            <a:rect l="l" t="t" r="r" b="b"/>
            <a:pathLst>
              <a:path w="507852" h="1582916">
                <a:moveTo>
                  <a:pt x="0" y="0"/>
                </a:moveTo>
                <a:lnTo>
                  <a:pt x="507852" y="0"/>
                </a:lnTo>
                <a:lnTo>
                  <a:pt x="507852" y="1582915"/>
                </a:lnTo>
                <a:lnTo>
                  <a:pt x="0" y="1582915"/>
                </a:lnTo>
                <a:lnTo>
                  <a:pt x="0" y="0"/>
                </a:lnTo>
                <a:close/>
              </a:path>
            </a:pathLst>
          </a:custGeom>
          <a:blipFill>
            <a:blip r:embed="rId3"/>
            <a:stretch>
              <a:fillRect/>
            </a:stretch>
          </a:blipFill>
        </p:spPr>
      </p:sp>
      <p:sp>
        <p:nvSpPr>
          <p:cNvPr id="21" name="Rectangle 20"/>
          <p:cNvSpPr/>
          <p:nvPr/>
        </p:nvSpPr>
        <p:spPr>
          <a:xfrm>
            <a:off x="838200" y="313902"/>
            <a:ext cx="17625085" cy="3785652"/>
          </a:xfrm>
          <a:prstGeom prst="rect">
            <a:avLst/>
          </a:prstGeom>
        </p:spPr>
        <p:txBody>
          <a:bodyPr wrap="square">
            <a:spAutoFit/>
          </a:bodyPr>
          <a:lstStyle/>
          <a:p>
            <a:pPr algn="just"/>
            <a:r>
              <a:rPr lang="nl-NL" sz="8000" b="1" dirty="0">
                <a:latin typeface="Cambria" panose="02040503050406030204" pitchFamily="18" charset="0"/>
                <a:ea typeface="Cambria" panose="02040503050406030204" pitchFamily="18" charset="0"/>
              </a:rPr>
              <a:t>Em có nhận xét gì về vai trò của thực vật trong việc cung cấp thức ăn cho con người và động vật?</a:t>
            </a:r>
            <a:endParaRPr lang="en-US" sz="8000" b="1" dirty="0">
              <a:latin typeface="Cambria" panose="02040503050406030204" pitchFamily="18" charset="0"/>
              <a:ea typeface="Cambria" panose="02040503050406030204" pitchFamily="18" charset="0"/>
            </a:endParaRPr>
          </a:p>
        </p:txBody>
      </p:sp>
      <p:sp>
        <p:nvSpPr>
          <p:cNvPr id="10" name="Rectangle 9"/>
          <p:cNvSpPr/>
          <p:nvPr/>
        </p:nvSpPr>
        <p:spPr>
          <a:xfrm>
            <a:off x="838200" y="5354553"/>
            <a:ext cx="17144999" cy="3416320"/>
          </a:xfrm>
          <a:prstGeom prst="rect">
            <a:avLst/>
          </a:prstGeom>
        </p:spPr>
        <p:txBody>
          <a:bodyPr wrap="square">
            <a:spAutoFit/>
          </a:bodyPr>
          <a:lstStyle/>
          <a:p>
            <a:pPr algn="just"/>
            <a:r>
              <a:rPr lang="nl-NL" sz="7200" b="1" dirty="0">
                <a:latin typeface="Cambria" panose="02040503050406030204" pitchFamily="18" charset="0"/>
                <a:ea typeface="Cambria" panose="02040503050406030204" pitchFamily="18" charset="0"/>
              </a:rPr>
              <a:t>Thực vật tạo ra và cung cấp nguồn thức ăn nuôi sống chính thực vật và các sinh vật khác như con người và động vật.</a:t>
            </a:r>
            <a:endParaRPr lang="en-US" sz="59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6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TotalTime>
  <Words>275</Words>
  <Application>Microsoft Office PowerPoint</Application>
  <PresentationFormat>Custom</PresentationFormat>
  <Paragraphs>16</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SVN-Newton</vt:lpstr>
      <vt:lpstr>Cambria</vt:lpstr>
      <vt:lpstr>#9Slide07 HoneyCream</vt:lpstr>
      <vt:lpstr>Times New Roman</vt:lpstr>
      <vt:lpstr>.VnArabia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Administrator</cp:lastModifiedBy>
  <cp:revision>25</cp:revision>
  <dcterms:created xsi:type="dcterms:W3CDTF">2006-08-16T00:00:00Z</dcterms:created>
  <dcterms:modified xsi:type="dcterms:W3CDTF">2024-04-22T02:25:46Z</dcterms:modified>
  <dc:identifier>DAGBXThxI8c</dc:identifier>
</cp:coreProperties>
</file>